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2" r:id="rId3"/>
  </p:sldMasterIdLst>
  <p:notesMasterIdLst>
    <p:notesMasterId r:id="rId62"/>
  </p:notesMasterIdLst>
  <p:sldIdLst>
    <p:sldId id="13281" r:id="rId4"/>
    <p:sldId id="14066" r:id="rId5"/>
    <p:sldId id="14757" r:id="rId6"/>
    <p:sldId id="14758" r:id="rId7"/>
    <p:sldId id="14508" r:id="rId8"/>
    <p:sldId id="14756" r:id="rId9"/>
    <p:sldId id="14738" r:id="rId10"/>
    <p:sldId id="14759" r:id="rId11"/>
    <p:sldId id="14739" r:id="rId12"/>
    <p:sldId id="14740" r:id="rId13"/>
    <p:sldId id="14741" r:id="rId14"/>
    <p:sldId id="14742" r:id="rId15"/>
    <p:sldId id="14743" r:id="rId16"/>
    <p:sldId id="14760" r:id="rId17"/>
    <p:sldId id="14744" r:id="rId18"/>
    <p:sldId id="14761" r:id="rId19"/>
    <p:sldId id="14745" r:id="rId20"/>
    <p:sldId id="14769" r:id="rId21"/>
    <p:sldId id="14763" r:id="rId22"/>
    <p:sldId id="14762" r:id="rId23"/>
    <p:sldId id="14764" r:id="rId24"/>
    <p:sldId id="14765" r:id="rId25"/>
    <p:sldId id="14766" r:id="rId26"/>
    <p:sldId id="14767" r:id="rId27"/>
    <p:sldId id="14768" r:id="rId28"/>
    <p:sldId id="14746" r:id="rId29"/>
    <p:sldId id="14770" r:id="rId30"/>
    <p:sldId id="14771" r:id="rId31"/>
    <p:sldId id="14772" r:id="rId32"/>
    <p:sldId id="14773" r:id="rId33"/>
    <p:sldId id="14774" r:id="rId34"/>
    <p:sldId id="14775" r:id="rId35"/>
    <p:sldId id="14776" r:id="rId36"/>
    <p:sldId id="14777" r:id="rId37"/>
    <p:sldId id="14778" r:id="rId38"/>
    <p:sldId id="14781" r:id="rId39"/>
    <p:sldId id="14779" r:id="rId40"/>
    <p:sldId id="14780" r:id="rId41"/>
    <p:sldId id="14782" r:id="rId42"/>
    <p:sldId id="14783" r:id="rId43"/>
    <p:sldId id="14784" r:id="rId44"/>
    <p:sldId id="14785" r:id="rId45"/>
    <p:sldId id="14786" r:id="rId46"/>
    <p:sldId id="14787" r:id="rId47"/>
    <p:sldId id="14788" r:id="rId48"/>
    <p:sldId id="14789" r:id="rId49"/>
    <p:sldId id="14790" r:id="rId50"/>
    <p:sldId id="14791" r:id="rId51"/>
    <p:sldId id="14792" r:id="rId52"/>
    <p:sldId id="14793" r:id="rId53"/>
    <p:sldId id="14794" r:id="rId54"/>
    <p:sldId id="14795" r:id="rId55"/>
    <p:sldId id="14797" r:id="rId56"/>
    <p:sldId id="14798" r:id="rId57"/>
    <p:sldId id="14747" r:id="rId58"/>
    <p:sldId id="14800" r:id="rId59"/>
    <p:sldId id="14630" r:id="rId60"/>
    <p:sldId id="14331" r:id="rId61"/>
  </p:sldIdLst>
  <p:sldSz cx="9144000" cy="6858000" type="screen4x3"/>
  <p:notesSz cx="6858000" cy="9144000"/>
  <p:embeddedFontLst>
    <p:embeddedFont>
      <p:font typeface="Teen Light" pitchFamily="2" charset="0"/>
      <p:regular r:id="rId63"/>
      <p:italic r:id="rId64"/>
    </p:embeddedFont>
    <p:embeddedFont>
      <p:font typeface="Tempus Sans ITC" pitchFamily="82" charset="0"/>
      <p:regular r:id="rId65"/>
    </p:embeddedFont>
    <p:embeddedFont>
      <p:font typeface="Dirty Ego" pitchFamily="2" charset="0"/>
      <p:regular r:id="rId66"/>
    </p:embeddedFont>
    <p:embeddedFont>
      <p:font typeface="Teen" pitchFamily="2" charset="0"/>
      <p:regular r:id="rId67"/>
      <p:bold r:id="rId68"/>
      <p:italic r:id="rId69"/>
      <p:boldItalic r:id="rId70"/>
    </p:embeddedFont>
    <p:embeddedFont>
      <p:font typeface="Tandelle" pitchFamily="2" charset="0"/>
      <p:regular r:id="rId71"/>
      <p:bold r:id="rId72"/>
      <p:italic r:id="rId73"/>
      <p:boldItalic r:id="rId74"/>
    </p:embeddedFont>
    <p:embeddedFont>
      <p:font typeface="Trubble" pitchFamily="2" charset="0"/>
      <p:regular r:id="rId75"/>
    </p:embeddedFont>
  </p:embeddedFontLst>
  <p:custDataLst>
    <p:tags r:id="rId7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33CCFF"/>
    <a:srgbClr val="99FFCC"/>
    <a:srgbClr val="99FF99"/>
    <a:srgbClr val="FFFF99"/>
    <a:srgbClr val="BBE0E3"/>
    <a:srgbClr val="FEA144"/>
    <a:srgbClr val="FFFF66"/>
    <a:srgbClr val="CCFF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70" autoAdjust="0"/>
    <p:restoredTop sz="94101" autoAdjust="0"/>
  </p:normalViewPr>
  <p:slideViewPr>
    <p:cSldViewPr snapToGrid="0">
      <p:cViewPr varScale="1">
        <p:scale>
          <a:sx n="86" d="100"/>
          <a:sy n="86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76" Type="http://schemas.openxmlformats.org/officeDocument/2006/relationships/tags" Target="tags/tag1.xml"/><Relationship Id="rId7" Type="http://schemas.openxmlformats.org/officeDocument/2006/relationships/slide" Target="slides/slide4.xml"/><Relationship Id="rId71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font" Target="fonts/font4.fntdata"/><Relationship Id="rId74" Type="http://schemas.openxmlformats.org/officeDocument/2006/relationships/font" Target="fonts/font12.fntdata"/><Relationship Id="rId79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font" Target="fonts/font3.fntdata"/><Relationship Id="rId73" Type="http://schemas.openxmlformats.org/officeDocument/2006/relationships/font" Target="fonts/font11.fntdata"/><Relationship Id="rId78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77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10.fntdata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font" Target="fonts/font5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8.fntdata"/><Relationship Id="rId75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E0EB3348-DC86-4719-9D28-4EC761E610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35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D673A-F5FD-4BD3-8DB5-14812BF4A6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E8013-45C1-497E-BD44-9E59211394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20B47-F8D5-495C-A854-6539A82AC2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FD5E0-B52A-41B2-8F68-7FF3B1E66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4D951-8D69-4FEB-B813-26BAC8B69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DBB75-8885-45C0-BD4E-C9BA71830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20C27-276B-4574-87E5-3DCD076319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3D20D-9913-43A5-BCB3-620972D33C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6639A-8853-43F7-9980-B63B505633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3ABBC-BB52-4AE5-8A5A-DCA8EB26F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-2993" y="1727466"/>
            <a:ext cx="8901628" cy="315471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9900" b="0" i="1" dirty="0" err="1" smtClean="0">
                <a:solidFill>
                  <a:srgbClr val="FFFF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Ya</a:t>
            </a:r>
            <a:r>
              <a:rPr lang="en-US" sz="19900" b="0" i="1" dirty="0" smtClean="0">
                <a:solidFill>
                  <a:srgbClr val="FFFF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 Understand?</a:t>
            </a:r>
            <a:endParaRPr lang="en-US" sz="19900" b="0" i="1" dirty="0">
              <a:solidFill>
                <a:srgbClr val="FFFF00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15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-2993" y="1727466"/>
            <a:ext cx="8901628" cy="315471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9900" b="0" i="1" dirty="0" smtClean="0">
                <a:solidFill>
                  <a:srgbClr val="66FFFF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So...</a:t>
            </a:r>
            <a:endParaRPr lang="en-US" sz="19900" b="0" i="1" dirty="0">
              <a:solidFill>
                <a:srgbClr val="66FFFF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7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9550" y="412794"/>
            <a:ext cx="8724901" cy="6032412"/>
          </a:xfrm>
          <a:prstGeom prst="rect">
            <a:avLst/>
          </a:prstGeom>
          <a:solidFill>
            <a:schemeClr val="tx1">
              <a:alpha val="9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3979" y="434824"/>
            <a:ext cx="8616043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6:16-19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baseline="30000" dirty="0">
                <a:solidFill>
                  <a:srgbClr val="FFFF00"/>
                </a:solidFill>
                <a:latin typeface="Teen" pitchFamily="2" charset="0"/>
              </a:rPr>
              <a:t>16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These six things doth the LORD hate: yea, seven are an abomination unto him: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17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proud look, a lying tongue, and hands that shed innocent blood,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18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An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heart that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deviseth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wicked imaginations, feet that be swift in running to mischief,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19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false witness that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speaketh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lies, and he that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soweth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discord among brethren.</a:t>
            </a:r>
          </a:p>
        </p:txBody>
      </p:sp>
    </p:spTree>
    <p:extLst>
      <p:ext uri="{BB962C8B-B14F-4D97-AF65-F5344CB8AC3E}">
        <p14:creationId xmlns:p14="http://schemas.microsoft.com/office/powerpoint/2010/main" val="299525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280155"/>
            <a:ext cx="9144000" cy="14465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8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REALLY MATTERS TO GOD?</a:t>
            </a:r>
            <a:endParaRPr lang="en-US" sz="8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903382" y="991305"/>
            <a:ext cx="8240617" cy="101566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57250" indent="-857250">
              <a:spcAft>
                <a:spcPct val="40000"/>
              </a:spcAft>
              <a:buClr>
                <a:srgbClr val="FFFF99"/>
              </a:buClr>
              <a:buFont typeface="Arial" pitchFamily="34" charset="0"/>
              <a:buChar char="•"/>
            </a:pPr>
            <a:r>
              <a:rPr lang="en-US" sz="6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My Attitude</a:t>
            </a:r>
            <a:endParaRPr lang="en-US" sz="6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903382" y="1781690"/>
            <a:ext cx="8240617" cy="101566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57250" indent="-857250">
              <a:spcAft>
                <a:spcPct val="40000"/>
              </a:spcAft>
              <a:buClr>
                <a:srgbClr val="FFFF99"/>
              </a:buClr>
              <a:buFont typeface="Arial" pitchFamily="34" charset="0"/>
              <a:buChar char="•"/>
            </a:pPr>
            <a:r>
              <a:rPr lang="en-US" sz="6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My Words</a:t>
            </a:r>
            <a:endParaRPr lang="en-US" sz="6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903382" y="2572075"/>
            <a:ext cx="8240617" cy="101566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57250" indent="-857250">
              <a:spcAft>
                <a:spcPct val="40000"/>
              </a:spcAft>
              <a:buClr>
                <a:srgbClr val="FFFF99"/>
              </a:buClr>
              <a:buFont typeface="Arial" pitchFamily="34" charset="0"/>
              <a:buChar char="•"/>
            </a:pPr>
            <a:r>
              <a:rPr lang="en-US" sz="6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My Touch</a:t>
            </a:r>
            <a:endParaRPr lang="en-US" sz="6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903382" y="3362460"/>
            <a:ext cx="8240617" cy="101566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57250" indent="-857250">
              <a:spcAft>
                <a:spcPct val="40000"/>
              </a:spcAft>
              <a:buClr>
                <a:srgbClr val="FFFF99"/>
              </a:buClr>
              <a:buFont typeface="Arial" pitchFamily="34" charset="0"/>
              <a:buChar char="•"/>
            </a:pPr>
            <a:r>
              <a:rPr lang="en-US" sz="6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My Thoughts</a:t>
            </a:r>
            <a:endParaRPr lang="en-US" sz="6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903382" y="4164855"/>
            <a:ext cx="8240617" cy="101566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57250" indent="-857250">
              <a:spcAft>
                <a:spcPct val="40000"/>
              </a:spcAft>
              <a:buClr>
                <a:srgbClr val="FFFF99"/>
              </a:buClr>
              <a:buFont typeface="Arial" pitchFamily="34" charset="0"/>
              <a:buChar char="•"/>
            </a:pPr>
            <a:r>
              <a:rPr lang="en-US" sz="6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My Walk</a:t>
            </a:r>
            <a:endParaRPr lang="en-US" sz="6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903382" y="4967250"/>
            <a:ext cx="8240617" cy="101566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57250" indent="-857250">
              <a:spcAft>
                <a:spcPct val="40000"/>
              </a:spcAft>
              <a:buClr>
                <a:srgbClr val="FFFF99"/>
              </a:buClr>
              <a:buFont typeface="Arial" pitchFamily="34" charset="0"/>
              <a:buChar char="•"/>
            </a:pPr>
            <a:r>
              <a:rPr lang="en-US" sz="6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My Actions</a:t>
            </a:r>
            <a:endParaRPr lang="en-US" sz="6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903382" y="5769645"/>
            <a:ext cx="8240617" cy="101566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57250" indent="-857250">
              <a:spcAft>
                <a:spcPct val="40000"/>
              </a:spcAft>
              <a:buClr>
                <a:srgbClr val="FFFF99"/>
              </a:buClr>
              <a:buFont typeface="Arial" pitchFamily="34" charset="0"/>
              <a:buChar char="•"/>
            </a:pPr>
            <a:r>
              <a:rPr lang="en-US" sz="6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My Heart</a:t>
            </a:r>
            <a:endParaRPr lang="en-US" sz="6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05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941388"/>
            <a:ext cx="8901628" cy="132343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8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These are all</a:t>
            </a:r>
            <a:endParaRPr lang="en-US" sz="13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21186" y="1201026"/>
            <a:ext cx="8901628" cy="355481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22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BIG DEALS</a:t>
            </a:r>
            <a:endParaRPr lang="en-US" sz="13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242372" y="3662006"/>
            <a:ext cx="8901628" cy="264687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to </a:t>
            </a:r>
            <a:r>
              <a:rPr lang="en-US" sz="166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</a:rPr>
              <a:t>G</a:t>
            </a:r>
            <a:r>
              <a:rPr lang="en-US" sz="13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od!</a:t>
            </a:r>
            <a:endParaRPr lang="en-US" sz="13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71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2593904"/>
            <a:ext cx="8901628" cy="169277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650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Lets spin this passage around…</a:t>
            </a:r>
            <a:endParaRPr lang="en-US" sz="6500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27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1618248"/>
            <a:ext cx="8901628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Instead Of What God Hates</a:t>
            </a:r>
            <a:endParaRPr lang="en-US" sz="16600" b="0" dirty="0">
              <a:solidFill>
                <a:srgbClr val="66FFFF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21186" y="2664863"/>
            <a:ext cx="8901628" cy="264687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6600" b="0" dirty="0" smtClean="0">
                <a:solidFill>
                  <a:srgbClr val="66FFFF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WHAT GOD LIKES!</a:t>
            </a:r>
            <a:endParaRPr lang="en-US" sz="16600" b="0" dirty="0">
              <a:solidFill>
                <a:srgbClr val="66FFFF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73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517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ATTITUDE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7759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-38559" y="928455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LIKES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5023175" y="915882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HATES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5216835"/>
            <a:ext cx="8724901" cy="159221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5216816"/>
            <a:ext cx="8616043" cy="159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6:17a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 proud look, </a:t>
            </a:r>
            <a:r>
              <a:rPr lang="en-US" b="0" dirty="0" smtClean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a lying tongue, and hands that shed innocent blood,</a:t>
            </a:r>
            <a:endParaRPr lang="en-US" b="0" dirty="0">
              <a:solidFill>
                <a:schemeClr val="bg2">
                  <a:lumMod val="50000"/>
                </a:schemeClr>
              </a:solidFill>
              <a:latin typeface="Teen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0" y="2868342"/>
            <a:ext cx="4076241" cy="160659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HUMILITY</a:t>
            </a:r>
            <a:r>
              <a:rPr lang="en-US" sz="5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/>
            </a:r>
            <a:br>
              <a:rPr lang="en-US" sz="5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“Self-Less”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5067759" y="2868342"/>
            <a:ext cx="4076241" cy="160659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PRIDE</a:t>
            </a:r>
            <a: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/>
            </a:r>
            <a:b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“Self-Full”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2419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7" grpId="0" animBg="1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ATTITUDE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4225305"/>
            <a:ext cx="8724901" cy="2585304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4225286"/>
            <a:ext cx="861604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16:15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Every one that is </a:t>
            </a:r>
            <a:r>
              <a:rPr lang="en-US" dirty="0">
                <a:solidFill>
                  <a:srgbClr val="33CCFF"/>
                </a:solidFill>
                <a:latin typeface="Teen" pitchFamily="2" charset="0"/>
              </a:rPr>
              <a:t>proud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in heart is an abomination to the LORD: though hand join in hand, he shall not be unpunished.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67759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-38559" y="928455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LIKES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5023175" y="915882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HATES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0" y="2868342"/>
            <a:ext cx="4076241" cy="121943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HUMILITY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2" name="Text Box 1026"/>
          <p:cNvSpPr txBox="1">
            <a:spLocks noChangeArrowheads="1"/>
          </p:cNvSpPr>
          <p:nvPr/>
        </p:nvSpPr>
        <p:spPr bwMode="auto">
          <a:xfrm>
            <a:off x="5067759" y="2868342"/>
            <a:ext cx="4076241" cy="121943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PRIDE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13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" y="-4131"/>
            <a:ext cx="9155016" cy="6866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" y="-4131"/>
            <a:ext cx="9155016" cy="686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8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ATTITUDE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4732087"/>
            <a:ext cx="8724901" cy="2084654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4732068"/>
            <a:ext cx="8616043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28:25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He that is of a </a:t>
            </a:r>
            <a:r>
              <a:rPr lang="en-US" b="0" dirty="0">
                <a:solidFill>
                  <a:srgbClr val="33CCFF"/>
                </a:solidFill>
                <a:latin typeface="Teen" pitchFamily="2" charset="0"/>
              </a:rPr>
              <a:t>proud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heart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stirreth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up strife: but he that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putteth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his trust in the LORD shall be made fat.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1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067759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13" name="Text Box 1026"/>
          <p:cNvSpPr txBox="1">
            <a:spLocks noChangeArrowheads="1"/>
          </p:cNvSpPr>
          <p:nvPr/>
        </p:nvSpPr>
        <p:spPr bwMode="auto">
          <a:xfrm>
            <a:off x="-38559" y="928455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LIKES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14" name="Text Box 1026"/>
          <p:cNvSpPr txBox="1">
            <a:spLocks noChangeArrowheads="1"/>
          </p:cNvSpPr>
          <p:nvPr/>
        </p:nvSpPr>
        <p:spPr bwMode="auto">
          <a:xfrm>
            <a:off x="5023175" y="915882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HATES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15" name="Text Box 1026"/>
          <p:cNvSpPr txBox="1">
            <a:spLocks noChangeArrowheads="1"/>
          </p:cNvSpPr>
          <p:nvPr/>
        </p:nvSpPr>
        <p:spPr bwMode="auto">
          <a:xfrm>
            <a:off x="0" y="2868342"/>
            <a:ext cx="4076241" cy="121943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HUMILITY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6" name="Text Box 1026"/>
          <p:cNvSpPr txBox="1">
            <a:spLocks noChangeArrowheads="1"/>
          </p:cNvSpPr>
          <p:nvPr/>
        </p:nvSpPr>
        <p:spPr bwMode="auto">
          <a:xfrm>
            <a:off x="5067759" y="2868342"/>
            <a:ext cx="4076241" cy="121943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PRIDE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37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ATTITUDE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5205818"/>
            <a:ext cx="8724901" cy="1600419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5205799"/>
            <a:ext cx="861604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13:10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Only by </a:t>
            </a:r>
            <a:r>
              <a:rPr lang="en-US" b="0" dirty="0">
                <a:solidFill>
                  <a:srgbClr val="33CCFF"/>
                </a:solidFill>
                <a:latin typeface="Teen" pitchFamily="2" charset="0"/>
              </a:rPr>
              <a:t>pride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cometh contention: but with the well advised is wisdom.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67759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-38559" y="928455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LIKES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5023175" y="915882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HATES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0" y="2868342"/>
            <a:ext cx="4076241" cy="121943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HUMILITY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2" name="Text Box 1026"/>
          <p:cNvSpPr txBox="1">
            <a:spLocks noChangeArrowheads="1"/>
          </p:cNvSpPr>
          <p:nvPr/>
        </p:nvSpPr>
        <p:spPr bwMode="auto">
          <a:xfrm>
            <a:off x="5067759" y="2868342"/>
            <a:ext cx="4076241" cy="121943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PRIDE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33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ATTITUDE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5205818"/>
            <a:ext cx="8724901" cy="1600419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5205799"/>
            <a:ext cx="861604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16:18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</a:br>
            <a:r>
              <a:rPr lang="en-US" b="0" dirty="0">
                <a:solidFill>
                  <a:srgbClr val="33CCFF"/>
                </a:solidFill>
                <a:latin typeface="Teen" pitchFamily="2" charset="0"/>
              </a:rPr>
              <a:t>Pride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goeth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before destruction, and an haughty spirit before a fall.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67759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-38559" y="928455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LIKES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5023175" y="915882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HATES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0" y="2868342"/>
            <a:ext cx="4076241" cy="121943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HUMILITY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2" name="Text Box 1026"/>
          <p:cNvSpPr txBox="1">
            <a:spLocks noChangeArrowheads="1"/>
          </p:cNvSpPr>
          <p:nvPr/>
        </p:nvSpPr>
        <p:spPr bwMode="auto">
          <a:xfrm>
            <a:off x="5067759" y="2868342"/>
            <a:ext cx="4076241" cy="121943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PRIDE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8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ATTITUDE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4732087"/>
            <a:ext cx="8724901" cy="2084654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4732068"/>
            <a:ext cx="8616043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11:2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When </a:t>
            </a:r>
            <a:r>
              <a:rPr lang="en-US" b="0" dirty="0">
                <a:solidFill>
                  <a:srgbClr val="33CCFF"/>
                </a:solidFill>
                <a:latin typeface="Teen" pitchFamily="2" charset="0"/>
              </a:rPr>
              <a:t>pride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cometh, then cometh shame: but with the lowly is wisdom.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67759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-38559" y="928455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LIKES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5023175" y="915882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HATES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0" y="2868342"/>
            <a:ext cx="4076241" cy="121943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HUMILITY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2" name="Text Box 1026"/>
          <p:cNvSpPr txBox="1">
            <a:spLocks noChangeArrowheads="1"/>
          </p:cNvSpPr>
          <p:nvPr/>
        </p:nvSpPr>
        <p:spPr bwMode="auto">
          <a:xfrm>
            <a:off x="5067759" y="2868342"/>
            <a:ext cx="4076241" cy="121943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PRIDE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1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ATTITUDE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4732087"/>
            <a:ext cx="8724901" cy="2084654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4732068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29:23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 man's </a:t>
            </a:r>
            <a:r>
              <a:rPr lang="en-US" b="0" dirty="0">
                <a:solidFill>
                  <a:srgbClr val="33CCFF"/>
                </a:solidFill>
                <a:latin typeface="Teen" pitchFamily="2" charset="0"/>
              </a:rPr>
              <a:t>pride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shall bring him low: </a:t>
            </a:r>
            <a:r>
              <a:rPr lang="en-US" i="1" dirty="0">
                <a:solidFill>
                  <a:schemeClr val="bg1"/>
                </a:solidFill>
                <a:latin typeface="Teen" pitchFamily="2" charset="0"/>
              </a:rPr>
              <a:t>but </a:t>
            </a:r>
            <a:r>
              <a:rPr lang="en-US" i="1" dirty="0" err="1">
                <a:solidFill>
                  <a:schemeClr val="bg1"/>
                </a:solidFill>
                <a:latin typeface="Teen" pitchFamily="2" charset="0"/>
              </a:rPr>
              <a:t>honour</a:t>
            </a:r>
            <a:r>
              <a:rPr lang="en-US" i="1" dirty="0">
                <a:solidFill>
                  <a:schemeClr val="bg1"/>
                </a:solidFill>
                <a:latin typeface="Teen" pitchFamily="2" charset="0"/>
              </a:rPr>
              <a:t> shall uphold the humble in spirit.</a:t>
            </a: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186" y="2049298"/>
            <a:ext cx="8901628" cy="265919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39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GOD LIKES HUMILITY!</a:t>
            </a:r>
            <a:endParaRPr lang="en-US" sz="139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76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027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WORDS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7759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-38559" y="928455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LIKES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5023175" y="915882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HATES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5216835"/>
            <a:ext cx="8724901" cy="159221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5216816"/>
            <a:ext cx="8616043" cy="159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6:17b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A proud look,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 lying tongue</a:t>
            </a:r>
            <a:r>
              <a:rPr lang="en-US" b="0" dirty="0" smtClean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, and hands that shed innocent blood,</a:t>
            </a:r>
            <a:endParaRPr lang="en-US" b="0" dirty="0">
              <a:solidFill>
                <a:schemeClr val="bg2">
                  <a:lumMod val="50000"/>
                </a:schemeClr>
              </a:solidFill>
              <a:latin typeface="Teen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0" y="2868342"/>
            <a:ext cx="4076241" cy="160659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HONESTY</a:t>
            </a:r>
            <a:r>
              <a:rPr lang="en-US" sz="5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/>
            </a:r>
            <a:br>
              <a:rPr lang="en-US" sz="5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5067759" y="2868342"/>
            <a:ext cx="4076241" cy="160659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LYING</a:t>
            </a:r>
            <a: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/>
            </a:r>
            <a:b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7008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7" grpId="0" animBg="1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WORDS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4721070"/>
            <a:ext cx="8724901" cy="2084654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4721051"/>
            <a:ext cx="8616043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12:19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The lip of truth shall be established for ever: but a </a:t>
            </a:r>
            <a:r>
              <a:rPr lang="en-US" b="0" dirty="0" smtClean="0">
                <a:solidFill>
                  <a:srgbClr val="33CCFF"/>
                </a:solidFill>
                <a:latin typeface="Teen" pitchFamily="2" charset="0"/>
              </a:rPr>
              <a:t>lying tongue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is but for a moment.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1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067759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13" name="Text Box 1026"/>
          <p:cNvSpPr txBox="1">
            <a:spLocks noChangeArrowheads="1"/>
          </p:cNvSpPr>
          <p:nvPr/>
        </p:nvSpPr>
        <p:spPr bwMode="auto">
          <a:xfrm>
            <a:off x="-38559" y="928455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LIKES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14" name="Text Box 1026"/>
          <p:cNvSpPr txBox="1">
            <a:spLocks noChangeArrowheads="1"/>
          </p:cNvSpPr>
          <p:nvPr/>
        </p:nvSpPr>
        <p:spPr bwMode="auto">
          <a:xfrm>
            <a:off x="5023175" y="915882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HATES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15" name="Text Box 1026"/>
          <p:cNvSpPr txBox="1">
            <a:spLocks noChangeArrowheads="1"/>
          </p:cNvSpPr>
          <p:nvPr/>
        </p:nvSpPr>
        <p:spPr bwMode="auto">
          <a:xfrm>
            <a:off x="0" y="2868342"/>
            <a:ext cx="4076241" cy="160659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HONESTY</a:t>
            </a:r>
            <a:r>
              <a:rPr lang="en-US" sz="5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/>
            </a:r>
            <a:br>
              <a:rPr lang="en-US" sz="5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6" name="Text Box 1026"/>
          <p:cNvSpPr txBox="1">
            <a:spLocks noChangeArrowheads="1"/>
          </p:cNvSpPr>
          <p:nvPr/>
        </p:nvSpPr>
        <p:spPr bwMode="auto">
          <a:xfrm>
            <a:off x="5067759" y="2868342"/>
            <a:ext cx="4076241" cy="160659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LYING</a:t>
            </a:r>
            <a: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/>
            </a:r>
            <a:b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53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WORDS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4721070"/>
            <a:ext cx="8724901" cy="2084654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4721051"/>
            <a:ext cx="8616043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12:22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rgbClr val="33CCFF"/>
                </a:solidFill>
                <a:latin typeface="Teen" pitchFamily="2" charset="0"/>
              </a:rPr>
              <a:t>Lying lips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are an abomination to the LORD: but they that deal truly are His delight.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67759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-38559" y="928455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LIKES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5023175" y="915882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HATES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0" y="2868342"/>
            <a:ext cx="4076241" cy="160659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HONESTY</a:t>
            </a:r>
            <a:r>
              <a:rPr lang="en-US" sz="5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/>
            </a:r>
            <a:br>
              <a:rPr lang="en-US" sz="5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2" name="Text Box 1026"/>
          <p:cNvSpPr txBox="1">
            <a:spLocks noChangeArrowheads="1"/>
          </p:cNvSpPr>
          <p:nvPr/>
        </p:nvSpPr>
        <p:spPr bwMode="auto">
          <a:xfrm>
            <a:off x="5067759" y="2868342"/>
            <a:ext cx="4076241" cy="160659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LYING</a:t>
            </a:r>
            <a: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/>
            </a:r>
            <a:b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74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WORDS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5216835"/>
            <a:ext cx="8724901" cy="159221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5216816"/>
            <a:ext cx="8616043" cy="159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16:28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froward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man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soweth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strife: and a whisperer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separateth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chief friends.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67759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-38559" y="928455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LIKES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5023175" y="915882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HATES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0" y="2868342"/>
            <a:ext cx="4076241" cy="160659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HONESTY</a:t>
            </a:r>
            <a:r>
              <a:rPr lang="en-US" sz="5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/>
            </a:r>
            <a:br>
              <a:rPr lang="en-US" sz="5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2" name="Text Box 1026"/>
          <p:cNvSpPr txBox="1">
            <a:spLocks noChangeArrowheads="1"/>
          </p:cNvSpPr>
          <p:nvPr/>
        </p:nvSpPr>
        <p:spPr bwMode="auto">
          <a:xfrm>
            <a:off x="5067759" y="2868342"/>
            <a:ext cx="4076241" cy="160659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LYING</a:t>
            </a:r>
            <a: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/>
            </a:r>
            <a:b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31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" y="-4131"/>
            <a:ext cx="9155016" cy="6866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" y="-4131"/>
            <a:ext cx="9155016" cy="686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WORDS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9550" y="5227852"/>
            <a:ext cx="8724901" cy="1569641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3979" y="5227833"/>
            <a:ext cx="8616043" cy="159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19:22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The desire of a man is his kindness: and </a:t>
            </a:r>
            <a:r>
              <a:rPr lang="en-US" i="1" dirty="0" smtClean="0">
                <a:solidFill>
                  <a:schemeClr val="bg1"/>
                </a:solidFill>
                <a:latin typeface="Teen" pitchFamily="2" charset="0"/>
              </a:rPr>
              <a:t>a poor man is better than a liar.</a:t>
            </a:r>
            <a:endParaRPr lang="en-US" i="1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121186" y="2236587"/>
            <a:ext cx="8901628" cy="265919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39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GOD LIKES HONESTY!</a:t>
            </a:r>
            <a:endParaRPr lang="en-US" sz="139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48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65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TOUCH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7759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-38559" y="928455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LIKES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5023175" y="915882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HATES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5216835"/>
            <a:ext cx="8724901" cy="159221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5216816"/>
            <a:ext cx="8616043" cy="159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6:17c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A proud look, a lying tongue,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and hands that shed innocent blood,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0" y="2703087"/>
            <a:ext cx="4076241" cy="262225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GENTLE HANDS</a:t>
            </a:r>
            <a:r>
              <a:rPr lang="en-US" sz="5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/>
            </a:r>
            <a:br>
              <a:rPr lang="en-US" sz="5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5067759" y="2703087"/>
            <a:ext cx="4076241" cy="262225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VIOLENT HANDS</a:t>
            </a:r>
            <a: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/>
            </a:r>
            <a:b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56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7" grpId="0" animBg="1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TOUCH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7759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-38559" y="928455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LIKES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5023175" y="915882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HATES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4930392"/>
            <a:ext cx="8724901" cy="1885369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4930374"/>
            <a:ext cx="8616043" cy="188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1:11</a:t>
            </a:r>
            <a:r>
              <a:rPr lang="en-US" sz="3600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sz="3600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sz="3600" b="0" dirty="0" smtClean="0">
                <a:solidFill>
                  <a:schemeClr val="bg1"/>
                </a:solidFill>
                <a:latin typeface="Teen" pitchFamily="2" charset="0"/>
              </a:rPr>
              <a:t>If they say, Come with us, let us lay wait for blood, let us lurk </a:t>
            </a:r>
            <a:r>
              <a:rPr lang="en-US" sz="3600" b="0" dirty="0" err="1" smtClean="0">
                <a:solidFill>
                  <a:schemeClr val="bg1"/>
                </a:solidFill>
                <a:latin typeface="Teen" pitchFamily="2" charset="0"/>
              </a:rPr>
              <a:t>privily</a:t>
            </a:r>
            <a:r>
              <a:rPr lang="en-US" sz="3600" b="0" dirty="0" smtClean="0">
                <a:solidFill>
                  <a:schemeClr val="bg1"/>
                </a:solidFill>
                <a:latin typeface="Teen" pitchFamily="2" charset="0"/>
              </a:rPr>
              <a:t> for the innocent without cause.</a:t>
            </a:r>
            <a:endParaRPr lang="en-US" sz="3600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0" y="2703087"/>
            <a:ext cx="4076241" cy="262225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GENTLE HANDS</a:t>
            </a:r>
            <a:r>
              <a:rPr lang="en-US" sz="5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/>
            </a:r>
            <a:br>
              <a:rPr lang="en-US" sz="5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5067759" y="2703087"/>
            <a:ext cx="4076241" cy="262225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VIOLENT HANDS</a:t>
            </a:r>
            <a: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/>
            </a:r>
            <a:b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3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TOUCH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7759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-38559" y="928455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LIKES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5023175" y="915882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HATES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4489712"/>
            <a:ext cx="8724901" cy="2328568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4489694"/>
            <a:ext cx="8616043" cy="232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Numbers 35:31</a:t>
            </a:r>
            <a:r>
              <a:rPr lang="en-US" sz="3600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sz="3600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sz="3600" b="0" dirty="0" smtClean="0">
                <a:solidFill>
                  <a:schemeClr val="bg1"/>
                </a:solidFill>
                <a:latin typeface="Teen" pitchFamily="2" charset="0"/>
              </a:rPr>
              <a:t>Moreover ye shall take no satisfaction for the life of a murderer, which is guilty of death: but he shall surely be put to death.</a:t>
            </a:r>
            <a:endParaRPr lang="en-US" sz="3600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0" y="2703087"/>
            <a:ext cx="4076241" cy="223509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GENTLE HANDS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5067759" y="2703087"/>
            <a:ext cx="4076241" cy="223509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VIOLENT HANDS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3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TOUCH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9550" y="4842257"/>
            <a:ext cx="8724901" cy="1977179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3979" y="4842238"/>
            <a:ext cx="8616043" cy="196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Galatians 5:22-23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>
                <a:solidFill>
                  <a:srgbClr val="FFFF00"/>
                </a:solidFill>
                <a:latin typeface="Teen" pitchFamily="2" charset="0"/>
              </a:rPr>
              <a:t>22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But the fruit of the Spirit is love, joy, peace, longsuffering, gentleness, goodness, faith, </a:t>
            </a: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121186" y="2016247"/>
            <a:ext cx="8901628" cy="265919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39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GOD LIKES</a:t>
            </a:r>
            <a:br>
              <a:rPr lang="en-US" sz="139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</a:br>
            <a:r>
              <a:rPr lang="en-US" sz="139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GENTLE HANDS!</a:t>
            </a:r>
            <a:endParaRPr lang="en-US" sz="139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1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TOUCH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9550" y="5304971"/>
            <a:ext cx="8724901" cy="1507573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3979" y="5304952"/>
            <a:ext cx="8616043" cy="150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Galatians 5:22-23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23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Meekness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, temperance: against such there is no law.</a:t>
            </a: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121186" y="2016247"/>
            <a:ext cx="8901628" cy="265919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39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GOD LIKES</a:t>
            </a:r>
            <a:br>
              <a:rPr lang="en-US" sz="139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</a:br>
            <a:r>
              <a:rPr lang="en-US" sz="139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GENTLE HANDS!</a:t>
            </a:r>
            <a:endParaRPr lang="en-US" sz="139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78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568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THOUGHTS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1419570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7759" y="1419570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-38559" y="653030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LIKES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5023175" y="640457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HATES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4721070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4721051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6:18a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An heart that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deviseth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wicked imaginations, 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feet that be swift in running to mischief	</a:t>
            </a:r>
            <a:r>
              <a:rPr lang="en-US" b="0" dirty="0" smtClean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.</a:t>
            </a:r>
            <a:endParaRPr lang="en-US" b="0" dirty="0">
              <a:solidFill>
                <a:schemeClr val="bg2">
                  <a:lumMod val="50000"/>
                </a:schemeClr>
              </a:solidFill>
              <a:latin typeface="Teen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0" y="1931897"/>
            <a:ext cx="4076241" cy="272805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GOOD THOUGHTS</a:t>
            </a:r>
            <a:r>
              <a:rPr lang="en-US" sz="4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/>
            </a:r>
            <a:br>
              <a:rPr lang="en-US" sz="4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r>
              <a:rPr lang="en-US" sz="2800" b="0" dirty="0" err="1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Thoughts</a:t>
            </a:r>
            <a:r>
              <a:rPr lang="en-US" sz="28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 Or</a:t>
            </a:r>
            <a:br>
              <a:rPr lang="en-US" sz="28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</a:br>
            <a:r>
              <a:rPr lang="en-US" sz="28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Plans For Good</a:t>
            </a:r>
            <a:br>
              <a:rPr lang="en-US" sz="28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</a:br>
            <a:r>
              <a:rPr lang="en-US" sz="2800" i="1" dirty="0" smtClean="0">
                <a:solidFill>
                  <a:srgbClr val="33CC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“CLEAN”</a:t>
            </a:r>
            <a:endParaRPr lang="en-US" sz="2800" i="1" dirty="0">
              <a:solidFill>
                <a:srgbClr val="33CC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5067759" y="1931897"/>
            <a:ext cx="4076241" cy="27273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WICKED</a:t>
            </a:r>
            <a:br>
              <a:rPr lang="en-US" sz="88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</a:br>
            <a:r>
              <a:rPr lang="en-US" sz="88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THOUGHTS</a:t>
            </a:r>
            <a:r>
              <a:rPr lang="en-US" sz="28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/>
            </a:r>
            <a:br>
              <a:rPr lang="en-US" sz="28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</a:br>
            <a:r>
              <a:rPr lang="en-US" sz="2800" b="0" dirty="0" err="1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Thoughts</a:t>
            </a:r>
            <a:r>
              <a:rPr lang="en-US" sz="28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 Or</a:t>
            </a:r>
            <a:br>
              <a:rPr lang="en-US" sz="28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</a:br>
            <a:r>
              <a:rPr lang="en-US" sz="28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Plans For Evil</a:t>
            </a:r>
            <a:br>
              <a:rPr lang="en-US" sz="28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</a:br>
            <a:r>
              <a:rPr lang="en-US" sz="2800" i="1" dirty="0" smtClean="0">
                <a:solidFill>
                  <a:srgbClr val="33CC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“DIRTY”</a:t>
            </a:r>
            <a:endParaRPr lang="en-US" sz="4400" b="0" dirty="0">
              <a:solidFill>
                <a:srgbClr val="33CC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234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7" grpId="0" animBg="1"/>
      <p:bldP spid="8" grpId="0"/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THOUGHTS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1419570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7759" y="1419570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-38559" y="653030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LIKES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5023175" y="640457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HATES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4842257"/>
            <a:ext cx="8724901" cy="1972124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4842238"/>
            <a:ext cx="8616043" cy="197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15:26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sz="3700" b="0" dirty="0">
                <a:solidFill>
                  <a:schemeClr val="bg1"/>
                </a:solidFill>
                <a:latin typeface="Teen" pitchFamily="2" charset="0"/>
              </a:rPr>
              <a:t>The thoughts of the wicked are an abomination to the LORD: but the words of the pure are pleasant words.</a:t>
            </a: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0" y="1931897"/>
            <a:ext cx="4076241" cy="193193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GOOD THOUGHTS</a:t>
            </a:r>
            <a:endParaRPr lang="en-US" sz="2800" i="1" dirty="0">
              <a:solidFill>
                <a:srgbClr val="33CC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5067759" y="1931897"/>
            <a:ext cx="4076241" cy="192501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WICKED THOUGHTS</a:t>
            </a:r>
            <a:endParaRPr lang="en-US" sz="4400" b="0" dirty="0">
              <a:solidFill>
                <a:srgbClr val="33CC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8199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" y="-4131"/>
            <a:ext cx="9155016" cy="6866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" y="-4131"/>
            <a:ext cx="9155016" cy="686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9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THOUGHTS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9550" y="3553268"/>
            <a:ext cx="8724901" cy="3257348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3979" y="3553249"/>
            <a:ext cx="8616043" cy="325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en-US" sz="3400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Philippians 4:8</a:t>
            </a:r>
            <a:br>
              <a:rPr lang="en-US" sz="3400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</a:br>
            <a:r>
              <a:rPr lang="en-US" sz="3400" b="0" dirty="0">
                <a:solidFill>
                  <a:schemeClr val="bg1"/>
                </a:solidFill>
                <a:latin typeface="Teen" pitchFamily="2" charset="0"/>
              </a:rPr>
              <a:t>Finally, brethren, whatsoever things are true, whatsoever things are honest, whatsoever things are just, whatsoever things are pure, whatsoever things are lovely, whatsoever things are of good report; if there be any virtue, and if there be any praise, think on these things.</a:t>
            </a: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121186" y="1101836"/>
            <a:ext cx="8901628" cy="265919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39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GOD LIKES</a:t>
            </a:r>
            <a:br>
              <a:rPr lang="en-US" sz="139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</a:br>
            <a:r>
              <a:rPr lang="en-US" sz="139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GOOD THOUGHTS!</a:t>
            </a:r>
            <a:endParaRPr lang="en-US" sz="139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56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523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WALK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1419570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7759" y="1419570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-38559" y="653030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LIKES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5023175" y="640457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HATES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4721070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4721051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6:18b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An heart that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deviseth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 wicked imaginations,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feet that be swift in running to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mischief.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	</a:t>
            </a: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0" y="1931897"/>
            <a:ext cx="4076241" cy="249299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PEACE</a:t>
            </a:r>
            <a:br>
              <a:rPr lang="en-US" sz="88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</a:br>
            <a:r>
              <a:rPr lang="en-US" sz="88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MAKERS</a:t>
            </a:r>
            <a:r>
              <a:rPr lang="en-US" sz="4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/>
            </a:r>
            <a:br>
              <a:rPr lang="en-US" sz="4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r>
              <a:rPr lang="en-US" sz="32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Seeks To Do</a:t>
            </a:r>
            <a:br>
              <a:rPr lang="en-US" sz="32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</a:br>
            <a:r>
              <a:rPr lang="en-US" sz="32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Right</a:t>
            </a:r>
            <a:r>
              <a:rPr lang="en-US" sz="28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!</a:t>
            </a:r>
            <a:endParaRPr lang="en-US" sz="2800" i="1" dirty="0">
              <a:solidFill>
                <a:srgbClr val="33CC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5067759" y="1931897"/>
            <a:ext cx="4076241" cy="252947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TROUBLE</a:t>
            </a:r>
            <a:br>
              <a:rPr lang="en-US" sz="88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</a:br>
            <a:r>
              <a:rPr lang="en-US" sz="88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MAKERS</a:t>
            </a:r>
            <a:r>
              <a:rPr lang="en-US" sz="28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/>
            </a:r>
            <a:br>
              <a:rPr lang="en-US" sz="28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</a:br>
            <a:r>
              <a:rPr lang="en-US" sz="32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Seeks To Do Damage!</a:t>
            </a:r>
            <a:endParaRPr lang="en-US" sz="4800" b="0" dirty="0">
              <a:solidFill>
                <a:srgbClr val="33CC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2815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7" grpId="0" animBg="1"/>
      <p:bldP spid="8" grpId="0"/>
      <p:bldP spid="9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WALK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1419570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7759" y="1419570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-38559" y="653030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LIKES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5023175" y="640457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HATES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3993948"/>
            <a:ext cx="8724901" cy="2822549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900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3993929"/>
            <a:ext cx="8616043" cy="282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en-US" sz="3900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24:1-2</a:t>
            </a:r>
            <a:r>
              <a:rPr lang="en-US" sz="3900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sz="3900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sz="3900" b="0" baseline="30000" dirty="0">
                <a:solidFill>
                  <a:srgbClr val="FFFF00"/>
                </a:solidFill>
                <a:latin typeface="Teen" pitchFamily="2" charset="0"/>
              </a:rPr>
              <a:t>1</a:t>
            </a:r>
            <a:r>
              <a:rPr lang="en-US" sz="3900" b="0" dirty="0">
                <a:solidFill>
                  <a:schemeClr val="bg1"/>
                </a:solidFill>
                <a:latin typeface="Teen" pitchFamily="2" charset="0"/>
              </a:rPr>
              <a:t>Be not thou envious against evil men, neither desire to be with them. </a:t>
            </a:r>
          </a:p>
          <a:p>
            <a:pPr>
              <a:lnSpc>
                <a:spcPct val="75000"/>
              </a:lnSpc>
            </a:pPr>
            <a:r>
              <a:rPr lang="en-US" sz="3900" b="0" baseline="30000" dirty="0" smtClean="0">
                <a:solidFill>
                  <a:srgbClr val="FFFF00"/>
                </a:solidFill>
                <a:latin typeface="Teen" pitchFamily="2" charset="0"/>
              </a:rPr>
              <a:t>2</a:t>
            </a:r>
            <a:r>
              <a:rPr lang="en-US" sz="3900" b="0" dirty="0" smtClean="0">
                <a:solidFill>
                  <a:schemeClr val="bg1"/>
                </a:solidFill>
                <a:latin typeface="Teen" pitchFamily="2" charset="0"/>
              </a:rPr>
              <a:t>For </a:t>
            </a:r>
            <a:r>
              <a:rPr lang="en-US" sz="3900" b="0" dirty="0">
                <a:solidFill>
                  <a:schemeClr val="bg1"/>
                </a:solidFill>
                <a:latin typeface="Teen" pitchFamily="2" charset="0"/>
              </a:rPr>
              <a:t>their heart </a:t>
            </a:r>
            <a:r>
              <a:rPr lang="en-US" sz="3900" b="0" dirty="0" err="1">
                <a:solidFill>
                  <a:schemeClr val="bg1"/>
                </a:solidFill>
                <a:latin typeface="Teen" pitchFamily="2" charset="0"/>
              </a:rPr>
              <a:t>studieth</a:t>
            </a:r>
            <a:r>
              <a:rPr lang="en-US" sz="3900" b="0" dirty="0">
                <a:solidFill>
                  <a:schemeClr val="bg1"/>
                </a:solidFill>
                <a:latin typeface="Teen" pitchFamily="2" charset="0"/>
              </a:rPr>
              <a:t> destruction, and their lips talk of mischief</a:t>
            </a:r>
            <a:r>
              <a:rPr lang="en-US" sz="3900" b="0" dirty="0" smtClean="0">
                <a:solidFill>
                  <a:schemeClr val="bg1"/>
                </a:solidFill>
                <a:latin typeface="Teen" pitchFamily="2" charset="0"/>
              </a:rPr>
              <a:t>.</a:t>
            </a:r>
            <a:r>
              <a:rPr lang="en-US" sz="3900" b="0" dirty="0">
                <a:solidFill>
                  <a:schemeClr val="bg1"/>
                </a:solidFill>
                <a:latin typeface="Teen" pitchFamily="2" charset="0"/>
              </a:rPr>
              <a:t>	</a:t>
            </a: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0" y="1931897"/>
            <a:ext cx="4076241" cy="185281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PEACE</a:t>
            </a:r>
            <a:br>
              <a:rPr lang="en-US" sz="88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</a:br>
            <a:r>
              <a:rPr lang="en-US" sz="88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MAKERS</a:t>
            </a:r>
            <a:endParaRPr lang="en-US" sz="2800" i="1" dirty="0">
              <a:solidFill>
                <a:srgbClr val="33CC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5067759" y="1931897"/>
            <a:ext cx="4076241" cy="185281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TROUBLE</a:t>
            </a:r>
            <a:br>
              <a:rPr lang="en-US" sz="88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</a:br>
            <a:r>
              <a:rPr lang="en-US" sz="88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MAKERS</a:t>
            </a:r>
            <a:endParaRPr lang="en-US" sz="4800" b="0" dirty="0">
              <a:solidFill>
                <a:srgbClr val="33CC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78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WALK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9550" y="3553268"/>
            <a:ext cx="8724901" cy="3257348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3979" y="3553249"/>
            <a:ext cx="8616043" cy="327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en-US" sz="3900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16:6-7</a:t>
            </a:r>
            <a:br>
              <a:rPr lang="en-US" sz="3900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</a:br>
            <a:r>
              <a:rPr lang="en-US" sz="3900" b="0" baseline="30000" dirty="0" smtClean="0">
                <a:solidFill>
                  <a:srgbClr val="FFFF00"/>
                </a:solidFill>
                <a:latin typeface="Teen" pitchFamily="2" charset="0"/>
              </a:rPr>
              <a:t>6</a:t>
            </a:r>
            <a:r>
              <a:rPr lang="en-US" sz="3900" b="0" dirty="0" smtClean="0">
                <a:solidFill>
                  <a:schemeClr val="bg1"/>
                </a:solidFill>
                <a:latin typeface="Teen" pitchFamily="2" charset="0"/>
              </a:rPr>
              <a:t>By </a:t>
            </a:r>
            <a:r>
              <a:rPr lang="en-US" sz="3900" b="0" dirty="0">
                <a:solidFill>
                  <a:schemeClr val="bg1"/>
                </a:solidFill>
                <a:latin typeface="Teen" pitchFamily="2" charset="0"/>
              </a:rPr>
              <a:t>mercy and truth iniquity is purged: and by the fear of the LORD men depart from evil. </a:t>
            </a:r>
          </a:p>
          <a:p>
            <a:pPr>
              <a:lnSpc>
                <a:spcPct val="75000"/>
              </a:lnSpc>
            </a:pPr>
            <a:r>
              <a:rPr lang="en-US" sz="3900" b="0" baseline="30000" dirty="0" smtClean="0">
                <a:solidFill>
                  <a:srgbClr val="FFFF00"/>
                </a:solidFill>
                <a:latin typeface="Teen" pitchFamily="2" charset="0"/>
              </a:rPr>
              <a:t>7</a:t>
            </a:r>
            <a:r>
              <a:rPr lang="en-US" sz="3900" b="0" dirty="0" smtClean="0">
                <a:solidFill>
                  <a:schemeClr val="bg1"/>
                </a:solidFill>
                <a:latin typeface="Teen" pitchFamily="2" charset="0"/>
              </a:rPr>
              <a:t>When </a:t>
            </a:r>
            <a:r>
              <a:rPr lang="en-US" sz="3900" b="0" dirty="0">
                <a:solidFill>
                  <a:schemeClr val="bg1"/>
                </a:solidFill>
                <a:latin typeface="Teen" pitchFamily="2" charset="0"/>
              </a:rPr>
              <a:t>a man's ways please the LORD, he </a:t>
            </a:r>
            <a:r>
              <a:rPr lang="en-US" sz="3900" b="0" dirty="0" err="1">
                <a:solidFill>
                  <a:schemeClr val="bg1"/>
                </a:solidFill>
                <a:latin typeface="Teen" pitchFamily="2" charset="0"/>
              </a:rPr>
              <a:t>maketh</a:t>
            </a:r>
            <a:r>
              <a:rPr lang="en-US" sz="3900" b="0" dirty="0">
                <a:solidFill>
                  <a:schemeClr val="bg1"/>
                </a:solidFill>
                <a:latin typeface="Teen" pitchFamily="2" charset="0"/>
              </a:rPr>
              <a:t> even his enemies to be at peace with him.</a:t>
            </a: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121186" y="1101836"/>
            <a:ext cx="8901628" cy="265919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39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GOD LIKES</a:t>
            </a:r>
            <a:br>
              <a:rPr lang="en-US" sz="139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</a:br>
            <a:r>
              <a:rPr lang="en-US" sz="139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PEACEMAKERS!</a:t>
            </a:r>
            <a:endParaRPr lang="en-US" sz="139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91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987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ACTIONS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1419570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7759" y="1419570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-38559" y="653030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LIKES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5023175" y="640457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HATES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4721070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4721051"/>
            <a:ext cx="861604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6:19a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 false witness that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speaketh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lies, </a:t>
            </a:r>
            <a:r>
              <a:rPr lang="en-US" b="0" dirty="0" smtClean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and he that </a:t>
            </a:r>
            <a:r>
              <a:rPr lang="en-US" b="0" dirty="0" err="1" smtClean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soweth</a:t>
            </a:r>
            <a:r>
              <a:rPr lang="en-US" b="0" dirty="0" smtClean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 discord among the brethren.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	</a:t>
            </a: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0" y="1931897"/>
            <a:ext cx="4076241" cy="237212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BEING</a:t>
            </a:r>
            <a:br>
              <a:rPr lang="en-US" sz="96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</a:br>
            <a:r>
              <a:rPr lang="en-US" sz="96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REAL</a:t>
            </a:r>
            <a:r>
              <a:rPr lang="en-US" sz="4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/>
            </a:r>
            <a:br>
              <a:rPr lang="en-US" sz="4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r>
              <a:rPr lang="en-US" sz="3200" i="1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“INTEGRITY”</a:t>
            </a:r>
            <a:endParaRPr lang="en-US" sz="2800" i="1" dirty="0">
              <a:solidFill>
                <a:srgbClr val="33CC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5067759" y="1931897"/>
            <a:ext cx="4076241" cy="237302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BEING PHONY</a:t>
            </a:r>
            <a:r>
              <a:rPr lang="en-US" sz="28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/>
            </a:r>
            <a:br>
              <a:rPr lang="en-US" sz="28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</a:br>
            <a:r>
              <a:rPr lang="en-US" sz="3200" i="1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“HYPOCRITE”</a:t>
            </a:r>
            <a:endParaRPr lang="en-US" sz="4800" i="1" dirty="0">
              <a:solidFill>
                <a:srgbClr val="33CC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44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7" grpId="0" animBg="1"/>
      <p:bldP spid="8" grpId="0"/>
      <p:bldP spid="9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ACTIONS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1419570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7759" y="1419570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-38559" y="653030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LIKES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5023175" y="640457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HATES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4721070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4721051"/>
            <a:ext cx="861604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23:23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Buy the truth, and sell it not; also wisdom, and instruction, and understanding.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	</a:t>
            </a: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0" y="1931897"/>
            <a:ext cx="4076241" cy="201285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BEING</a:t>
            </a:r>
            <a:br>
              <a:rPr lang="en-US" sz="96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</a:br>
            <a:r>
              <a:rPr lang="en-US" sz="96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REAL</a:t>
            </a:r>
            <a:endParaRPr lang="en-US" sz="2800" i="1" dirty="0">
              <a:solidFill>
                <a:srgbClr val="33CC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5067759" y="1931897"/>
            <a:ext cx="4076241" cy="209922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BEING PHONY</a:t>
            </a:r>
            <a:endParaRPr lang="en-US" sz="4800" i="1" dirty="0">
              <a:solidFill>
                <a:srgbClr val="33CC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22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ACTIONS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9550" y="4743104"/>
            <a:ext cx="8724901" cy="2062084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3979" y="4743085"/>
            <a:ext cx="861604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3:3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Let not mercy and truth forsake thee: bind them about thy neck; write upon the table of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heart:</a:t>
            </a:r>
            <a:endParaRPr lang="en-US" i="1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121186" y="1939128"/>
            <a:ext cx="8901628" cy="265919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39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GOD LIKES</a:t>
            </a:r>
            <a:br>
              <a:rPr lang="en-US" sz="139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</a:br>
            <a:r>
              <a:rPr lang="en-US" sz="139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BEING REAL!</a:t>
            </a:r>
            <a:endParaRPr lang="en-US" sz="139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83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299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21186" y="1391379"/>
            <a:ext cx="8901628" cy="43396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Common sense says…</a:t>
            </a:r>
            <a:endParaRPr lang="en-US" sz="115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89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HEART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7759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-38559" y="928455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LIKES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5023175" y="915882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HATES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0" y="2780206"/>
            <a:ext cx="4076241" cy="160659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UNITY</a:t>
            </a:r>
            <a:r>
              <a:rPr lang="en-US" sz="5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/>
            </a:r>
            <a:br>
              <a:rPr lang="en-US" sz="5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“KIND”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5067759" y="2780206"/>
            <a:ext cx="4076241" cy="160659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DISCORD</a:t>
            </a:r>
            <a: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/>
            </a:r>
            <a:b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“GOSSIP”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9550" y="4721070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63979" y="4721051"/>
            <a:ext cx="861604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6:19b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A false witness that </a:t>
            </a:r>
            <a:r>
              <a:rPr lang="en-US" b="0" dirty="0" err="1" smtClean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speaketh</a:t>
            </a:r>
            <a:r>
              <a:rPr lang="en-US" b="0" dirty="0" smtClean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 lies,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and he that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soweth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discord among the brethren.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12720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9" grpId="0"/>
      <p:bldP spid="10" grpId="0"/>
      <p:bldP spid="11" grpId="0" animBg="1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HEART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7759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-38559" y="928455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LIKES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5023175" y="915882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HATES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0" y="2780206"/>
            <a:ext cx="4076241" cy="121943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UNITY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5067759" y="2780206"/>
            <a:ext cx="4076241" cy="121943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DISCORD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9550" y="4721070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63979" y="4721051"/>
            <a:ext cx="8616043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Galatians 5:14-15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>
                <a:solidFill>
                  <a:srgbClr val="FFFF00"/>
                </a:solidFill>
                <a:latin typeface="Teen" pitchFamily="2" charset="0"/>
              </a:rPr>
              <a:t>14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For all the law is fulfilled in one word, even in this; Thou shalt love thy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neighbour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as thyself. </a:t>
            </a:r>
          </a:p>
        </p:txBody>
      </p:sp>
    </p:spTree>
    <p:extLst>
      <p:ext uri="{BB962C8B-B14F-4D97-AF65-F5344CB8AC3E}">
        <p14:creationId xmlns:p14="http://schemas.microsoft.com/office/powerpoint/2010/main" val="74672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HEART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7759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-38559" y="928455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LIKES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5023175" y="915882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HATES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0" y="2780206"/>
            <a:ext cx="4076241" cy="121943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UNITY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5067759" y="2780206"/>
            <a:ext cx="4076241" cy="121943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DISCORD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9550" y="4721070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63979" y="4721051"/>
            <a:ext cx="8616043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Galatians 5:14-15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15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But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if ye bite and devour one another, take heed that ye be not consumed one of another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.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0589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HEART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9550" y="4743104"/>
            <a:ext cx="8724901" cy="2062084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3979" y="4743085"/>
            <a:ext cx="8616043" cy="208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Psalm 133:1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Behold, how good and how pleasant it is for brethren to dwell together in unity!</a:t>
            </a:r>
            <a:endParaRPr lang="en-US" i="1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121186" y="1939128"/>
            <a:ext cx="8901628" cy="265919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39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GOD LIKES</a:t>
            </a:r>
            <a:br>
              <a:rPr lang="en-US" sz="139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</a:br>
            <a:r>
              <a:rPr lang="en-US" sz="139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UNITY!</a:t>
            </a:r>
            <a:endParaRPr lang="en-US" sz="139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85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554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496689"/>
            <a:ext cx="3448266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660845" y="1496689"/>
            <a:ext cx="3483154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-1" y="686081"/>
            <a:ext cx="4076241" cy="150810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92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LIKES</a:t>
            </a:r>
            <a:endParaRPr lang="en-US" sz="92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5067759" y="673508"/>
            <a:ext cx="4076241" cy="150810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40000"/>
              </a:spcAft>
              <a:buClr>
                <a:srgbClr val="FFFF99"/>
              </a:buClr>
            </a:pPr>
            <a:r>
              <a:rPr lang="en-US" sz="92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HATES</a:t>
            </a:r>
            <a:endParaRPr lang="en-US" sz="92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44069" y="2251390"/>
            <a:ext cx="4082266" cy="46166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humility</a:t>
            </a:r>
            <a:endParaRPr lang="en-US" sz="3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4979107" y="2251390"/>
            <a:ext cx="4120825" cy="46166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pride</a:t>
            </a:r>
            <a:endParaRPr lang="en-US" sz="3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44069" y="2888530"/>
            <a:ext cx="4082266" cy="46166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0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honesty</a:t>
            </a:r>
            <a:endParaRPr lang="en-US" sz="300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4979107" y="2888530"/>
            <a:ext cx="4120825" cy="46166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0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lying</a:t>
            </a:r>
            <a:endParaRPr lang="en-US" sz="300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44069" y="3547705"/>
            <a:ext cx="4082266" cy="46166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0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Gentle hands</a:t>
            </a:r>
            <a:endParaRPr lang="en-US" sz="300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2" name="Text Box 1026"/>
          <p:cNvSpPr txBox="1">
            <a:spLocks noChangeArrowheads="1"/>
          </p:cNvSpPr>
          <p:nvPr/>
        </p:nvSpPr>
        <p:spPr bwMode="auto">
          <a:xfrm>
            <a:off x="4979107" y="3547705"/>
            <a:ext cx="4120825" cy="46166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0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Violent hands</a:t>
            </a:r>
            <a:endParaRPr lang="en-US" sz="300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3448266" y="1287366"/>
            <a:ext cx="0" cy="557287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cxnSp>
      <p:sp>
        <p:nvSpPr>
          <p:cNvPr id="14" name="Text Box 1026"/>
          <p:cNvSpPr txBox="1">
            <a:spLocks noChangeArrowheads="1"/>
          </p:cNvSpPr>
          <p:nvPr/>
        </p:nvSpPr>
        <p:spPr bwMode="auto">
          <a:xfrm>
            <a:off x="44069" y="4229190"/>
            <a:ext cx="4082266" cy="46166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000" spc="-15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Good thoughts</a:t>
            </a:r>
            <a:endParaRPr lang="en-US" sz="3000" spc="-15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5" name="Text Box 1026"/>
          <p:cNvSpPr txBox="1">
            <a:spLocks noChangeArrowheads="1"/>
          </p:cNvSpPr>
          <p:nvPr/>
        </p:nvSpPr>
        <p:spPr bwMode="auto">
          <a:xfrm>
            <a:off x="4979107" y="4229190"/>
            <a:ext cx="4120825" cy="46166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000" spc="-15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Wicked thoughts</a:t>
            </a:r>
            <a:endParaRPr lang="en-US" sz="3000" spc="-15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6" name="Text Box 1026"/>
          <p:cNvSpPr txBox="1">
            <a:spLocks noChangeArrowheads="1"/>
          </p:cNvSpPr>
          <p:nvPr/>
        </p:nvSpPr>
        <p:spPr bwMode="auto">
          <a:xfrm>
            <a:off x="44069" y="4888365"/>
            <a:ext cx="4082266" cy="46166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0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Peace makers</a:t>
            </a:r>
            <a:endParaRPr lang="en-US" sz="300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7" name="Text Box 1026"/>
          <p:cNvSpPr txBox="1">
            <a:spLocks noChangeArrowheads="1"/>
          </p:cNvSpPr>
          <p:nvPr/>
        </p:nvSpPr>
        <p:spPr bwMode="auto">
          <a:xfrm>
            <a:off x="4979107" y="4888365"/>
            <a:ext cx="4120825" cy="46166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0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Trouble makers</a:t>
            </a:r>
            <a:endParaRPr lang="en-US" sz="300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8" name="Text Box 1026"/>
          <p:cNvSpPr txBox="1">
            <a:spLocks noChangeArrowheads="1"/>
          </p:cNvSpPr>
          <p:nvPr/>
        </p:nvSpPr>
        <p:spPr bwMode="auto">
          <a:xfrm>
            <a:off x="44067" y="5512973"/>
            <a:ext cx="4082266" cy="46166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000" spc="-15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Being real</a:t>
            </a:r>
            <a:endParaRPr lang="en-US" sz="3000" spc="-15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9" name="Text Box 1026"/>
          <p:cNvSpPr txBox="1">
            <a:spLocks noChangeArrowheads="1"/>
          </p:cNvSpPr>
          <p:nvPr/>
        </p:nvSpPr>
        <p:spPr bwMode="auto">
          <a:xfrm>
            <a:off x="4979105" y="5512973"/>
            <a:ext cx="4120825" cy="46166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000" spc="-15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Being phony</a:t>
            </a:r>
            <a:endParaRPr lang="en-US" sz="3000" spc="-15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20" name="Text Box 1026"/>
          <p:cNvSpPr txBox="1">
            <a:spLocks noChangeArrowheads="1"/>
          </p:cNvSpPr>
          <p:nvPr/>
        </p:nvSpPr>
        <p:spPr bwMode="auto">
          <a:xfrm>
            <a:off x="44067" y="6172148"/>
            <a:ext cx="4082266" cy="46166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unity</a:t>
            </a:r>
            <a:endParaRPr lang="en-US" sz="3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21" name="Text Box 1026"/>
          <p:cNvSpPr txBox="1">
            <a:spLocks noChangeArrowheads="1"/>
          </p:cNvSpPr>
          <p:nvPr/>
        </p:nvSpPr>
        <p:spPr bwMode="auto">
          <a:xfrm>
            <a:off x="4979105" y="6172148"/>
            <a:ext cx="4120825" cy="46166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discord</a:t>
            </a:r>
            <a:endParaRPr lang="en-US" sz="3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5660845" y="1285528"/>
            <a:ext cx="0" cy="557287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cxnSp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149508"/>
            <a:ext cx="9144000" cy="186512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REALLY</a:t>
            </a:r>
            <a:br>
              <a:rPr lang="en-US" sz="96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</a:br>
            <a:r>
              <a:rPr lang="en-US" sz="96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MATTERS</a:t>
            </a:r>
            <a:endParaRPr lang="en-US" sz="96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27" name="Text Box 1026"/>
          <p:cNvSpPr txBox="1">
            <a:spLocks noChangeArrowheads="1"/>
          </p:cNvSpPr>
          <p:nvPr/>
        </p:nvSpPr>
        <p:spPr bwMode="auto">
          <a:xfrm>
            <a:off x="2530867" y="1897008"/>
            <a:ext cx="4082266" cy="101566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6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MY ATTITUDE</a:t>
            </a:r>
            <a:endParaRPr lang="en-US" sz="6000" b="0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28" name="Text Box 1026"/>
          <p:cNvSpPr txBox="1">
            <a:spLocks noChangeArrowheads="1"/>
          </p:cNvSpPr>
          <p:nvPr/>
        </p:nvSpPr>
        <p:spPr bwMode="auto">
          <a:xfrm>
            <a:off x="2530867" y="2557508"/>
            <a:ext cx="4082266" cy="101566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60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MY WORDS</a:t>
            </a:r>
            <a:endParaRPr lang="en-US" sz="60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29" name="Text Box 1026"/>
          <p:cNvSpPr txBox="1">
            <a:spLocks noChangeArrowheads="1"/>
          </p:cNvSpPr>
          <p:nvPr/>
        </p:nvSpPr>
        <p:spPr bwMode="auto">
          <a:xfrm>
            <a:off x="2530867" y="3218008"/>
            <a:ext cx="4082266" cy="101566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6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MY TOUCH</a:t>
            </a:r>
            <a:endParaRPr lang="en-US" sz="6000" b="0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30" name="Text Box 1026"/>
          <p:cNvSpPr txBox="1">
            <a:spLocks noChangeArrowheads="1"/>
          </p:cNvSpPr>
          <p:nvPr/>
        </p:nvSpPr>
        <p:spPr bwMode="auto">
          <a:xfrm>
            <a:off x="2530867" y="3878508"/>
            <a:ext cx="4082266" cy="101566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60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MY THOUGHTS</a:t>
            </a:r>
            <a:endParaRPr lang="en-US" sz="60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31" name="Text Box 1026"/>
          <p:cNvSpPr txBox="1">
            <a:spLocks noChangeArrowheads="1"/>
          </p:cNvSpPr>
          <p:nvPr/>
        </p:nvSpPr>
        <p:spPr bwMode="auto">
          <a:xfrm>
            <a:off x="2530867" y="4539008"/>
            <a:ext cx="4082266" cy="101566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6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MY WALK</a:t>
            </a:r>
            <a:endParaRPr lang="en-US" sz="6000" b="0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32" name="Text Box 1026"/>
          <p:cNvSpPr txBox="1">
            <a:spLocks noChangeArrowheads="1"/>
          </p:cNvSpPr>
          <p:nvPr/>
        </p:nvSpPr>
        <p:spPr bwMode="auto">
          <a:xfrm>
            <a:off x="2530867" y="5199508"/>
            <a:ext cx="4082266" cy="101566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60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MY ACTIONS</a:t>
            </a:r>
            <a:endParaRPr lang="en-US" sz="60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33" name="Text Box 1026"/>
          <p:cNvSpPr txBox="1">
            <a:spLocks noChangeArrowheads="1"/>
          </p:cNvSpPr>
          <p:nvPr/>
        </p:nvSpPr>
        <p:spPr bwMode="auto">
          <a:xfrm>
            <a:off x="2530867" y="5860008"/>
            <a:ext cx="4082266" cy="101566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6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MY HEART</a:t>
            </a:r>
            <a:endParaRPr lang="en-US" sz="6000" b="0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6904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245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076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05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" y="-4131"/>
            <a:ext cx="9155016" cy="6866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" y="-4131"/>
            <a:ext cx="9155016" cy="6866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" y="-4131"/>
            <a:ext cx="9155016" cy="6866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" y="-4131"/>
            <a:ext cx="9155016" cy="686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62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1259068"/>
            <a:ext cx="8901628" cy="317009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200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IF GOD IS GOD</a:t>
            </a:r>
            <a:endParaRPr lang="en-US" sz="200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21186" y="3727155"/>
            <a:ext cx="8901628" cy="117570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66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And </a:t>
            </a:r>
            <a:r>
              <a:rPr lang="en-US" sz="88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</a:rPr>
              <a:t>H</a:t>
            </a:r>
            <a:r>
              <a:rPr lang="en-US" sz="66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e is…</a:t>
            </a:r>
            <a:endParaRPr lang="en-US" sz="660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56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1744495"/>
            <a:ext cx="8901628" cy="317625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67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IF GOD KNOWS EVERYTHING</a:t>
            </a:r>
            <a:endParaRPr lang="en-US" sz="167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21186" y="4336761"/>
            <a:ext cx="8901628" cy="117570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66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And </a:t>
            </a:r>
            <a:r>
              <a:rPr lang="en-US" sz="88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</a:rPr>
              <a:t>H</a:t>
            </a:r>
            <a:r>
              <a:rPr lang="en-US" sz="66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e does…</a:t>
            </a:r>
            <a:endParaRPr lang="en-US" sz="660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04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726897"/>
            <a:ext cx="8901628" cy="5706177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6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Then if </a:t>
            </a:r>
            <a:r>
              <a:rPr lang="en-US" sz="6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</a:rPr>
              <a:t>I</a:t>
            </a:r>
            <a:r>
              <a:rPr lang="en-US" sz="6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 can find out what </a:t>
            </a:r>
            <a:r>
              <a:rPr lang="en-US" sz="6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</a:rPr>
              <a:t>G</a:t>
            </a:r>
            <a:r>
              <a:rPr lang="en-US" sz="6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od likes and hates, </a:t>
            </a:r>
            <a:r>
              <a:rPr lang="en-US" sz="6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</a:rPr>
              <a:t>I</a:t>
            </a:r>
            <a:r>
              <a:rPr lang="en-US" sz="6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 can know the absolute best things to like and the things </a:t>
            </a:r>
            <a:r>
              <a:rPr lang="en-US" sz="6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</a:rPr>
              <a:t>I</a:t>
            </a:r>
            <a:r>
              <a:rPr lang="en-US" sz="6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 should not like!</a:t>
            </a:r>
            <a:endParaRPr lang="en-US" sz="6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69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OUTPUT_FILE_NAME" val="ELEVATE-03"/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74869</TotalTime>
  <Words>482</Words>
  <Application>Microsoft Office PowerPoint</Application>
  <PresentationFormat>On-screen Show (4:3)</PresentationFormat>
  <Paragraphs>266</Paragraphs>
  <Slides>58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Arial</vt:lpstr>
      <vt:lpstr>Teen Light</vt:lpstr>
      <vt:lpstr>Tempus Sans ITC</vt:lpstr>
      <vt:lpstr>Dirty Ego</vt:lpstr>
      <vt:lpstr>Teen</vt:lpstr>
      <vt:lpstr>Tandelle</vt:lpstr>
      <vt:lpstr>Trubble</vt:lpstr>
      <vt:lpstr>Default Design</vt:lpstr>
      <vt:lpstr>3_Default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RDJ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PRAYER: Our Opportunity</dc:title>
  <dc:creator>RDJ</dc:creator>
  <cp:lastModifiedBy>Roger J</cp:lastModifiedBy>
  <cp:revision>4738</cp:revision>
  <dcterms:created xsi:type="dcterms:W3CDTF">2005-02-19T02:02:57Z</dcterms:created>
  <dcterms:modified xsi:type="dcterms:W3CDTF">2011-11-06T15:20:16Z</dcterms:modified>
</cp:coreProperties>
</file>