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Lst>
  <p:notesMasterIdLst>
    <p:notesMasterId r:id="rId56"/>
  </p:notesMasterIdLst>
  <p:sldIdLst>
    <p:sldId id="13281" r:id="rId4"/>
    <p:sldId id="14066" r:id="rId5"/>
    <p:sldId id="14508" r:id="rId6"/>
    <p:sldId id="14697" r:id="rId7"/>
    <p:sldId id="14698" r:id="rId8"/>
    <p:sldId id="14736" r:id="rId9"/>
    <p:sldId id="14679" r:id="rId10"/>
    <p:sldId id="14680" r:id="rId11"/>
    <p:sldId id="14681" r:id="rId12"/>
    <p:sldId id="14699" r:id="rId13"/>
    <p:sldId id="14700" r:id="rId14"/>
    <p:sldId id="14682" r:id="rId15"/>
    <p:sldId id="14701" r:id="rId16"/>
    <p:sldId id="14702" r:id="rId17"/>
    <p:sldId id="14703" r:id="rId18"/>
    <p:sldId id="14704" r:id="rId19"/>
    <p:sldId id="14705" r:id="rId20"/>
    <p:sldId id="14706" r:id="rId21"/>
    <p:sldId id="14683" r:id="rId22"/>
    <p:sldId id="14707" r:id="rId23"/>
    <p:sldId id="14708" r:id="rId24"/>
    <p:sldId id="14709" r:id="rId25"/>
    <p:sldId id="14710" r:id="rId26"/>
    <p:sldId id="14711" r:id="rId27"/>
    <p:sldId id="14712" r:id="rId28"/>
    <p:sldId id="14713" r:id="rId29"/>
    <p:sldId id="14714" r:id="rId30"/>
    <p:sldId id="14715" r:id="rId31"/>
    <p:sldId id="14716" r:id="rId32"/>
    <p:sldId id="14717" r:id="rId33"/>
    <p:sldId id="14718" r:id="rId34"/>
    <p:sldId id="14719" r:id="rId35"/>
    <p:sldId id="14720" r:id="rId36"/>
    <p:sldId id="14721" r:id="rId37"/>
    <p:sldId id="14722" r:id="rId38"/>
    <p:sldId id="14723" r:id="rId39"/>
    <p:sldId id="14724" r:id="rId40"/>
    <p:sldId id="14725" r:id="rId41"/>
    <p:sldId id="14726" r:id="rId42"/>
    <p:sldId id="14684" r:id="rId43"/>
    <p:sldId id="14727" r:id="rId44"/>
    <p:sldId id="14728" r:id="rId45"/>
    <p:sldId id="14729" r:id="rId46"/>
    <p:sldId id="14685" r:id="rId47"/>
    <p:sldId id="14730" r:id="rId48"/>
    <p:sldId id="14731" r:id="rId49"/>
    <p:sldId id="14732" r:id="rId50"/>
    <p:sldId id="14733" r:id="rId51"/>
    <p:sldId id="14734" r:id="rId52"/>
    <p:sldId id="14735" r:id="rId53"/>
    <p:sldId id="14630" r:id="rId54"/>
    <p:sldId id="14331" r:id="rId55"/>
  </p:sldIdLst>
  <p:sldSz cx="9144000" cy="6858000" type="screen4x3"/>
  <p:notesSz cx="6858000" cy="9144000"/>
  <p:embeddedFontLst>
    <p:embeddedFont>
      <p:font typeface="Tandelle" pitchFamily="2" charset="0"/>
      <p:regular r:id="rId57"/>
      <p:bold r:id="rId58"/>
      <p:italic r:id="rId59"/>
      <p:boldItalic r:id="rId60"/>
    </p:embeddedFont>
    <p:embeddedFont>
      <p:font typeface="Trubble" pitchFamily="2" charset="0"/>
      <p:regular r:id="rId61"/>
    </p:embeddedFont>
    <p:embeddedFont>
      <p:font typeface="Jenkins v2.0" pitchFamily="2" charset="0"/>
      <p:regular r:id="rId62"/>
    </p:embeddedFont>
    <p:embeddedFont>
      <p:font typeface="Tempus Sans ITC" pitchFamily="82" charset="0"/>
      <p:regular r:id="rId63"/>
    </p:embeddedFont>
    <p:embeddedFont>
      <p:font typeface="Teen" pitchFamily="2" charset="0"/>
      <p:regular r:id="rId64"/>
      <p:bold r:id="rId65"/>
      <p:italic r:id="rId66"/>
      <p:boldItalic r:id="rId67"/>
    </p:embeddedFont>
    <p:embeddedFont>
      <p:font typeface="Teen Light" pitchFamily="2" charset="0"/>
      <p:regular r:id="rId68"/>
      <p:italic r:id="rId69"/>
    </p:embeddedFont>
    <p:embeddedFont>
      <p:font typeface="Dirty Ego" pitchFamily="2" charset="0"/>
      <p:regular r:id="rId70"/>
    </p:embeddedFont>
  </p:embeddedFontLst>
  <p:custDataLst>
    <p:tags r:id="rId71"/>
  </p:custData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99FFCC"/>
    <a:srgbClr val="FFFF99"/>
    <a:srgbClr val="66FFFF"/>
    <a:srgbClr val="BBE0E3"/>
    <a:srgbClr val="FEA144"/>
    <a:srgbClr val="FFFF66"/>
    <a:srgbClr val="CCFFFF"/>
    <a:srgbClr val="FF66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0" autoAdjust="0"/>
    <p:restoredTop sz="94101" autoAdjust="0"/>
  </p:normalViewPr>
  <p:slideViewPr>
    <p:cSldViewPr snapToGrid="0">
      <p:cViewPr varScale="1">
        <p:scale>
          <a:sx n="86" d="100"/>
          <a:sy n="86" d="100"/>
        </p:scale>
        <p:origin x="-7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4.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28570351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10</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12</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19</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20</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22</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29</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30</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32</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39</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40</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42</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43</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49</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50</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51</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7</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8</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9</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4*#ppt_w"/>
                                          </p:val>
                                        </p:tav>
                                        <p:tav tm="100000">
                                          <p:val>
                                            <p:strVal val="#ppt_w"/>
                                          </p:val>
                                        </p:tav>
                                      </p:tavLst>
                                    </p:anim>
                                    <p:anim calcmode="lin" valueType="num">
                                      <p:cBhvr>
                                        <p:cTn id="8" dur="2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21186" y="1851645"/>
            <a:ext cx="8901628" cy="315471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9900" b="0" i="1" dirty="0" smtClean="0">
                <a:solidFill>
                  <a:srgbClr val="FFC000"/>
                </a:solidFill>
                <a:effectLst>
                  <a:glow rad="317500">
                    <a:schemeClr val="accent4">
                      <a:satMod val="175000"/>
                      <a:alpha val="85000"/>
                    </a:schemeClr>
                  </a:glow>
                </a:effectLst>
                <a:latin typeface="Tandelle" pitchFamily="2" charset="0"/>
              </a:rPr>
              <a:t>So...</a:t>
            </a:r>
            <a:endParaRPr lang="en-US" sz="19900" b="0" i="1" dirty="0">
              <a:solidFill>
                <a:srgbClr val="FFC000"/>
              </a:solidFill>
              <a:effectLst>
                <a:glow rad="317500">
                  <a:schemeClr val="accent4">
                    <a:satMod val="175000"/>
                    <a:alpha val="85000"/>
                  </a:schemeClr>
                </a:glow>
              </a:effectLst>
              <a:latin typeface="Tandelle"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1935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21186" y="932979"/>
            <a:ext cx="8901628" cy="526297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10500" b="0" dirty="0" smtClean="0">
                <a:solidFill>
                  <a:schemeClr val="bg1"/>
                </a:solidFill>
                <a:effectLst>
                  <a:glow rad="317500">
                    <a:schemeClr val="accent4">
                      <a:satMod val="175000"/>
                      <a:alpha val="85000"/>
                    </a:schemeClr>
                  </a:glow>
                </a:effectLst>
                <a:latin typeface="Tandelle" pitchFamily="2" charset="0"/>
              </a:rPr>
              <a:t>Lets Look At Scriptures In</a:t>
            </a:r>
            <a:br>
              <a:rPr lang="en-US" sz="10500" b="0" dirty="0" smtClean="0">
                <a:solidFill>
                  <a:schemeClr val="bg1"/>
                </a:solidFill>
                <a:effectLst>
                  <a:glow rad="317500">
                    <a:schemeClr val="accent4">
                      <a:satMod val="175000"/>
                      <a:alpha val="85000"/>
                    </a:schemeClr>
                  </a:glow>
                </a:effectLst>
                <a:latin typeface="Tandelle" pitchFamily="2" charset="0"/>
              </a:rPr>
            </a:br>
            <a:r>
              <a:rPr lang="en-US" sz="10500" b="0" dirty="0" smtClean="0">
                <a:solidFill>
                  <a:schemeClr val="bg1"/>
                </a:solidFill>
                <a:effectLst>
                  <a:glow rad="317500">
                    <a:schemeClr val="accent4">
                      <a:satMod val="175000"/>
                      <a:alpha val="85000"/>
                    </a:schemeClr>
                  </a:glow>
                </a:effectLst>
                <a:latin typeface="Tandelle" pitchFamily="2" charset="0"/>
              </a:rPr>
              <a:t>The Book Of Proverbs, That Mention </a:t>
            </a:r>
            <a:r>
              <a:rPr lang="en-US" sz="10500" i="1" dirty="0" smtClean="0">
                <a:solidFill>
                  <a:schemeClr val="bg1"/>
                </a:solidFill>
                <a:effectLst>
                  <a:glow rad="317500">
                    <a:schemeClr val="accent4">
                      <a:satMod val="175000"/>
                      <a:alpha val="85000"/>
                    </a:schemeClr>
                  </a:glow>
                </a:effectLst>
                <a:latin typeface="Tandelle" pitchFamily="2" charset="0"/>
              </a:rPr>
              <a:t>Both The </a:t>
            </a:r>
            <a:r>
              <a:rPr lang="en-US" sz="10500" i="1" dirty="0" smtClean="0">
                <a:solidFill>
                  <a:srgbClr val="99FF99"/>
                </a:solidFill>
                <a:effectLst>
                  <a:glow rad="317500">
                    <a:schemeClr val="accent4">
                      <a:satMod val="175000"/>
                      <a:alpha val="85000"/>
                    </a:schemeClr>
                  </a:glow>
                </a:effectLst>
                <a:latin typeface="Tandelle" pitchFamily="2" charset="0"/>
              </a:rPr>
              <a:t>WISE</a:t>
            </a:r>
            <a:r>
              <a:rPr lang="en-US" sz="10500" i="1" dirty="0" smtClean="0">
                <a:solidFill>
                  <a:schemeClr val="bg1"/>
                </a:solidFill>
                <a:effectLst>
                  <a:glow rad="317500">
                    <a:schemeClr val="accent4">
                      <a:satMod val="175000"/>
                      <a:alpha val="85000"/>
                    </a:schemeClr>
                  </a:glow>
                </a:effectLst>
                <a:latin typeface="Tandelle" pitchFamily="2" charset="0"/>
              </a:rPr>
              <a:t> And The </a:t>
            </a:r>
            <a:r>
              <a:rPr lang="en-US" sz="10500" i="1" dirty="0" smtClean="0">
                <a:solidFill>
                  <a:srgbClr val="99FF99"/>
                </a:solidFill>
                <a:effectLst>
                  <a:glow rad="317500">
                    <a:schemeClr val="accent4">
                      <a:satMod val="175000"/>
                      <a:alpha val="85000"/>
                    </a:schemeClr>
                  </a:glow>
                </a:effectLst>
                <a:latin typeface="Tandelle" pitchFamily="2" charset="0"/>
              </a:rPr>
              <a:t>FOOL</a:t>
            </a:r>
            <a:r>
              <a:rPr lang="en-US" sz="10500" i="1" dirty="0" smtClean="0">
                <a:solidFill>
                  <a:schemeClr val="bg1"/>
                </a:solidFill>
                <a:effectLst>
                  <a:glow rad="317500">
                    <a:schemeClr val="accent4">
                      <a:satMod val="175000"/>
                      <a:alpha val="85000"/>
                    </a:schemeClr>
                  </a:glow>
                </a:effectLst>
                <a:latin typeface="Tandelle" pitchFamily="2" charset="0"/>
              </a:rPr>
              <a:t>...</a:t>
            </a:r>
            <a:endParaRPr lang="en-US" sz="10500" b="0" i="1" dirty="0">
              <a:solidFill>
                <a:schemeClr val="bg1"/>
              </a:solidFill>
              <a:effectLst>
                <a:glow rad="317500">
                  <a:schemeClr val="accent4">
                    <a:satMod val="175000"/>
                    <a:alpha val="85000"/>
                  </a:schemeClr>
                </a:glow>
              </a:effectLst>
              <a:latin typeface="Tandelle" pitchFamily="2" charset="0"/>
            </a:endParaRPr>
          </a:p>
        </p:txBody>
      </p:sp>
    </p:spTree>
    <p:extLst>
      <p:ext uri="{BB962C8B-B14F-4D97-AF65-F5344CB8AC3E}">
        <p14:creationId xmlns:p14="http://schemas.microsoft.com/office/powerpoint/2010/main" val="2492574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26188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600" b="0" spc="-150" dirty="0" smtClean="0">
                <a:solidFill>
                  <a:srgbClr val="FFFF66"/>
                </a:solidFill>
                <a:effectLst>
                  <a:glow rad="228600">
                    <a:schemeClr val="accent4">
                      <a:satMod val="175000"/>
                      <a:alpha val="85000"/>
                    </a:schemeClr>
                  </a:glow>
                </a:effectLst>
                <a:latin typeface="Dirty Ego" pitchFamily="2" charset="0"/>
              </a:rPr>
              <a:t>THE MINDSET OF THE WISE &amp; THE FOOL</a:t>
            </a:r>
            <a:endParaRPr lang="en-US" sz="7600" b="0" spc="-150" dirty="0">
              <a:solidFill>
                <a:srgbClr val="FFFF66"/>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77605"/>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WISE</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23175" y="365032"/>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FOOL</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1:7</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fear of the LORD is the beginning of knowledge: but fools despise wisdom and instruction.</a:t>
            </a:r>
          </a:p>
        </p:txBody>
      </p:sp>
      <p:sp>
        <p:nvSpPr>
          <p:cNvPr id="10" name="Text Box 1026"/>
          <p:cNvSpPr txBox="1">
            <a:spLocks noChangeArrowheads="1"/>
          </p:cNvSpPr>
          <p:nvPr/>
        </p:nvSpPr>
        <p:spPr bwMode="auto">
          <a:xfrm>
            <a:off x="0" y="2097152"/>
            <a:ext cx="4076241"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Accepts Instruction</a:t>
            </a:r>
            <a:endParaRPr lang="en-US" sz="5400" b="0" dirty="0">
              <a:solidFill>
                <a:srgbClr val="FFFF99"/>
              </a:solidFill>
              <a:effectLst>
                <a:glow rad="228600">
                  <a:schemeClr val="accent4">
                    <a:satMod val="175000"/>
                    <a:alpha val="85000"/>
                  </a:schemeClr>
                </a:glow>
              </a:effectLst>
              <a:latin typeface="Teen Light" pitchFamily="2" charset="0"/>
            </a:endParaRPr>
          </a:p>
        </p:txBody>
      </p:sp>
      <p:sp>
        <p:nvSpPr>
          <p:cNvPr id="11" name="Text Box 1026"/>
          <p:cNvSpPr txBox="1">
            <a:spLocks noChangeArrowheads="1"/>
          </p:cNvSpPr>
          <p:nvPr/>
        </p:nvSpPr>
        <p:spPr bwMode="auto">
          <a:xfrm>
            <a:off x="5067759" y="2097152"/>
            <a:ext cx="4076241"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Rejects</a:t>
            </a:r>
            <a:br>
              <a:rPr lang="en-US" sz="5400" b="0" dirty="0" smtClean="0">
                <a:solidFill>
                  <a:srgbClr val="FFFF99"/>
                </a:solidFill>
                <a:effectLst>
                  <a:glow rad="228600">
                    <a:schemeClr val="accent4">
                      <a:satMod val="175000"/>
                      <a:alpha val="85000"/>
                    </a:schemeClr>
                  </a:glow>
                </a:effectLst>
                <a:latin typeface="Teen Light" pitchFamily="2" charset="0"/>
              </a:rPr>
            </a:br>
            <a:r>
              <a:rPr lang="en-US" sz="5400" b="0" dirty="0" smtClean="0">
                <a:solidFill>
                  <a:srgbClr val="FFFF99"/>
                </a:solidFill>
                <a:effectLst>
                  <a:glow rad="228600">
                    <a:schemeClr val="accent4">
                      <a:satMod val="175000"/>
                      <a:alpha val="85000"/>
                    </a:schemeClr>
                  </a:glow>
                </a:effectLst>
                <a:latin typeface="Teen Light" pitchFamily="2" charset="0"/>
              </a:rPr>
              <a:t>Instruction</a:t>
            </a:r>
            <a:endParaRPr lang="en-US" sz="5400" b="0" dirty="0">
              <a:solidFill>
                <a:srgbClr val="FFFF99"/>
              </a:solidFill>
              <a:effectLst>
                <a:glow rad="228600">
                  <a:schemeClr val="accent4">
                    <a:satMod val="175000"/>
                    <a:alpha val="85000"/>
                  </a:schemeClr>
                </a:glow>
              </a:effectLst>
              <a:latin typeface="Teen Light" pitchFamily="2" charset="0"/>
            </a:endParaRPr>
          </a:p>
        </p:txBody>
      </p:sp>
    </p:spTree>
    <p:extLst>
      <p:ext uri="{BB962C8B-B14F-4D97-AF65-F5344CB8AC3E}">
        <p14:creationId xmlns:p14="http://schemas.microsoft.com/office/powerpoint/2010/main" val="217410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750" fill="hold"/>
                                        <p:tgtEl>
                                          <p:spTgt spid="10"/>
                                        </p:tgtEl>
                                        <p:attrNameLst>
                                          <p:attrName>ppt_w</p:attrName>
                                        </p:attrNameLst>
                                      </p:cBhvr>
                                      <p:tavLst>
                                        <p:tav tm="0">
                                          <p:val>
                                            <p:strVal val="4/3*#ppt_w"/>
                                          </p:val>
                                        </p:tav>
                                        <p:tav tm="100000">
                                          <p:val>
                                            <p:strVal val="#ppt_w"/>
                                          </p:val>
                                        </p:tav>
                                      </p:tavLst>
                                    </p:anim>
                                    <p:anim calcmode="lin" valueType="num">
                                      <p:cBhvr>
                                        <p:cTn id="36" dur="75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28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750" fill="hold"/>
                                        <p:tgtEl>
                                          <p:spTgt spid="11"/>
                                        </p:tgtEl>
                                        <p:attrNameLst>
                                          <p:attrName>ppt_w</p:attrName>
                                        </p:attrNameLst>
                                      </p:cBhvr>
                                      <p:tavLst>
                                        <p:tav tm="0">
                                          <p:val>
                                            <p:strVal val="4/3*#ppt_w"/>
                                          </p:val>
                                        </p:tav>
                                        <p:tav tm="100000">
                                          <p:val>
                                            <p:strVal val="#ppt_w"/>
                                          </p:val>
                                        </p:tav>
                                      </p:tavLst>
                                    </p:anim>
                                    <p:anim calcmode="lin" valueType="num">
                                      <p:cBhvr>
                                        <p:cTn id="52" dur="7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P spid="8" grpId="0" animBg="1"/>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26188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600" b="0" spc="-150" dirty="0" smtClean="0">
                <a:solidFill>
                  <a:srgbClr val="FFFF66"/>
                </a:solidFill>
                <a:effectLst>
                  <a:glow rad="228600">
                    <a:schemeClr val="accent4">
                      <a:satMod val="175000"/>
                      <a:alpha val="85000"/>
                    </a:schemeClr>
                  </a:glow>
                </a:effectLst>
                <a:latin typeface="Dirty Ego" pitchFamily="2" charset="0"/>
              </a:rPr>
              <a:t>THE MINDSET OF THE WISE &amp; THE FOOL</a:t>
            </a:r>
            <a:endParaRPr lang="en-US" sz="7600" b="0" spc="-150" dirty="0">
              <a:solidFill>
                <a:srgbClr val="FFFF66"/>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77605"/>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WISE</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23175" y="365032"/>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FOOL</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10:8</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wise in heart will receive commandments: but a prating fool shall fall.</a:t>
            </a:r>
          </a:p>
        </p:txBody>
      </p:sp>
      <p:sp>
        <p:nvSpPr>
          <p:cNvPr id="10" name="Text Box 1026"/>
          <p:cNvSpPr txBox="1">
            <a:spLocks noChangeArrowheads="1"/>
          </p:cNvSpPr>
          <p:nvPr/>
        </p:nvSpPr>
        <p:spPr bwMode="auto">
          <a:xfrm>
            <a:off x="0" y="2097152"/>
            <a:ext cx="4406747" cy="117532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Receives </a:t>
            </a:r>
            <a:r>
              <a:rPr lang="en-US" sz="4300" b="0" dirty="0" smtClean="0">
                <a:solidFill>
                  <a:srgbClr val="FFFF99"/>
                </a:solidFill>
                <a:effectLst>
                  <a:glow rad="228600">
                    <a:schemeClr val="accent4">
                      <a:satMod val="175000"/>
                      <a:alpha val="85000"/>
                    </a:schemeClr>
                  </a:glow>
                </a:effectLst>
                <a:latin typeface="Teen Light" pitchFamily="2" charset="0"/>
              </a:rPr>
              <a:t>Commandments</a:t>
            </a:r>
            <a:endParaRPr lang="en-US" sz="4300" b="0" dirty="0">
              <a:solidFill>
                <a:srgbClr val="FFFF99"/>
              </a:solidFill>
              <a:effectLst>
                <a:glow rad="228600">
                  <a:schemeClr val="accent4">
                    <a:satMod val="175000"/>
                    <a:alpha val="85000"/>
                  </a:schemeClr>
                </a:glow>
              </a:effectLst>
              <a:latin typeface="Teen Light" pitchFamily="2" charset="0"/>
            </a:endParaRPr>
          </a:p>
        </p:txBody>
      </p:sp>
      <p:sp>
        <p:nvSpPr>
          <p:cNvPr id="11" name="Text Box 1026"/>
          <p:cNvSpPr txBox="1">
            <a:spLocks noChangeArrowheads="1"/>
          </p:cNvSpPr>
          <p:nvPr/>
        </p:nvSpPr>
        <p:spPr bwMode="auto">
          <a:xfrm>
            <a:off x="4737253" y="2097152"/>
            <a:ext cx="4406747" cy="117532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Debates</a:t>
            </a:r>
            <a:r>
              <a:rPr lang="en-US" sz="5400" b="0" dirty="0">
                <a:solidFill>
                  <a:srgbClr val="FFFF99"/>
                </a:solidFill>
                <a:effectLst>
                  <a:glow rad="228600">
                    <a:schemeClr val="accent4">
                      <a:satMod val="175000"/>
                      <a:alpha val="85000"/>
                    </a:schemeClr>
                  </a:glow>
                </a:effectLst>
                <a:latin typeface="Teen Light" pitchFamily="2" charset="0"/>
              </a:rPr>
              <a:t/>
            </a:r>
            <a:br>
              <a:rPr lang="en-US" sz="5400" b="0" dirty="0">
                <a:solidFill>
                  <a:srgbClr val="FFFF99"/>
                </a:solidFill>
                <a:effectLst>
                  <a:glow rad="228600">
                    <a:schemeClr val="accent4">
                      <a:satMod val="175000"/>
                      <a:alpha val="85000"/>
                    </a:schemeClr>
                  </a:glow>
                </a:effectLst>
                <a:latin typeface="Teen Light" pitchFamily="2" charset="0"/>
              </a:rPr>
            </a:br>
            <a:r>
              <a:rPr lang="en-US" sz="4300" b="0" dirty="0" smtClean="0">
                <a:solidFill>
                  <a:srgbClr val="FFFF99"/>
                </a:solidFill>
                <a:effectLst>
                  <a:glow rad="228600">
                    <a:schemeClr val="accent4">
                      <a:satMod val="175000"/>
                      <a:alpha val="85000"/>
                    </a:schemeClr>
                  </a:glow>
                </a:effectLst>
                <a:latin typeface="Teen Light" pitchFamily="2" charset="0"/>
              </a:rPr>
              <a:t>Commandments</a:t>
            </a:r>
            <a:endParaRPr lang="en-US" sz="4300" b="0" dirty="0">
              <a:solidFill>
                <a:srgbClr val="FFFF99"/>
              </a:solidFill>
              <a:effectLst>
                <a:glow rad="228600">
                  <a:schemeClr val="accent4">
                    <a:satMod val="175000"/>
                    <a:alpha val="85000"/>
                  </a:schemeClr>
                </a:glow>
              </a:effectLst>
              <a:latin typeface="Teen Light" pitchFamily="2" charset="0"/>
            </a:endParaRPr>
          </a:p>
        </p:txBody>
      </p:sp>
    </p:spTree>
    <p:extLst>
      <p:ext uri="{BB962C8B-B14F-4D97-AF65-F5344CB8AC3E}">
        <p14:creationId xmlns:p14="http://schemas.microsoft.com/office/powerpoint/2010/main" val="211164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strVal val="4/3*#ppt_w"/>
                                          </p:val>
                                        </p:tav>
                                        <p:tav tm="100000">
                                          <p:val>
                                            <p:strVal val="#ppt_w"/>
                                          </p:val>
                                        </p:tav>
                                      </p:tavLst>
                                    </p:anim>
                                    <p:anim calcmode="lin" valueType="num">
                                      <p:cBhvr>
                                        <p:cTn id="20" dur="75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26188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600" b="0" spc="-150" dirty="0" smtClean="0">
                <a:solidFill>
                  <a:srgbClr val="FFFF66"/>
                </a:solidFill>
                <a:effectLst>
                  <a:glow rad="228600">
                    <a:schemeClr val="accent4">
                      <a:satMod val="175000"/>
                      <a:alpha val="85000"/>
                    </a:schemeClr>
                  </a:glow>
                </a:effectLst>
                <a:latin typeface="Dirty Ego" pitchFamily="2" charset="0"/>
              </a:rPr>
              <a:t>THE MINDSET OF THE WISE &amp; THE FOOL</a:t>
            </a:r>
            <a:endParaRPr lang="en-US" sz="7600" b="0" spc="-150" dirty="0">
              <a:solidFill>
                <a:srgbClr val="FFFF66"/>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77605"/>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WISE</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23175" y="365032"/>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FOOL</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10:14</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Wise men lay up knowledge: but the mouth of the foolish is near destruction</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
        <p:nvSpPr>
          <p:cNvPr id="10" name="Text Box 1026"/>
          <p:cNvSpPr txBox="1">
            <a:spLocks noChangeArrowheads="1"/>
          </p:cNvSpPr>
          <p:nvPr/>
        </p:nvSpPr>
        <p:spPr bwMode="auto">
          <a:xfrm>
            <a:off x="0"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Increases In Knowledge</a:t>
            </a:r>
            <a:endParaRPr lang="en-US" sz="4300" b="0" dirty="0">
              <a:solidFill>
                <a:srgbClr val="FFFF99"/>
              </a:solidFill>
              <a:effectLst>
                <a:glow rad="228600">
                  <a:schemeClr val="accent4">
                    <a:satMod val="175000"/>
                    <a:alpha val="85000"/>
                  </a:schemeClr>
                </a:glow>
              </a:effectLst>
              <a:latin typeface="Teen Light" pitchFamily="2" charset="0"/>
            </a:endParaRPr>
          </a:p>
        </p:txBody>
      </p:sp>
      <p:sp>
        <p:nvSpPr>
          <p:cNvPr id="11" name="Text Box 1026"/>
          <p:cNvSpPr txBox="1">
            <a:spLocks noChangeArrowheads="1"/>
          </p:cNvSpPr>
          <p:nvPr/>
        </p:nvSpPr>
        <p:spPr bwMode="auto">
          <a:xfrm>
            <a:off x="4737253"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Decreases </a:t>
            </a:r>
            <a:r>
              <a:rPr lang="en-US" sz="5400" b="0" dirty="0">
                <a:solidFill>
                  <a:srgbClr val="FFFF99"/>
                </a:solidFill>
                <a:effectLst>
                  <a:glow rad="228600">
                    <a:schemeClr val="accent4">
                      <a:satMod val="175000"/>
                      <a:alpha val="85000"/>
                    </a:schemeClr>
                  </a:glow>
                </a:effectLst>
                <a:latin typeface="Teen Light" pitchFamily="2" charset="0"/>
              </a:rPr>
              <a:t>In Knowledge</a:t>
            </a:r>
            <a:endParaRPr lang="en-US" sz="4300" b="0" dirty="0">
              <a:solidFill>
                <a:srgbClr val="FFFF99"/>
              </a:solidFill>
              <a:effectLst>
                <a:glow rad="228600">
                  <a:schemeClr val="accent4">
                    <a:satMod val="175000"/>
                    <a:alpha val="85000"/>
                  </a:schemeClr>
                </a:glow>
              </a:effectLst>
              <a:latin typeface="Teen Light" pitchFamily="2" charset="0"/>
            </a:endParaRPr>
          </a:p>
        </p:txBody>
      </p:sp>
    </p:spTree>
    <p:extLst>
      <p:ext uri="{BB962C8B-B14F-4D97-AF65-F5344CB8AC3E}">
        <p14:creationId xmlns:p14="http://schemas.microsoft.com/office/powerpoint/2010/main" val="2801764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strVal val="4/3*#ppt_w"/>
                                          </p:val>
                                        </p:tav>
                                        <p:tav tm="100000">
                                          <p:val>
                                            <p:strVal val="#ppt_w"/>
                                          </p:val>
                                        </p:tav>
                                      </p:tavLst>
                                    </p:anim>
                                    <p:anim calcmode="lin" valueType="num">
                                      <p:cBhvr>
                                        <p:cTn id="20" dur="75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26188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600" b="0" spc="-150" dirty="0" smtClean="0">
                <a:solidFill>
                  <a:srgbClr val="FFFF66"/>
                </a:solidFill>
                <a:effectLst>
                  <a:glow rad="228600">
                    <a:schemeClr val="accent4">
                      <a:satMod val="175000"/>
                      <a:alpha val="85000"/>
                    </a:schemeClr>
                  </a:glow>
                </a:effectLst>
                <a:latin typeface="Dirty Ego" pitchFamily="2" charset="0"/>
              </a:rPr>
              <a:t>THE MINDSET OF THE WISE &amp; THE FOOL</a:t>
            </a:r>
            <a:endParaRPr lang="en-US" sz="7600" b="0" spc="-150" dirty="0">
              <a:solidFill>
                <a:srgbClr val="FFFF66"/>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77605"/>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WISE</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23175" y="365032"/>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FOOL</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12:15</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way of a fool is right in his own eyes: but he that </a:t>
            </a:r>
            <a:r>
              <a:rPr lang="en-US" b="0" dirty="0" err="1">
                <a:solidFill>
                  <a:schemeClr val="bg1"/>
                </a:solidFill>
                <a:latin typeface="Teen" pitchFamily="2" charset="0"/>
              </a:rPr>
              <a:t>hearkeneth</a:t>
            </a:r>
            <a:r>
              <a:rPr lang="en-US" b="0" dirty="0">
                <a:solidFill>
                  <a:schemeClr val="bg1"/>
                </a:solidFill>
                <a:latin typeface="Teen" pitchFamily="2" charset="0"/>
              </a:rPr>
              <a:t> unto counsel is wise.</a:t>
            </a:r>
          </a:p>
        </p:txBody>
      </p:sp>
      <p:sp>
        <p:nvSpPr>
          <p:cNvPr id="10" name="Text Box 1026"/>
          <p:cNvSpPr txBox="1">
            <a:spLocks noChangeArrowheads="1"/>
          </p:cNvSpPr>
          <p:nvPr/>
        </p:nvSpPr>
        <p:spPr bwMode="auto">
          <a:xfrm>
            <a:off x="0"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Receives Counsel</a:t>
            </a:r>
            <a:endParaRPr lang="en-US" sz="4300" b="0" dirty="0">
              <a:solidFill>
                <a:srgbClr val="FFFF99"/>
              </a:solidFill>
              <a:effectLst>
                <a:glow rad="228600">
                  <a:schemeClr val="accent4">
                    <a:satMod val="175000"/>
                    <a:alpha val="85000"/>
                  </a:schemeClr>
                </a:glow>
              </a:effectLst>
              <a:latin typeface="Teen Light" pitchFamily="2" charset="0"/>
            </a:endParaRPr>
          </a:p>
        </p:txBody>
      </p:sp>
      <p:sp>
        <p:nvSpPr>
          <p:cNvPr id="11" name="Text Box 1026"/>
          <p:cNvSpPr txBox="1">
            <a:spLocks noChangeArrowheads="1"/>
          </p:cNvSpPr>
          <p:nvPr/>
        </p:nvSpPr>
        <p:spPr bwMode="auto">
          <a:xfrm>
            <a:off x="4737253"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Rejects Counsel</a:t>
            </a:r>
            <a:endParaRPr lang="en-US" sz="4300" b="0" dirty="0">
              <a:solidFill>
                <a:srgbClr val="FFFF99"/>
              </a:solidFill>
              <a:effectLst>
                <a:glow rad="228600">
                  <a:schemeClr val="accent4">
                    <a:satMod val="175000"/>
                    <a:alpha val="85000"/>
                  </a:schemeClr>
                </a:glow>
              </a:effectLst>
              <a:latin typeface="Teen Light" pitchFamily="2" charset="0"/>
            </a:endParaRPr>
          </a:p>
        </p:txBody>
      </p:sp>
    </p:spTree>
    <p:extLst>
      <p:ext uri="{BB962C8B-B14F-4D97-AF65-F5344CB8AC3E}">
        <p14:creationId xmlns:p14="http://schemas.microsoft.com/office/powerpoint/2010/main" val="1006264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strVal val="4/3*#ppt_w"/>
                                          </p:val>
                                        </p:tav>
                                        <p:tav tm="100000">
                                          <p:val>
                                            <p:strVal val="#ppt_w"/>
                                          </p:val>
                                        </p:tav>
                                      </p:tavLst>
                                    </p:anim>
                                    <p:anim calcmode="lin" valueType="num">
                                      <p:cBhvr>
                                        <p:cTn id="20" dur="75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26188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600" b="0" spc="-150" dirty="0" smtClean="0">
                <a:solidFill>
                  <a:srgbClr val="FFFF66"/>
                </a:solidFill>
                <a:effectLst>
                  <a:glow rad="228600">
                    <a:schemeClr val="accent4">
                      <a:satMod val="175000"/>
                      <a:alpha val="85000"/>
                    </a:schemeClr>
                  </a:glow>
                </a:effectLst>
                <a:latin typeface="Dirty Ego" pitchFamily="2" charset="0"/>
              </a:rPr>
              <a:t>THE MINDSET OF THE WISE &amp; THE FOOL</a:t>
            </a:r>
            <a:endParaRPr lang="en-US" sz="7600" b="0" spc="-150" dirty="0">
              <a:solidFill>
                <a:srgbClr val="FFFF66"/>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77605"/>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WISE</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23175" y="365032"/>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FOOL</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17:10</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A reproof </a:t>
            </a:r>
            <a:r>
              <a:rPr lang="en-US" b="0" dirty="0" err="1">
                <a:solidFill>
                  <a:schemeClr val="bg1"/>
                </a:solidFill>
                <a:latin typeface="Teen" pitchFamily="2" charset="0"/>
              </a:rPr>
              <a:t>entereth</a:t>
            </a:r>
            <a:r>
              <a:rPr lang="en-US" b="0" dirty="0">
                <a:solidFill>
                  <a:schemeClr val="bg1"/>
                </a:solidFill>
                <a:latin typeface="Teen" pitchFamily="2" charset="0"/>
              </a:rPr>
              <a:t> more into a wise man than an hundred stripes into a fool.</a:t>
            </a:r>
          </a:p>
        </p:txBody>
      </p:sp>
      <p:sp>
        <p:nvSpPr>
          <p:cNvPr id="10" name="Text Box 1026"/>
          <p:cNvSpPr txBox="1">
            <a:spLocks noChangeArrowheads="1"/>
          </p:cNvSpPr>
          <p:nvPr/>
        </p:nvSpPr>
        <p:spPr bwMode="auto">
          <a:xfrm>
            <a:off x="0"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Receives Correction</a:t>
            </a:r>
            <a:endParaRPr lang="en-US" sz="4300" b="0" dirty="0">
              <a:solidFill>
                <a:srgbClr val="FFFF99"/>
              </a:solidFill>
              <a:effectLst>
                <a:glow rad="228600">
                  <a:schemeClr val="accent4">
                    <a:satMod val="175000"/>
                    <a:alpha val="85000"/>
                  </a:schemeClr>
                </a:glow>
              </a:effectLst>
              <a:latin typeface="Teen Light" pitchFamily="2" charset="0"/>
            </a:endParaRPr>
          </a:p>
        </p:txBody>
      </p:sp>
      <p:sp>
        <p:nvSpPr>
          <p:cNvPr id="11" name="Text Box 1026"/>
          <p:cNvSpPr txBox="1">
            <a:spLocks noChangeArrowheads="1"/>
          </p:cNvSpPr>
          <p:nvPr/>
        </p:nvSpPr>
        <p:spPr bwMode="auto">
          <a:xfrm>
            <a:off x="4737253"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Rejects Correction</a:t>
            </a:r>
            <a:endParaRPr lang="en-US" sz="4300" b="0" dirty="0">
              <a:solidFill>
                <a:srgbClr val="FFFF99"/>
              </a:solidFill>
              <a:effectLst>
                <a:glow rad="228600">
                  <a:schemeClr val="accent4">
                    <a:satMod val="175000"/>
                    <a:alpha val="85000"/>
                  </a:schemeClr>
                </a:glow>
              </a:effectLst>
              <a:latin typeface="Teen Light" pitchFamily="2" charset="0"/>
            </a:endParaRPr>
          </a:p>
        </p:txBody>
      </p:sp>
    </p:spTree>
    <p:extLst>
      <p:ext uri="{BB962C8B-B14F-4D97-AF65-F5344CB8AC3E}">
        <p14:creationId xmlns:p14="http://schemas.microsoft.com/office/powerpoint/2010/main" val="675466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strVal val="4/3*#ppt_w"/>
                                          </p:val>
                                        </p:tav>
                                        <p:tav tm="100000">
                                          <p:val>
                                            <p:strVal val="#ppt_w"/>
                                          </p:val>
                                        </p:tav>
                                      </p:tavLst>
                                    </p:anim>
                                    <p:anim calcmode="lin" valueType="num">
                                      <p:cBhvr>
                                        <p:cTn id="20" dur="75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26188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600" b="0" spc="-150" dirty="0" smtClean="0">
                <a:solidFill>
                  <a:srgbClr val="FFFF66"/>
                </a:solidFill>
                <a:effectLst>
                  <a:glow rad="228600">
                    <a:schemeClr val="accent4">
                      <a:satMod val="175000"/>
                      <a:alpha val="85000"/>
                    </a:schemeClr>
                  </a:glow>
                </a:effectLst>
                <a:latin typeface="Dirty Ego" pitchFamily="2" charset="0"/>
              </a:rPr>
              <a:t>THE MINDSET OF THE WISE &amp; THE FOOL</a:t>
            </a:r>
            <a:endParaRPr lang="en-US" sz="7600" b="0" spc="-150" dirty="0">
              <a:solidFill>
                <a:srgbClr val="FFFF66"/>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77605"/>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WISE</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23175" y="365032"/>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FOOL</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28:26</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He that </a:t>
            </a:r>
            <a:r>
              <a:rPr lang="en-US" b="0" dirty="0" err="1">
                <a:solidFill>
                  <a:schemeClr val="bg1"/>
                </a:solidFill>
                <a:latin typeface="Teen" pitchFamily="2" charset="0"/>
              </a:rPr>
              <a:t>trusteth</a:t>
            </a:r>
            <a:r>
              <a:rPr lang="en-US" b="0" dirty="0">
                <a:solidFill>
                  <a:schemeClr val="bg1"/>
                </a:solidFill>
                <a:latin typeface="Teen" pitchFamily="2" charset="0"/>
              </a:rPr>
              <a:t> in his own heart is a fool: but whoso </a:t>
            </a:r>
            <a:r>
              <a:rPr lang="en-US" b="0" dirty="0" err="1">
                <a:solidFill>
                  <a:schemeClr val="bg1"/>
                </a:solidFill>
                <a:latin typeface="Teen" pitchFamily="2" charset="0"/>
              </a:rPr>
              <a:t>walketh</a:t>
            </a:r>
            <a:r>
              <a:rPr lang="en-US" b="0" dirty="0">
                <a:solidFill>
                  <a:schemeClr val="bg1"/>
                </a:solidFill>
                <a:latin typeface="Teen" pitchFamily="2" charset="0"/>
              </a:rPr>
              <a:t> wisely, he shall be delivered.</a:t>
            </a:r>
          </a:p>
        </p:txBody>
      </p:sp>
      <p:sp>
        <p:nvSpPr>
          <p:cNvPr id="10" name="Text Box 1026"/>
          <p:cNvSpPr txBox="1">
            <a:spLocks noChangeArrowheads="1"/>
          </p:cNvSpPr>
          <p:nvPr/>
        </p:nvSpPr>
        <p:spPr bwMode="auto">
          <a:xfrm>
            <a:off x="0"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Trusts In God’s Ways</a:t>
            </a:r>
            <a:endParaRPr lang="en-US" sz="4300" b="0" dirty="0">
              <a:solidFill>
                <a:srgbClr val="FFFF99"/>
              </a:solidFill>
              <a:effectLst>
                <a:glow rad="228600">
                  <a:schemeClr val="accent4">
                    <a:satMod val="175000"/>
                    <a:alpha val="85000"/>
                  </a:schemeClr>
                </a:glow>
              </a:effectLst>
              <a:latin typeface="Teen Light" pitchFamily="2" charset="0"/>
            </a:endParaRPr>
          </a:p>
        </p:txBody>
      </p:sp>
      <p:sp>
        <p:nvSpPr>
          <p:cNvPr id="11" name="Text Box 1026"/>
          <p:cNvSpPr txBox="1">
            <a:spLocks noChangeArrowheads="1"/>
          </p:cNvSpPr>
          <p:nvPr/>
        </p:nvSpPr>
        <p:spPr bwMode="auto">
          <a:xfrm>
            <a:off x="4737253" y="2097152"/>
            <a:ext cx="4406747" cy="13035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5400" b="0" dirty="0" smtClean="0">
                <a:solidFill>
                  <a:srgbClr val="FFFF99"/>
                </a:solidFill>
                <a:effectLst>
                  <a:glow rad="228600">
                    <a:schemeClr val="accent4">
                      <a:satMod val="175000"/>
                      <a:alpha val="85000"/>
                    </a:schemeClr>
                  </a:glow>
                </a:effectLst>
                <a:latin typeface="Teen Light" pitchFamily="2" charset="0"/>
              </a:rPr>
              <a:t>Trusts In His Own Ways</a:t>
            </a:r>
            <a:endParaRPr lang="en-US" sz="4300" b="0" dirty="0">
              <a:solidFill>
                <a:srgbClr val="FFFF99"/>
              </a:solidFill>
              <a:effectLst>
                <a:glow rad="228600">
                  <a:schemeClr val="accent4">
                    <a:satMod val="175000"/>
                    <a:alpha val="85000"/>
                  </a:schemeClr>
                </a:glow>
              </a:effectLst>
              <a:latin typeface="Teen Light" pitchFamily="2" charset="0"/>
            </a:endParaRPr>
          </a:p>
        </p:txBody>
      </p:sp>
    </p:spTree>
    <p:extLst>
      <p:ext uri="{BB962C8B-B14F-4D97-AF65-F5344CB8AC3E}">
        <p14:creationId xmlns:p14="http://schemas.microsoft.com/office/powerpoint/2010/main" val="4254173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strVal val="4/3*#ppt_w"/>
                                          </p:val>
                                        </p:tav>
                                        <p:tav tm="100000">
                                          <p:val>
                                            <p:strVal val="#ppt_w"/>
                                          </p:val>
                                        </p:tav>
                                      </p:tavLst>
                                    </p:anim>
                                    <p:anim calcmode="lin" valueType="num">
                                      <p:cBhvr>
                                        <p:cTn id="20" dur="75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strVal val="4/3*#ppt_w"/>
                                          </p:val>
                                        </p:tav>
                                        <p:tav tm="100000">
                                          <p:val>
                                            <p:strVal val="#ppt_w"/>
                                          </p:val>
                                        </p:tav>
                                      </p:tavLst>
                                    </p:anim>
                                    <p:anim calcmode="lin" valueType="num">
                                      <p:cBhvr>
                                        <p:cTn id="26" dur="7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26188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600" b="0" spc="-150" dirty="0" smtClean="0">
                <a:solidFill>
                  <a:srgbClr val="FFFF66"/>
                </a:solidFill>
                <a:effectLst>
                  <a:glow rad="228600">
                    <a:schemeClr val="accent4">
                      <a:satMod val="175000"/>
                      <a:alpha val="85000"/>
                    </a:schemeClr>
                  </a:glow>
                </a:effectLst>
                <a:latin typeface="Dirty Ego" pitchFamily="2" charset="0"/>
              </a:rPr>
              <a:t>THE MINDSET OF THE WISE &amp; THE FOOL</a:t>
            </a:r>
            <a:endParaRPr lang="en-US" sz="7600" b="0" spc="-150" dirty="0">
              <a:solidFill>
                <a:srgbClr val="FFFF66"/>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1044992"/>
            <a:ext cx="4076241" cy="538116"/>
          </a:xfrm>
          <a:prstGeom prst="rect">
            <a:avLst/>
          </a:prstGeom>
          <a:solidFill>
            <a:schemeClr val="bg1"/>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38559" y="377605"/>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WISE</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23175" y="365032"/>
            <a:ext cx="4120825" cy="186204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66FFFF"/>
                </a:solidFill>
                <a:effectLst>
                  <a:glow rad="228600">
                    <a:schemeClr val="accent4">
                      <a:satMod val="175000"/>
                      <a:alpha val="85000"/>
                    </a:schemeClr>
                  </a:glow>
                </a:effectLst>
                <a:latin typeface="Tandelle" pitchFamily="2" charset="0"/>
              </a:rPr>
              <a:t>FOOL</a:t>
            </a:r>
            <a:endParaRPr lang="en-US" sz="11500" b="0" dirty="0">
              <a:solidFill>
                <a:srgbClr val="66FFFF"/>
              </a:solidFill>
              <a:effectLst>
                <a:glow rad="228600">
                  <a:schemeClr val="accent4">
                    <a:satMod val="175000"/>
                    <a:alpha val="85000"/>
                  </a:schemeClr>
                </a:glow>
              </a:effectLst>
              <a:latin typeface="Tandelle" pitchFamily="2" charset="0"/>
            </a:endParaRPr>
          </a:p>
        </p:txBody>
      </p:sp>
      <p:sp>
        <p:nvSpPr>
          <p:cNvPr id="10" name="Text Box 1026"/>
          <p:cNvSpPr txBox="1">
            <a:spLocks noChangeArrowheads="1"/>
          </p:cNvSpPr>
          <p:nvPr/>
        </p:nvSpPr>
        <p:spPr bwMode="auto">
          <a:xfrm>
            <a:off x="1" y="2020033"/>
            <a:ext cx="4082266"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chemeClr val="bg1"/>
                </a:solidFill>
                <a:effectLst>
                  <a:glow rad="228600">
                    <a:schemeClr val="accent4">
                      <a:satMod val="175000"/>
                      <a:alpha val="85000"/>
                    </a:schemeClr>
                  </a:glow>
                </a:effectLst>
                <a:latin typeface="Teen Light" pitchFamily="2" charset="0"/>
              </a:rPr>
              <a:t>Accepts instruction</a:t>
            </a:r>
            <a:endParaRPr lang="en-US" sz="2800" dirty="0">
              <a:solidFill>
                <a:schemeClr val="bg1"/>
              </a:solidFill>
              <a:effectLst>
                <a:glow rad="228600">
                  <a:schemeClr val="accent4">
                    <a:satMod val="175000"/>
                    <a:alpha val="85000"/>
                  </a:schemeClr>
                </a:glow>
              </a:effectLst>
              <a:latin typeface="Teen Light" pitchFamily="2" charset="0"/>
            </a:endParaRPr>
          </a:p>
        </p:txBody>
      </p:sp>
      <p:sp>
        <p:nvSpPr>
          <p:cNvPr id="11" name="Text Box 1026"/>
          <p:cNvSpPr txBox="1">
            <a:spLocks noChangeArrowheads="1"/>
          </p:cNvSpPr>
          <p:nvPr/>
        </p:nvSpPr>
        <p:spPr bwMode="auto">
          <a:xfrm>
            <a:off x="5023175" y="2020033"/>
            <a:ext cx="4120825"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chemeClr val="bg1"/>
                </a:solidFill>
                <a:effectLst>
                  <a:glow rad="228600">
                    <a:schemeClr val="accent4">
                      <a:satMod val="175000"/>
                      <a:alpha val="85000"/>
                    </a:schemeClr>
                  </a:glow>
                </a:effectLst>
                <a:latin typeface="Teen Light" pitchFamily="2" charset="0"/>
              </a:rPr>
              <a:t>Rejects</a:t>
            </a:r>
            <a:br>
              <a:rPr lang="en-US" sz="3600" dirty="0" smtClean="0">
                <a:solidFill>
                  <a:schemeClr val="bg1"/>
                </a:solidFill>
                <a:effectLst>
                  <a:glow rad="228600">
                    <a:schemeClr val="accent4">
                      <a:satMod val="175000"/>
                      <a:alpha val="85000"/>
                    </a:schemeClr>
                  </a:glow>
                </a:effectLst>
                <a:latin typeface="Teen Light" pitchFamily="2" charset="0"/>
              </a:rPr>
            </a:br>
            <a:r>
              <a:rPr lang="en-US" sz="3600" dirty="0" smtClean="0">
                <a:solidFill>
                  <a:schemeClr val="bg1"/>
                </a:solidFill>
                <a:effectLst>
                  <a:glow rad="228600">
                    <a:schemeClr val="accent4">
                      <a:satMod val="175000"/>
                      <a:alpha val="85000"/>
                    </a:schemeClr>
                  </a:glow>
                </a:effectLst>
                <a:latin typeface="Teen Light" pitchFamily="2" charset="0"/>
              </a:rPr>
              <a:t>Instruction</a:t>
            </a:r>
            <a:endParaRPr lang="en-US" sz="2800" dirty="0">
              <a:solidFill>
                <a:schemeClr val="bg1"/>
              </a:solidFill>
              <a:effectLst>
                <a:glow rad="228600">
                  <a:schemeClr val="accent4">
                    <a:satMod val="175000"/>
                    <a:alpha val="85000"/>
                  </a:schemeClr>
                </a:glow>
              </a:effectLst>
              <a:latin typeface="Teen Light" pitchFamily="2" charset="0"/>
            </a:endParaRPr>
          </a:p>
        </p:txBody>
      </p:sp>
      <p:sp>
        <p:nvSpPr>
          <p:cNvPr id="12" name="Text Box 1026"/>
          <p:cNvSpPr txBox="1">
            <a:spLocks noChangeArrowheads="1"/>
          </p:cNvSpPr>
          <p:nvPr/>
        </p:nvSpPr>
        <p:spPr bwMode="auto">
          <a:xfrm>
            <a:off x="1" y="2899547"/>
            <a:ext cx="4082266"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rgbClr val="92D050"/>
                </a:solidFill>
                <a:effectLst>
                  <a:glow rad="228600">
                    <a:schemeClr val="accent4">
                      <a:satMod val="175000"/>
                      <a:alpha val="85000"/>
                    </a:schemeClr>
                  </a:glow>
                </a:effectLst>
                <a:latin typeface="Teen Light" pitchFamily="2" charset="0"/>
              </a:rPr>
              <a:t>Receives Commandments</a:t>
            </a:r>
            <a:endParaRPr lang="en-US" sz="2800" dirty="0">
              <a:solidFill>
                <a:srgbClr val="92D050"/>
              </a:solidFill>
              <a:effectLst>
                <a:glow rad="228600">
                  <a:schemeClr val="accent4">
                    <a:satMod val="175000"/>
                    <a:alpha val="85000"/>
                  </a:schemeClr>
                </a:glow>
              </a:effectLst>
              <a:latin typeface="Teen Light" pitchFamily="2" charset="0"/>
            </a:endParaRPr>
          </a:p>
        </p:txBody>
      </p:sp>
      <p:sp>
        <p:nvSpPr>
          <p:cNvPr id="13" name="Text Box 1026"/>
          <p:cNvSpPr txBox="1">
            <a:spLocks noChangeArrowheads="1"/>
          </p:cNvSpPr>
          <p:nvPr/>
        </p:nvSpPr>
        <p:spPr bwMode="auto">
          <a:xfrm>
            <a:off x="5023175" y="2899547"/>
            <a:ext cx="4120825"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rgbClr val="92D050"/>
                </a:solidFill>
                <a:effectLst>
                  <a:glow rad="228600">
                    <a:schemeClr val="accent4">
                      <a:satMod val="175000"/>
                      <a:alpha val="85000"/>
                    </a:schemeClr>
                  </a:glow>
                </a:effectLst>
                <a:latin typeface="Teen Light" pitchFamily="2" charset="0"/>
              </a:rPr>
              <a:t>Debates Commandments</a:t>
            </a:r>
            <a:endParaRPr lang="en-US" sz="2800" dirty="0">
              <a:solidFill>
                <a:srgbClr val="92D050"/>
              </a:solidFill>
              <a:effectLst>
                <a:glow rad="228600">
                  <a:schemeClr val="accent4">
                    <a:satMod val="175000"/>
                    <a:alpha val="85000"/>
                  </a:schemeClr>
                </a:glow>
              </a:effectLst>
              <a:latin typeface="Teen Light" pitchFamily="2" charset="0"/>
            </a:endParaRPr>
          </a:p>
        </p:txBody>
      </p:sp>
      <p:sp>
        <p:nvSpPr>
          <p:cNvPr id="14" name="Text Box 1026"/>
          <p:cNvSpPr txBox="1">
            <a:spLocks noChangeArrowheads="1"/>
          </p:cNvSpPr>
          <p:nvPr/>
        </p:nvSpPr>
        <p:spPr bwMode="auto">
          <a:xfrm>
            <a:off x="1" y="3790079"/>
            <a:ext cx="4082266"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chemeClr val="bg1"/>
                </a:solidFill>
                <a:effectLst>
                  <a:glow rad="228600">
                    <a:schemeClr val="accent4">
                      <a:satMod val="175000"/>
                      <a:alpha val="85000"/>
                    </a:schemeClr>
                  </a:glow>
                </a:effectLst>
                <a:latin typeface="Teen Light" pitchFamily="2" charset="0"/>
              </a:rPr>
              <a:t>Increases In Knowledge</a:t>
            </a:r>
            <a:endParaRPr lang="en-US" sz="2800" dirty="0">
              <a:solidFill>
                <a:schemeClr val="bg1"/>
              </a:solidFill>
              <a:effectLst>
                <a:glow rad="228600">
                  <a:schemeClr val="accent4">
                    <a:satMod val="175000"/>
                    <a:alpha val="85000"/>
                  </a:schemeClr>
                </a:glow>
              </a:effectLst>
              <a:latin typeface="Teen Light" pitchFamily="2" charset="0"/>
            </a:endParaRPr>
          </a:p>
        </p:txBody>
      </p:sp>
      <p:sp>
        <p:nvSpPr>
          <p:cNvPr id="15" name="Text Box 1026"/>
          <p:cNvSpPr txBox="1">
            <a:spLocks noChangeArrowheads="1"/>
          </p:cNvSpPr>
          <p:nvPr/>
        </p:nvSpPr>
        <p:spPr bwMode="auto">
          <a:xfrm>
            <a:off x="5023175" y="3790079"/>
            <a:ext cx="4120825"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chemeClr val="bg1"/>
                </a:solidFill>
                <a:effectLst>
                  <a:glow rad="228600">
                    <a:schemeClr val="accent4">
                      <a:satMod val="175000"/>
                      <a:alpha val="85000"/>
                    </a:schemeClr>
                  </a:glow>
                </a:effectLst>
                <a:latin typeface="Teen Light" pitchFamily="2" charset="0"/>
              </a:rPr>
              <a:t>Decreases In Knowledge</a:t>
            </a:r>
            <a:endParaRPr lang="en-US" sz="2800" dirty="0">
              <a:solidFill>
                <a:schemeClr val="bg1"/>
              </a:solidFill>
              <a:effectLst>
                <a:glow rad="228600">
                  <a:schemeClr val="accent4">
                    <a:satMod val="175000"/>
                    <a:alpha val="85000"/>
                  </a:schemeClr>
                </a:glow>
              </a:effectLst>
              <a:latin typeface="Teen Light" pitchFamily="2" charset="0"/>
            </a:endParaRPr>
          </a:p>
        </p:txBody>
      </p:sp>
      <p:sp>
        <p:nvSpPr>
          <p:cNvPr id="16" name="Text Box 1026"/>
          <p:cNvSpPr txBox="1">
            <a:spLocks noChangeArrowheads="1"/>
          </p:cNvSpPr>
          <p:nvPr/>
        </p:nvSpPr>
        <p:spPr bwMode="auto">
          <a:xfrm>
            <a:off x="1" y="4699399"/>
            <a:ext cx="4082266" cy="480131"/>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rgbClr val="92D050"/>
                </a:solidFill>
                <a:effectLst>
                  <a:glow rad="228600">
                    <a:schemeClr val="accent4">
                      <a:satMod val="175000"/>
                      <a:alpha val="85000"/>
                    </a:schemeClr>
                  </a:glow>
                </a:effectLst>
                <a:latin typeface="Teen Light" pitchFamily="2" charset="0"/>
              </a:rPr>
              <a:t>Receives Counsel</a:t>
            </a:r>
            <a:endParaRPr lang="en-US" sz="2800" dirty="0">
              <a:solidFill>
                <a:srgbClr val="92D050"/>
              </a:solidFill>
              <a:effectLst>
                <a:glow rad="228600">
                  <a:schemeClr val="accent4">
                    <a:satMod val="175000"/>
                    <a:alpha val="85000"/>
                  </a:schemeClr>
                </a:glow>
              </a:effectLst>
              <a:latin typeface="Teen Light" pitchFamily="2" charset="0"/>
            </a:endParaRPr>
          </a:p>
        </p:txBody>
      </p:sp>
      <p:sp>
        <p:nvSpPr>
          <p:cNvPr id="17" name="Text Box 1026"/>
          <p:cNvSpPr txBox="1">
            <a:spLocks noChangeArrowheads="1"/>
          </p:cNvSpPr>
          <p:nvPr/>
        </p:nvSpPr>
        <p:spPr bwMode="auto">
          <a:xfrm>
            <a:off x="5023175" y="4699399"/>
            <a:ext cx="4120825" cy="480131"/>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rgbClr val="92D050"/>
                </a:solidFill>
                <a:effectLst>
                  <a:glow rad="228600">
                    <a:schemeClr val="accent4">
                      <a:satMod val="175000"/>
                      <a:alpha val="85000"/>
                    </a:schemeClr>
                  </a:glow>
                </a:effectLst>
                <a:latin typeface="Teen Light" pitchFamily="2" charset="0"/>
              </a:rPr>
              <a:t>Rejects Counsel</a:t>
            </a:r>
            <a:endParaRPr lang="en-US" sz="2800" dirty="0">
              <a:solidFill>
                <a:srgbClr val="92D050"/>
              </a:solidFill>
              <a:effectLst>
                <a:glow rad="228600">
                  <a:schemeClr val="accent4">
                    <a:satMod val="175000"/>
                    <a:alpha val="85000"/>
                  </a:schemeClr>
                </a:glow>
              </a:effectLst>
              <a:latin typeface="Teen Light" pitchFamily="2" charset="0"/>
            </a:endParaRPr>
          </a:p>
        </p:txBody>
      </p:sp>
      <p:sp>
        <p:nvSpPr>
          <p:cNvPr id="18" name="Text Box 1026"/>
          <p:cNvSpPr txBox="1">
            <a:spLocks noChangeArrowheads="1"/>
          </p:cNvSpPr>
          <p:nvPr/>
        </p:nvSpPr>
        <p:spPr bwMode="auto">
          <a:xfrm>
            <a:off x="1" y="5215840"/>
            <a:ext cx="4082266" cy="480131"/>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spc="-150" dirty="0" smtClean="0">
                <a:solidFill>
                  <a:schemeClr val="bg1"/>
                </a:solidFill>
                <a:effectLst>
                  <a:glow rad="228600">
                    <a:schemeClr val="accent4">
                      <a:satMod val="175000"/>
                      <a:alpha val="85000"/>
                    </a:schemeClr>
                  </a:glow>
                </a:effectLst>
                <a:latin typeface="Teen Light" pitchFamily="2" charset="0"/>
              </a:rPr>
              <a:t>Receives Correction</a:t>
            </a:r>
            <a:endParaRPr lang="en-US" sz="2800" spc="-150" dirty="0">
              <a:solidFill>
                <a:schemeClr val="bg1"/>
              </a:solidFill>
              <a:effectLst>
                <a:glow rad="228600">
                  <a:schemeClr val="accent4">
                    <a:satMod val="175000"/>
                    <a:alpha val="85000"/>
                  </a:schemeClr>
                </a:glow>
              </a:effectLst>
              <a:latin typeface="Teen Light" pitchFamily="2" charset="0"/>
            </a:endParaRPr>
          </a:p>
        </p:txBody>
      </p:sp>
      <p:sp>
        <p:nvSpPr>
          <p:cNvPr id="19" name="Text Box 1026"/>
          <p:cNvSpPr txBox="1">
            <a:spLocks noChangeArrowheads="1"/>
          </p:cNvSpPr>
          <p:nvPr/>
        </p:nvSpPr>
        <p:spPr bwMode="auto">
          <a:xfrm>
            <a:off x="5023175" y="5215840"/>
            <a:ext cx="4120825" cy="480131"/>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spc="-150" dirty="0" smtClean="0">
                <a:solidFill>
                  <a:schemeClr val="bg1"/>
                </a:solidFill>
                <a:effectLst>
                  <a:glow rad="228600">
                    <a:schemeClr val="accent4">
                      <a:satMod val="175000"/>
                      <a:alpha val="85000"/>
                    </a:schemeClr>
                  </a:glow>
                </a:effectLst>
                <a:latin typeface="Teen Light" pitchFamily="2" charset="0"/>
              </a:rPr>
              <a:t>Rejects Correction</a:t>
            </a:r>
            <a:endParaRPr lang="en-US" sz="2800" spc="-150" dirty="0">
              <a:solidFill>
                <a:schemeClr val="bg1"/>
              </a:solidFill>
              <a:effectLst>
                <a:glow rad="228600">
                  <a:schemeClr val="accent4">
                    <a:satMod val="175000"/>
                    <a:alpha val="85000"/>
                  </a:schemeClr>
                </a:glow>
              </a:effectLst>
              <a:latin typeface="Teen Light" pitchFamily="2" charset="0"/>
            </a:endParaRPr>
          </a:p>
        </p:txBody>
      </p:sp>
      <p:sp>
        <p:nvSpPr>
          <p:cNvPr id="20" name="Text Box 1026"/>
          <p:cNvSpPr txBox="1">
            <a:spLocks noChangeArrowheads="1"/>
          </p:cNvSpPr>
          <p:nvPr/>
        </p:nvSpPr>
        <p:spPr bwMode="auto">
          <a:xfrm>
            <a:off x="-38559" y="5718005"/>
            <a:ext cx="4082266"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rgbClr val="92D050"/>
                </a:solidFill>
                <a:effectLst>
                  <a:glow rad="228600">
                    <a:schemeClr val="accent4">
                      <a:satMod val="175000"/>
                      <a:alpha val="85000"/>
                    </a:schemeClr>
                  </a:glow>
                </a:effectLst>
                <a:latin typeface="Teen Light" pitchFamily="2" charset="0"/>
              </a:rPr>
              <a:t>Trusts In</a:t>
            </a:r>
            <a:br>
              <a:rPr lang="en-US" sz="3600" dirty="0" smtClean="0">
                <a:solidFill>
                  <a:srgbClr val="92D050"/>
                </a:solidFill>
                <a:effectLst>
                  <a:glow rad="228600">
                    <a:schemeClr val="accent4">
                      <a:satMod val="175000"/>
                      <a:alpha val="85000"/>
                    </a:schemeClr>
                  </a:glow>
                </a:effectLst>
                <a:latin typeface="Teen Light" pitchFamily="2" charset="0"/>
              </a:rPr>
            </a:br>
            <a:r>
              <a:rPr lang="en-US" sz="3600" dirty="0" smtClean="0">
                <a:solidFill>
                  <a:srgbClr val="92D050"/>
                </a:solidFill>
                <a:effectLst>
                  <a:glow rad="228600">
                    <a:schemeClr val="accent4">
                      <a:satMod val="175000"/>
                      <a:alpha val="85000"/>
                    </a:schemeClr>
                  </a:glow>
                </a:effectLst>
                <a:latin typeface="Teen Light" pitchFamily="2" charset="0"/>
              </a:rPr>
              <a:t>God’s Ways</a:t>
            </a:r>
            <a:endParaRPr lang="en-US" sz="2800" dirty="0">
              <a:solidFill>
                <a:srgbClr val="92D050"/>
              </a:solidFill>
              <a:effectLst>
                <a:glow rad="228600">
                  <a:schemeClr val="accent4">
                    <a:satMod val="175000"/>
                    <a:alpha val="85000"/>
                  </a:schemeClr>
                </a:glow>
              </a:effectLst>
              <a:latin typeface="Teen Light" pitchFamily="2" charset="0"/>
            </a:endParaRPr>
          </a:p>
        </p:txBody>
      </p:sp>
      <p:sp>
        <p:nvSpPr>
          <p:cNvPr id="21" name="Text Box 1026"/>
          <p:cNvSpPr txBox="1">
            <a:spLocks noChangeArrowheads="1"/>
          </p:cNvSpPr>
          <p:nvPr/>
        </p:nvSpPr>
        <p:spPr bwMode="auto">
          <a:xfrm>
            <a:off x="4984615" y="5718005"/>
            <a:ext cx="4120825" cy="8998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3600" dirty="0" smtClean="0">
                <a:solidFill>
                  <a:srgbClr val="92D050"/>
                </a:solidFill>
                <a:effectLst>
                  <a:glow rad="228600">
                    <a:schemeClr val="accent4">
                      <a:satMod val="175000"/>
                      <a:alpha val="85000"/>
                    </a:schemeClr>
                  </a:glow>
                </a:effectLst>
                <a:latin typeface="Teen Light" pitchFamily="2" charset="0"/>
              </a:rPr>
              <a:t>Trusts In His</a:t>
            </a:r>
            <a:br>
              <a:rPr lang="en-US" sz="3600" dirty="0" smtClean="0">
                <a:solidFill>
                  <a:srgbClr val="92D050"/>
                </a:solidFill>
                <a:effectLst>
                  <a:glow rad="228600">
                    <a:schemeClr val="accent4">
                      <a:satMod val="175000"/>
                      <a:alpha val="85000"/>
                    </a:schemeClr>
                  </a:glow>
                </a:effectLst>
                <a:latin typeface="Teen Light" pitchFamily="2" charset="0"/>
              </a:rPr>
            </a:br>
            <a:r>
              <a:rPr lang="en-US" sz="3600" dirty="0" smtClean="0">
                <a:solidFill>
                  <a:srgbClr val="92D050"/>
                </a:solidFill>
                <a:effectLst>
                  <a:glow rad="228600">
                    <a:schemeClr val="accent4">
                      <a:satMod val="175000"/>
                      <a:alpha val="85000"/>
                    </a:schemeClr>
                  </a:glow>
                </a:effectLst>
                <a:latin typeface="Teen Light" pitchFamily="2" charset="0"/>
              </a:rPr>
              <a:t>Own Ways</a:t>
            </a:r>
            <a:endParaRPr lang="en-US" sz="2800" dirty="0">
              <a:solidFill>
                <a:srgbClr val="92D050"/>
              </a:solidFill>
              <a:effectLst>
                <a:glow rad="228600">
                  <a:schemeClr val="accent4">
                    <a:satMod val="175000"/>
                    <a:alpha val="85000"/>
                  </a:schemeClr>
                </a:glow>
              </a:effectLst>
              <a:latin typeface="Teen Light" pitchFamily="2" charset="0"/>
            </a:endParaRPr>
          </a:p>
        </p:txBody>
      </p:sp>
      <p:cxnSp>
        <p:nvCxnSpPr>
          <p:cNvPr id="22" name="Straight Connector 21"/>
          <p:cNvCxnSpPr/>
          <p:nvPr/>
        </p:nvCxnSpPr>
        <p:spPr bwMode="auto">
          <a:xfrm>
            <a:off x="4572000" y="1044992"/>
            <a:ext cx="0" cy="5572875"/>
          </a:xfrm>
          <a:prstGeom prst="line">
            <a:avLst/>
          </a:prstGeom>
          <a:solidFill>
            <a:schemeClr val="accent1"/>
          </a:solidFill>
          <a:ln w="50800" cap="flat" cmpd="sng" algn="ctr">
            <a:solidFill>
              <a:schemeClr val="bg1"/>
            </a:solidFill>
            <a:prstDash val="solid"/>
            <a:round/>
            <a:headEnd type="none" w="med" len="med"/>
            <a:tailEnd type="none" w="med" len="med"/>
          </a:ln>
          <a:effectLst>
            <a:glow rad="228600">
              <a:schemeClr val="accent4">
                <a:satMod val="175000"/>
                <a:alpha val="40000"/>
              </a:schemeClr>
            </a:glow>
          </a:effectLst>
        </p:spPr>
      </p:cxnSp>
    </p:spTree>
    <p:extLst>
      <p:ext uri="{BB962C8B-B14F-4D97-AF65-F5344CB8AC3E}">
        <p14:creationId xmlns:p14="http://schemas.microsoft.com/office/powerpoint/2010/main" val="2250224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strVal val="2/3*#ppt_w"/>
                                          </p:val>
                                        </p:tav>
                                        <p:tav tm="100000">
                                          <p:val>
                                            <p:strVal val="#ppt_w"/>
                                          </p:val>
                                        </p:tav>
                                      </p:tavLst>
                                    </p:anim>
                                    <p:anim calcmode="lin" valueType="num">
                                      <p:cBhvr>
                                        <p:cTn id="14" dur="250" fill="hold"/>
                                        <p:tgtEl>
                                          <p:spTgt spid="10"/>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strVal val="4/3*#ppt_w"/>
                                          </p:val>
                                        </p:tav>
                                        <p:tav tm="100000">
                                          <p:val>
                                            <p:strVal val="#ppt_w"/>
                                          </p:val>
                                        </p:tav>
                                      </p:tavLst>
                                    </p:anim>
                                    <p:anim calcmode="lin" valueType="num">
                                      <p:cBhvr>
                                        <p:cTn id="20" dur="25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strVal val="2/3*#ppt_w"/>
                                          </p:val>
                                        </p:tav>
                                        <p:tav tm="100000">
                                          <p:val>
                                            <p:strVal val="#ppt_w"/>
                                          </p:val>
                                        </p:tav>
                                      </p:tavLst>
                                    </p:anim>
                                    <p:anim calcmode="lin" valueType="num">
                                      <p:cBhvr>
                                        <p:cTn id="26" dur="250" fill="hold"/>
                                        <p:tgtEl>
                                          <p:spTgt spid="12"/>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50" fill="hold"/>
                                        <p:tgtEl>
                                          <p:spTgt spid="13"/>
                                        </p:tgtEl>
                                        <p:attrNameLst>
                                          <p:attrName>ppt_w</p:attrName>
                                        </p:attrNameLst>
                                      </p:cBhvr>
                                      <p:tavLst>
                                        <p:tav tm="0">
                                          <p:val>
                                            <p:strVal val="4/3*#ppt_w"/>
                                          </p:val>
                                        </p:tav>
                                        <p:tav tm="100000">
                                          <p:val>
                                            <p:strVal val="#ppt_w"/>
                                          </p:val>
                                        </p:tav>
                                      </p:tavLst>
                                    </p:anim>
                                    <p:anim calcmode="lin" valueType="num">
                                      <p:cBhvr>
                                        <p:cTn id="32" dur="25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250" fill="hold"/>
                                        <p:tgtEl>
                                          <p:spTgt spid="14"/>
                                        </p:tgtEl>
                                        <p:attrNameLst>
                                          <p:attrName>ppt_w</p:attrName>
                                        </p:attrNameLst>
                                      </p:cBhvr>
                                      <p:tavLst>
                                        <p:tav tm="0">
                                          <p:val>
                                            <p:strVal val="2/3*#ppt_w"/>
                                          </p:val>
                                        </p:tav>
                                        <p:tav tm="100000">
                                          <p:val>
                                            <p:strVal val="#ppt_w"/>
                                          </p:val>
                                        </p:tav>
                                      </p:tavLst>
                                    </p:anim>
                                    <p:anim calcmode="lin" valueType="num">
                                      <p:cBhvr>
                                        <p:cTn id="38" dur="250" fill="hold"/>
                                        <p:tgtEl>
                                          <p:spTgt spid="14"/>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250" fill="hold"/>
                                        <p:tgtEl>
                                          <p:spTgt spid="15"/>
                                        </p:tgtEl>
                                        <p:attrNameLst>
                                          <p:attrName>ppt_w</p:attrName>
                                        </p:attrNameLst>
                                      </p:cBhvr>
                                      <p:tavLst>
                                        <p:tav tm="0">
                                          <p:val>
                                            <p:strVal val="4/3*#ppt_w"/>
                                          </p:val>
                                        </p:tav>
                                        <p:tav tm="100000">
                                          <p:val>
                                            <p:strVal val="#ppt_w"/>
                                          </p:val>
                                        </p:tav>
                                      </p:tavLst>
                                    </p:anim>
                                    <p:anim calcmode="lin" valueType="num">
                                      <p:cBhvr>
                                        <p:cTn id="44" dur="2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strVal val="2/3*#ppt_w"/>
                                          </p:val>
                                        </p:tav>
                                        <p:tav tm="100000">
                                          <p:val>
                                            <p:strVal val="#ppt_w"/>
                                          </p:val>
                                        </p:tav>
                                      </p:tavLst>
                                    </p:anim>
                                    <p:anim calcmode="lin" valueType="num">
                                      <p:cBhvr>
                                        <p:cTn id="50" dur="250" fill="hold"/>
                                        <p:tgtEl>
                                          <p:spTgt spid="16"/>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250" fill="hold"/>
                                        <p:tgtEl>
                                          <p:spTgt spid="17"/>
                                        </p:tgtEl>
                                        <p:attrNameLst>
                                          <p:attrName>ppt_w</p:attrName>
                                        </p:attrNameLst>
                                      </p:cBhvr>
                                      <p:tavLst>
                                        <p:tav tm="0">
                                          <p:val>
                                            <p:strVal val="4/3*#ppt_w"/>
                                          </p:val>
                                        </p:tav>
                                        <p:tav tm="100000">
                                          <p:val>
                                            <p:strVal val="#ppt_w"/>
                                          </p:val>
                                        </p:tav>
                                      </p:tavLst>
                                    </p:anim>
                                    <p:anim calcmode="lin" valueType="num">
                                      <p:cBhvr>
                                        <p:cTn id="56" dur="25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250" fill="hold"/>
                                        <p:tgtEl>
                                          <p:spTgt spid="18"/>
                                        </p:tgtEl>
                                        <p:attrNameLst>
                                          <p:attrName>ppt_w</p:attrName>
                                        </p:attrNameLst>
                                      </p:cBhvr>
                                      <p:tavLst>
                                        <p:tav tm="0">
                                          <p:val>
                                            <p:strVal val="2/3*#ppt_w"/>
                                          </p:val>
                                        </p:tav>
                                        <p:tav tm="100000">
                                          <p:val>
                                            <p:strVal val="#ppt_w"/>
                                          </p:val>
                                        </p:tav>
                                      </p:tavLst>
                                    </p:anim>
                                    <p:anim calcmode="lin" valueType="num">
                                      <p:cBhvr>
                                        <p:cTn id="62" dur="250" fill="hold"/>
                                        <p:tgtEl>
                                          <p:spTgt spid="18"/>
                                        </p:tgtEl>
                                        <p:attrNameLst>
                                          <p:attrName>ppt_h</p:attrName>
                                        </p:attrNameLst>
                                      </p:cBhvr>
                                      <p:tavLst>
                                        <p:tav tm="0">
                                          <p:val>
                                            <p:strVal val="2/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250" fill="hold"/>
                                        <p:tgtEl>
                                          <p:spTgt spid="19"/>
                                        </p:tgtEl>
                                        <p:attrNameLst>
                                          <p:attrName>ppt_w</p:attrName>
                                        </p:attrNameLst>
                                      </p:cBhvr>
                                      <p:tavLst>
                                        <p:tav tm="0">
                                          <p:val>
                                            <p:strVal val="4/3*#ppt_w"/>
                                          </p:val>
                                        </p:tav>
                                        <p:tav tm="100000">
                                          <p:val>
                                            <p:strVal val="#ppt_w"/>
                                          </p:val>
                                        </p:tav>
                                      </p:tavLst>
                                    </p:anim>
                                    <p:anim calcmode="lin" valueType="num">
                                      <p:cBhvr>
                                        <p:cTn id="68" dur="250" fill="hold"/>
                                        <p:tgtEl>
                                          <p:spTgt spid="19"/>
                                        </p:tgtEl>
                                        <p:attrNameLst>
                                          <p:attrName>ppt_h</p:attrName>
                                        </p:attrNameLst>
                                      </p:cBhvr>
                                      <p:tavLst>
                                        <p:tav tm="0">
                                          <p:val>
                                            <p:strVal val="4/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250" fill="hold"/>
                                        <p:tgtEl>
                                          <p:spTgt spid="20"/>
                                        </p:tgtEl>
                                        <p:attrNameLst>
                                          <p:attrName>ppt_w</p:attrName>
                                        </p:attrNameLst>
                                      </p:cBhvr>
                                      <p:tavLst>
                                        <p:tav tm="0">
                                          <p:val>
                                            <p:strVal val="2/3*#ppt_w"/>
                                          </p:val>
                                        </p:tav>
                                        <p:tav tm="100000">
                                          <p:val>
                                            <p:strVal val="#ppt_w"/>
                                          </p:val>
                                        </p:tav>
                                      </p:tavLst>
                                    </p:anim>
                                    <p:anim calcmode="lin" valueType="num">
                                      <p:cBhvr>
                                        <p:cTn id="74" dur="250" fill="hold"/>
                                        <p:tgtEl>
                                          <p:spTgt spid="20"/>
                                        </p:tgtEl>
                                        <p:attrNameLst>
                                          <p:attrName>ppt_h</p:attrName>
                                        </p:attrNameLst>
                                      </p:cBhvr>
                                      <p:tavLst>
                                        <p:tav tm="0">
                                          <p:val>
                                            <p:strVal val="2/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288"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250" fill="hold"/>
                                        <p:tgtEl>
                                          <p:spTgt spid="21"/>
                                        </p:tgtEl>
                                        <p:attrNameLst>
                                          <p:attrName>ppt_w</p:attrName>
                                        </p:attrNameLst>
                                      </p:cBhvr>
                                      <p:tavLst>
                                        <p:tav tm="0">
                                          <p:val>
                                            <p:strVal val="4/3*#ppt_w"/>
                                          </p:val>
                                        </p:tav>
                                        <p:tav tm="100000">
                                          <p:val>
                                            <p:strVal val="#ppt_w"/>
                                          </p:val>
                                        </p:tav>
                                      </p:tavLst>
                                    </p:anim>
                                    <p:anim calcmode="lin" valueType="num">
                                      <p:cBhvr>
                                        <p:cTn id="80" dur="25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13555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 y="-4131"/>
            <a:ext cx="9155016" cy="68662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 y="-4131"/>
            <a:ext cx="9155016" cy="686626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 y="-4131"/>
            <a:ext cx="9155016" cy="6866262"/>
          </a:xfrm>
          <a:prstGeom prst="rect">
            <a:avLst/>
          </a:prstGeom>
        </p:spPr>
      </p:pic>
    </p:spTree>
    <p:extLst>
      <p:ext uri="{BB962C8B-B14F-4D97-AF65-F5344CB8AC3E}">
        <p14:creationId xmlns:p14="http://schemas.microsoft.com/office/powerpoint/2010/main" val="2129683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6210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3:35</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wise shall inherit glory: but shame shall be the promotion of fools.</a:t>
            </a:r>
          </a:p>
        </p:txBody>
      </p:sp>
      <p:sp>
        <p:nvSpPr>
          <p:cNvPr id="10" name="Text Box 1026"/>
          <p:cNvSpPr txBox="1">
            <a:spLocks noChangeArrowheads="1"/>
          </p:cNvSpPr>
          <p:nvPr/>
        </p:nvSpPr>
        <p:spPr bwMode="auto">
          <a:xfrm>
            <a:off x="0" y="2097152"/>
            <a:ext cx="4076241" cy="142192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Glory / promotion</a:t>
            </a:r>
            <a:endParaRPr lang="en-US" sz="5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75713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shame</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1314024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4/3*#ppt_w"/>
                                          </p:val>
                                        </p:tav>
                                        <p:tav tm="100000">
                                          <p:val>
                                            <p:strVal val="#ppt_w"/>
                                          </p:val>
                                        </p:tav>
                                      </p:tavLst>
                                    </p:anim>
                                    <p:anim calcmode="lin" valueType="num">
                                      <p:cBhvr>
                                        <p:cTn id="36"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28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strVal val="4/3*#ppt_w"/>
                                          </p:val>
                                        </p:tav>
                                        <p:tav tm="100000">
                                          <p:val>
                                            <p:strVal val="#ppt_w"/>
                                          </p:val>
                                        </p:tav>
                                      </p:tavLst>
                                    </p:anim>
                                    <p:anim calcmode="lin" valueType="num">
                                      <p:cBhvr>
                                        <p:cTn id="52"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P spid="8" grpId="0" animBg="1"/>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09717"/>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10:1</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sz="3800" b="0" dirty="0">
                <a:solidFill>
                  <a:schemeClr val="bg1"/>
                </a:solidFill>
                <a:latin typeface="Teen" pitchFamily="2" charset="0"/>
              </a:rPr>
              <a:t>The proverbs of Solomon. A wise son </a:t>
            </a:r>
            <a:r>
              <a:rPr lang="en-US" sz="3800" b="0" dirty="0" err="1">
                <a:solidFill>
                  <a:schemeClr val="bg1"/>
                </a:solidFill>
                <a:latin typeface="Teen" pitchFamily="2" charset="0"/>
              </a:rPr>
              <a:t>maketh</a:t>
            </a:r>
            <a:r>
              <a:rPr lang="en-US" sz="3800" b="0" dirty="0">
                <a:solidFill>
                  <a:schemeClr val="bg1"/>
                </a:solidFill>
                <a:latin typeface="Teen" pitchFamily="2" charset="0"/>
              </a:rPr>
              <a:t> a glad father: but a foolish son is the heaviness of his mother.</a:t>
            </a:r>
          </a:p>
        </p:txBody>
      </p:sp>
      <p:sp>
        <p:nvSpPr>
          <p:cNvPr id="10" name="Text Box 1026"/>
          <p:cNvSpPr txBox="1">
            <a:spLocks noChangeArrowheads="1"/>
          </p:cNvSpPr>
          <p:nvPr/>
        </p:nvSpPr>
        <p:spPr bwMode="auto">
          <a:xfrm>
            <a:off x="0"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Makes parents glad</a:t>
            </a:r>
            <a:endParaRPr lang="en-US" sz="5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Makes parents sad</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2362592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5257581"/>
            <a:ext cx="8724901" cy="1600419"/>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5257562"/>
            <a:ext cx="8616043" cy="160043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10:21</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lips of the righteous feed many: but fools die for want of wisdom.</a:t>
            </a:r>
          </a:p>
        </p:txBody>
      </p:sp>
      <p:sp>
        <p:nvSpPr>
          <p:cNvPr id="10" name="Text Box 1026"/>
          <p:cNvSpPr txBox="1">
            <a:spLocks noChangeArrowheads="1"/>
          </p:cNvSpPr>
          <p:nvPr/>
        </p:nvSpPr>
        <p:spPr bwMode="auto">
          <a:xfrm>
            <a:off x="0" y="2053084"/>
            <a:ext cx="4076241" cy="171739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Encourage many with their words</a:t>
            </a:r>
            <a:endParaRPr lang="en-US" sz="4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53084"/>
            <a:ext cx="4076241" cy="275152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3600" dirty="0" smtClean="0">
                <a:solidFill>
                  <a:srgbClr val="FFFF99"/>
                </a:solidFill>
                <a:effectLst>
                  <a:glow rad="228600">
                    <a:schemeClr val="accent4">
                      <a:satMod val="175000"/>
                      <a:alpha val="85000"/>
                    </a:schemeClr>
                  </a:glow>
                </a:effectLst>
                <a:latin typeface="Trubble" pitchFamily="2" charset="0"/>
              </a:rPr>
              <a:t>Destroy themselves and others because they have no common sense</a:t>
            </a:r>
            <a:endParaRPr lang="en-US" sz="36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3190858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10:23</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It is as sport to a fool to do mischief: but a man of understanding hath wisdom.</a:t>
            </a:r>
          </a:p>
        </p:txBody>
      </p:sp>
      <p:sp>
        <p:nvSpPr>
          <p:cNvPr id="10" name="Text Box 1026"/>
          <p:cNvSpPr txBox="1">
            <a:spLocks noChangeArrowheads="1"/>
          </p:cNvSpPr>
          <p:nvPr/>
        </p:nvSpPr>
        <p:spPr bwMode="auto">
          <a:xfrm>
            <a:off x="0" y="2097152"/>
            <a:ext cx="4076241" cy="225908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Living sensibly brings them pleasure</a:t>
            </a:r>
            <a:endParaRPr lang="en-US" sz="4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186512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800" dirty="0" smtClean="0">
                <a:solidFill>
                  <a:srgbClr val="FFFF99"/>
                </a:solidFill>
                <a:effectLst>
                  <a:glow rad="228600">
                    <a:schemeClr val="accent4">
                      <a:satMod val="175000"/>
                      <a:alpha val="85000"/>
                    </a:schemeClr>
                  </a:glow>
                </a:effectLst>
                <a:latin typeface="Trubble" pitchFamily="2" charset="0"/>
              </a:rPr>
              <a:t>Doing wrong is their fun</a:t>
            </a:r>
            <a:endParaRPr lang="en-US" sz="48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65283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4716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11:29</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sz="3900" b="0" dirty="0">
                <a:solidFill>
                  <a:schemeClr val="bg1"/>
                </a:solidFill>
                <a:latin typeface="Teen" pitchFamily="2" charset="0"/>
              </a:rPr>
              <a:t>He that </a:t>
            </a:r>
            <a:r>
              <a:rPr lang="en-US" sz="3900" b="0" dirty="0" err="1">
                <a:solidFill>
                  <a:schemeClr val="bg1"/>
                </a:solidFill>
                <a:latin typeface="Teen" pitchFamily="2" charset="0"/>
              </a:rPr>
              <a:t>troubleth</a:t>
            </a:r>
            <a:r>
              <a:rPr lang="en-US" sz="3900" b="0" dirty="0">
                <a:solidFill>
                  <a:schemeClr val="bg1"/>
                </a:solidFill>
                <a:latin typeface="Teen" pitchFamily="2" charset="0"/>
              </a:rPr>
              <a:t> his own house shall inherit the wind: and the fool shall be servant to the wise of heart.</a:t>
            </a:r>
          </a:p>
        </p:txBody>
      </p:sp>
      <p:sp>
        <p:nvSpPr>
          <p:cNvPr id="10" name="Text Box 1026"/>
          <p:cNvSpPr txBox="1">
            <a:spLocks noChangeArrowheads="1"/>
          </p:cNvSpPr>
          <p:nvPr/>
        </p:nvSpPr>
        <p:spPr bwMode="auto">
          <a:xfrm>
            <a:off x="0" y="2097152"/>
            <a:ext cx="4076241" cy="142192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Will be leaders</a:t>
            </a:r>
            <a:endParaRPr lang="en-US" sz="5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Will only be laborers</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447177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846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13:20</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He that </a:t>
            </a:r>
            <a:r>
              <a:rPr lang="en-US" b="0" dirty="0" err="1">
                <a:solidFill>
                  <a:schemeClr val="bg1"/>
                </a:solidFill>
                <a:latin typeface="Teen" pitchFamily="2" charset="0"/>
              </a:rPr>
              <a:t>walketh</a:t>
            </a:r>
            <a:r>
              <a:rPr lang="en-US" b="0" dirty="0">
                <a:solidFill>
                  <a:schemeClr val="bg1"/>
                </a:solidFill>
                <a:latin typeface="Teen" pitchFamily="2" charset="0"/>
              </a:rPr>
              <a:t> with wise men shall be wise: but a companion of fools shall be destroyed.</a:t>
            </a:r>
          </a:p>
        </p:txBody>
      </p:sp>
      <p:sp>
        <p:nvSpPr>
          <p:cNvPr id="10" name="Text Box 1026"/>
          <p:cNvSpPr txBox="1">
            <a:spLocks noChangeArrowheads="1"/>
          </p:cNvSpPr>
          <p:nvPr/>
        </p:nvSpPr>
        <p:spPr bwMode="auto">
          <a:xfrm>
            <a:off x="0" y="2097152"/>
            <a:ext cx="4076241" cy="225908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800" dirty="0" smtClean="0">
                <a:solidFill>
                  <a:srgbClr val="FFFF99"/>
                </a:solidFill>
                <a:effectLst>
                  <a:glow rad="228600">
                    <a:schemeClr val="accent4">
                      <a:satMod val="175000"/>
                      <a:alpha val="85000"/>
                    </a:schemeClr>
                  </a:glow>
                </a:effectLst>
                <a:latin typeface="Trubble" pitchFamily="2" charset="0"/>
              </a:rPr>
              <a:t>Lifestyle blesses others</a:t>
            </a:r>
            <a:br>
              <a:rPr lang="en-US" sz="4800" dirty="0" smtClean="0">
                <a:solidFill>
                  <a:srgbClr val="FFFF99"/>
                </a:solidFill>
                <a:effectLst>
                  <a:glow rad="228600">
                    <a:schemeClr val="accent4">
                      <a:satMod val="175000"/>
                      <a:alpha val="85000"/>
                    </a:schemeClr>
                  </a:glow>
                </a:effectLst>
                <a:latin typeface="Trubble" pitchFamily="2" charset="0"/>
              </a:rPr>
            </a:br>
            <a:r>
              <a:rPr lang="en-US" sz="3200" spc="-300" dirty="0" smtClean="0">
                <a:solidFill>
                  <a:srgbClr val="FFFF99"/>
                </a:solidFill>
                <a:effectLst>
                  <a:glow rad="228600">
                    <a:schemeClr val="accent4">
                      <a:satMod val="175000"/>
                      <a:alpha val="85000"/>
                    </a:schemeClr>
                  </a:glow>
                </a:effectLst>
                <a:latin typeface="Trubble" pitchFamily="2" charset="0"/>
              </a:rPr>
              <a:t>(wise bless wise)</a:t>
            </a:r>
            <a:endParaRPr lang="en-US" sz="3200" spc="-3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25908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800" dirty="0" smtClean="0">
                <a:solidFill>
                  <a:srgbClr val="FFFF99"/>
                </a:solidFill>
                <a:effectLst>
                  <a:glow rad="228600">
                    <a:schemeClr val="accent4">
                      <a:satMod val="175000"/>
                      <a:alpha val="85000"/>
                    </a:schemeClr>
                  </a:glow>
                </a:effectLst>
                <a:latin typeface="Trubble" pitchFamily="2" charset="0"/>
              </a:rPr>
              <a:t>Lifestyle is destructive to others</a:t>
            </a:r>
            <a:br>
              <a:rPr lang="en-US" sz="4800" dirty="0" smtClean="0">
                <a:solidFill>
                  <a:srgbClr val="FFFF99"/>
                </a:solidFill>
                <a:effectLst>
                  <a:glow rad="228600">
                    <a:schemeClr val="accent4">
                      <a:satMod val="175000"/>
                      <a:alpha val="85000"/>
                    </a:schemeClr>
                  </a:glow>
                </a:effectLst>
                <a:latin typeface="Trubble" pitchFamily="2" charset="0"/>
              </a:rPr>
            </a:br>
            <a:r>
              <a:rPr lang="en-US" sz="3200" spc="-300" dirty="0" smtClean="0">
                <a:solidFill>
                  <a:srgbClr val="FFFF99"/>
                </a:solidFill>
                <a:effectLst>
                  <a:glow rad="228600">
                    <a:schemeClr val="accent4">
                      <a:satMod val="175000"/>
                      <a:alpha val="85000"/>
                    </a:schemeClr>
                  </a:glow>
                </a:effectLst>
                <a:latin typeface="Trubble" pitchFamily="2" charset="0"/>
              </a:rPr>
              <a:t>(fools destroy fools)</a:t>
            </a:r>
            <a:endParaRPr lang="en-US" sz="3200" spc="-3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2909482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846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14:1</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Every wise woman </a:t>
            </a:r>
            <a:r>
              <a:rPr lang="en-US" b="0" dirty="0" err="1">
                <a:solidFill>
                  <a:schemeClr val="bg1"/>
                </a:solidFill>
                <a:latin typeface="Teen" pitchFamily="2" charset="0"/>
              </a:rPr>
              <a:t>buildeth</a:t>
            </a:r>
            <a:r>
              <a:rPr lang="en-US" b="0" dirty="0">
                <a:solidFill>
                  <a:schemeClr val="bg1"/>
                </a:solidFill>
                <a:latin typeface="Teen" pitchFamily="2" charset="0"/>
              </a:rPr>
              <a:t> her house: but the foolish </a:t>
            </a:r>
            <a:r>
              <a:rPr lang="en-US" b="0" dirty="0" err="1">
                <a:solidFill>
                  <a:schemeClr val="bg1"/>
                </a:solidFill>
                <a:latin typeface="Teen" pitchFamily="2" charset="0"/>
              </a:rPr>
              <a:t>plucketh</a:t>
            </a:r>
            <a:r>
              <a:rPr lang="en-US" b="0" dirty="0">
                <a:solidFill>
                  <a:schemeClr val="bg1"/>
                </a:solidFill>
                <a:latin typeface="Teen" pitchFamily="2" charset="0"/>
              </a:rPr>
              <a:t> it down with her hands.</a:t>
            </a:r>
          </a:p>
        </p:txBody>
      </p:sp>
      <p:sp>
        <p:nvSpPr>
          <p:cNvPr id="10" name="Text Box 1026"/>
          <p:cNvSpPr txBox="1">
            <a:spLocks noChangeArrowheads="1"/>
          </p:cNvSpPr>
          <p:nvPr/>
        </p:nvSpPr>
        <p:spPr bwMode="auto">
          <a:xfrm>
            <a:off x="0" y="2097152"/>
            <a:ext cx="4076241" cy="142192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Builds up family</a:t>
            </a:r>
            <a:endParaRPr lang="en-US" sz="5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Tears down family</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1911962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14:3</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In the mouth of the foolish is a rod of pride: but the lips of the wise shall preserve them.</a:t>
            </a:r>
          </a:p>
        </p:txBody>
      </p:sp>
      <p:sp>
        <p:nvSpPr>
          <p:cNvPr id="10" name="Text Box 1026"/>
          <p:cNvSpPr txBox="1">
            <a:spLocks noChangeArrowheads="1"/>
          </p:cNvSpPr>
          <p:nvPr/>
        </p:nvSpPr>
        <p:spPr bwMode="auto">
          <a:xfrm>
            <a:off x="0"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Words protect them</a:t>
            </a:r>
            <a:endParaRPr lang="en-US" sz="5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142192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Words bite them</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3002504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14:8</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wisdom of the prudent is to understand his way: but the folly of fools is deceit.</a:t>
            </a:r>
          </a:p>
        </p:txBody>
      </p:sp>
      <p:sp>
        <p:nvSpPr>
          <p:cNvPr id="10" name="Text Box 1026"/>
          <p:cNvSpPr txBox="1">
            <a:spLocks noChangeArrowheads="1"/>
          </p:cNvSpPr>
          <p:nvPr/>
        </p:nvSpPr>
        <p:spPr bwMode="auto">
          <a:xfrm>
            <a:off x="0"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Have direction in life</a:t>
            </a:r>
            <a:endParaRPr lang="en-US" sz="5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Have no direction in life</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2056498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14:16</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A wise man </a:t>
            </a:r>
            <a:r>
              <a:rPr lang="en-US" b="0" dirty="0" err="1">
                <a:solidFill>
                  <a:schemeClr val="bg1"/>
                </a:solidFill>
                <a:latin typeface="Teen" pitchFamily="2" charset="0"/>
              </a:rPr>
              <a:t>feareth</a:t>
            </a:r>
            <a:r>
              <a:rPr lang="en-US" b="0" dirty="0">
                <a:solidFill>
                  <a:schemeClr val="bg1"/>
                </a:solidFill>
                <a:latin typeface="Teen" pitchFamily="2" charset="0"/>
              </a:rPr>
              <a:t>, and </a:t>
            </a:r>
            <a:r>
              <a:rPr lang="en-US" b="0" dirty="0" err="1">
                <a:solidFill>
                  <a:schemeClr val="bg1"/>
                </a:solidFill>
                <a:latin typeface="Teen" pitchFamily="2" charset="0"/>
              </a:rPr>
              <a:t>departeth</a:t>
            </a:r>
            <a:r>
              <a:rPr lang="en-US" b="0" dirty="0">
                <a:solidFill>
                  <a:schemeClr val="bg1"/>
                </a:solidFill>
                <a:latin typeface="Teen" pitchFamily="2" charset="0"/>
              </a:rPr>
              <a:t> from evil: but the fool </a:t>
            </a:r>
            <a:r>
              <a:rPr lang="en-US" b="0" dirty="0" err="1">
                <a:solidFill>
                  <a:schemeClr val="bg1"/>
                </a:solidFill>
                <a:latin typeface="Teen" pitchFamily="2" charset="0"/>
              </a:rPr>
              <a:t>rageth</a:t>
            </a:r>
            <a:r>
              <a:rPr lang="en-US" b="0" dirty="0">
                <a:solidFill>
                  <a:schemeClr val="bg1"/>
                </a:solidFill>
                <a:latin typeface="Teen" pitchFamily="2" charset="0"/>
              </a:rPr>
              <a:t>, and is confident.</a:t>
            </a:r>
          </a:p>
        </p:txBody>
      </p:sp>
      <p:sp>
        <p:nvSpPr>
          <p:cNvPr id="10" name="Text Box 1026"/>
          <p:cNvSpPr txBox="1">
            <a:spLocks noChangeArrowheads="1"/>
          </p:cNvSpPr>
          <p:nvPr/>
        </p:nvSpPr>
        <p:spPr bwMode="auto">
          <a:xfrm>
            <a:off x="0" y="2097152"/>
            <a:ext cx="4076241" cy="204979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Cautious </a:t>
            </a:r>
            <a:r>
              <a:rPr lang="en-US" sz="5100" spc="-150" dirty="0" smtClean="0">
                <a:solidFill>
                  <a:srgbClr val="FFFF99"/>
                </a:solidFill>
                <a:effectLst>
                  <a:glow rad="228600">
                    <a:schemeClr val="accent4">
                      <a:satMod val="175000"/>
                      <a:alpha val="85000"/>
                    </a:schemeClr>
                  </a:glow>
                </a:effectLst>
                <a:latin typeface="Trubble" pitchFamily="2" charset="0"/>
              </a:rPr>
              <a:t>and avoids </a:t>
            </a:r>
            <a:r>
              <a:rPr lang="en-US" sz="5400" dirty="0" smtClean="0">
                <a:solidFill>
                  <a:srgbClr val="FFFF99"/>
                </a:solidFill>
                <a:effectLst>
                  <a:glow rad="228600">
                    <a:schemeClr val="accent4">
                      <a:satMod val="175000"/>
                      <a:alpha val="85000"/>
                    </a:schemeClr>
                  </a:glow>
                </a:effectLst>
                <a:latin typeface="Trubble" pitchFamily="2" charset="0"/>
              </a:rPr>
              <a:t>danger</a:t>
            </a:r>
            <a:endParaRPr lang="en-US" sz="540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Reckless and over confident</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4176023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121186" y="-840662"/>
            <a:ext cx="8901628" cy="504753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32200" b="0" spc="-150" dirty="0" smtClean="0">
                <a:solidFill>
                  <a:srgbClr val="66FFFF"/>
                </a:solidFill>
                <a:effectLst>
                  <a:glow rad="228600">
                    <a:schemeClr val="accent4">
                      <a:satMod val="175000"/>
                      <a:alpha val="85000"/>
                    </a:schemeClr>
                  </a:glow>
                </a:effectLst>
                <a:latin typeface="Dirty Ego" pitchFamily="2" charset="0"/>
              </a:rPr>
              <a:t>WISE</a:t>
            </a:r>
            <a:endParaRPr lang="en-US" sz="32200" b="0" spc="-150" dirty="0">
              <a:solidFill>
                <a:srgbClr val="66FFFF"/>
              </a:solidFill>
              <a:effectLst>
                <a:glow rad="228600">
                  <a:schemeClr val="accent4">
                    <a:satMod val="175000"/>
                    <a:alpha val="85000"/>
                  </a:schemeClr>
                </a:glow>
              </a:effectLst>
              <a:latin typeface="Dirty Ego" pitchFamily="2" charset="0"/>
            </a:endParaRPr>
          </a:p>
        </p:txBody>
      </p:sp>
      <p:sp>
        <p:nvSpPr>
          <p:cNvPr id="7" name="Text Box 1026"/>
          <p:cNvSpPr txBox="1">
            <a:spLocks noChangeArrowheads="1"/>
          </p:cNvSpPr>
          <p:nvPr/>
        </p:nvSpPr>
        <p:spPr bwMode="auto">
          <a:xfrm>
            <a:off x="121186" y="3704577"/>
            <a:ext cx="8901628" cy="252992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6600" spc="-150" dirty="0" smtClean="0">
                <a:solidFill>
                  <a:schemeClr val="bg1"/>
                </a:solidFill>
                <a:effectLst>
                  <a:glow rad="228600">
                    <a:schemeClr val="accent4">
                      <a:satMod val="175000"/>
                      <a:alpha val="85000"/>
                    </a:schemeClr>
                  </a:glow>
                </a:effectLst>
                <a:latin typeface="Trubble" pitchFamily="2" charset="0"/>
              </a:rPr>
              <a:t>One who shows knowledge and has good judgment</a:t>
            </a:r>
            <a:endParaRPr lang="en-US" sz="6600" spc="-150" dirty="0">
              <a:solidFill>
                <a:schemeClr val="bg1"/>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239689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3*#ppt_w"/>
                                          </p:val>
                                        </p:tav>
                                        <p:tav tm="100000">
                                          <p:val>
                                            <p:strVal val="#ppt_w"/>
                                          </p:val>
                                        </p:tav>
                                      </p:tavLst>
                                    </p:anim>
                                    <p:anim calcmode="lin" valueType="num">
                                      <p:cBhvr>
                                        <p:cTn id="14"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6210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14:24</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crown of the wise is their riches: but the foolishness of fools is folly.</a:t>
            </a:r>
          </a:p>
        </p:txBody>
      </p:sp>
      <p:sp>
        <p:nvSpPr>
          <p:cNvPr id="10" name="Text Box 1026"/>
          <p:cNvSpPr txBox="1">
            <a:spLocks noChangeArrowheads="1"/>
          </p:cNvSpPr>
          <p:nvPr/>
        </p:nvSpPr>
        <p:spPr bwMode="auto">
          <a:xfrm>
            <a:off x="0"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Efforts lead to </a:t>
            </a:r>
            <a:r>
              <a:rPr lang="en-US" sz="5400" spc="-150" dirty="0" smtClean="0">
                <a:solidFill>
                  <a:srgbClr val="FFFF99"/>
                </a:solidFill>
                <a:effectLst>
                  <a:glow rad="228600">
                    <a:schemeClr val="accent4">
                      <a:satMod val="175000"/>
                      <a:alpha val="85000"/>
                    </a:schemeClr>
                  </a:glow>
                </a:effectLst>
                <a:latin typeface="Trubble" pitchFamily="2" charset="0"/>
              </a:rPr>
              <a:t>prosperity</a:t>
            </a:r>
            <a:endParaRPr lang="en-US" sz="5400" spc="-15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Efforts lead to poverty</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2486357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272696"/>
            <a:ext cx="8724901" cy="2585304"/>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272677"/>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14:33</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Wisdom </a:t>
            </a:r>
            <a:r>
              <a:rPr lang="en-US" b="0" dirty="0" err="1">
                <a:solidFill>
                  <a:schemeClr val="bg1"/>
                </a:solidFill>
                <a:latin typeface="Teen" pitchFamily="2" charset="0"/>
              </a:rPr>
              <a:t>resteth</a:t>
            </a:r>
            <a:r>
              <a:rPr lang="en-US" b="0" dirty="0">
                <a:solidFill>
                  <a:schemeClr val="bg1"/>
                </a:solidFill>
                <a:latin typeface="Teen" pitchFamily="2" charset="0"/>
              </a:rPr>
              <a:t> in the heart of him that hath understanding: but that which is in the midst of fools is made known.</a:t>
            </a:r>
          </a:p>
        </p:txBody>
      </p:sp>
      <p:sp>
        <p:nvSpPr>
          <p:cNvPr id="10" name="Text Box 1026"/>
          <p:cNvSpPr txBox="1">
            <a:spLocks noChangeArrowheads="1"/>
          </p:cNvSpPr>
          <p:nvPr/>
        </p:nvSpPr>
        <p:spPr bwMode="auto">
          <a:xfrm>
            <a:off x="0" y="2097152"/>
            <a:ext cx="4076241" cy="142192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Have peace</a:t>
            </a:r>
            <a:endParaRPr lang="en-US" sz="5400" spc="-15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142192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Have no peace</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928438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15:2</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tongue of the wise </a:t>
            </a:r>
            <a:r>
              <a:rPr lang="en-US" b="0" dirty="0" err="1">
                <a:solidFill>
                  <a:schemeClr val="bg1"/>
                </a:solidFill>
                <a:latin typeface="Teen" pitchFamily="2" charset="0"/>
              </a:rPr>
              <a:t>useth</a:t>
            </a:r>
            <a:r>
              <a:rPr lang="en-US" b="0" dirty="0">
                <a:solidFill>
                  <a:schemeClr val="bg1"/>
                </a:solidFill>
                <a:latin typeface="Teen" pitchFamily="2" charset="0"/>
              </a:rPr>
              <a:t> knowledge aright: but the mouth of fools </a:t>
            </a:r>
            <a:r>
              <a:rPr lang="en-US" b="0" dirty="0" err="1">
                <a:solidFill>
                  <a:schemeClr val="bg1"/>
                </a:solidFill>
                <a:latin typeface="Teen" pitchFamily="2" charset="0"/>
              </a:rPr>
              <a:t>poureth</a:t>
            </a:r>
            <a:r>
              <a:rPr lang="en-US" b="0" dirty="0">
                <a:solidFill>
                  <a:schemeClr val="bg1"/>
                </a:solidFill>
                <a:latin typeface="Teen" pitchFamily="2" charset="0"/>
              </a:rPr>
              <a:t> out foolishness.</a:t>
            </a:r>
          </a:p>
        </p:txBody>
      </p:sp>
      <p:sp>
        <p:nvSpPr>
          <p:cNvPr id="10" name="Text Box 1026"/>
          <p:cNvSpPr txBox="1">
            <a:spLocks noChangeArrowheads="1"/>
          </p:cNvSpPr>
          <p:nvPr/>
        </p:nvSpPr>
        <p:spPr bwMode="auto">
          <a:xfrm>
            <a:off x="0" y="2009016"/>
            <a:ext cx="4076241" cy="255454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000" dirty="0" smtClean="0">
                <a:solidFill>
                  <a:srgbClr val="FFFF99"/>
                </a:solidFill>
                <a:effectLst>
                  <a:glow rad="228600">
                    <a:schemeClr val="accent4">
                      <a:satMod val="175000"/>
                      <a:alpha val="85000"/>
                    </a:schemeClr>
                  </a:glow>
                </a:effectLst>
                <a:latin typeface="Trubble" pitchFamily="2" charset="0"/>
              </a:rPr>
              <a:t>Words of instruction are appealing</a:t>
            </a:r>
            <a:endParaRPr lang="en-US" sz="5000" spc="-15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09016"/>
            <a:ext cx="4076241" cy="255454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000" dirty="0" smtClean="0">
                <a:solidFill>
                  <a:srgbClr val="FFFF99"/>
                </a:solidFill>
                <a:effectLst>
                  <a:glow rad="228600">
                    <a:schemeClr val="accent4">
                      <a:satMod val="175000"/>
                      <a:alpha val="85000"/>
                    </a:schemeClr>
                  </a:glow>
                </a:effectLst>
                <a:latin typeface="Trubble" pitchFamily="2" charset="0"/>
              </a:rPr>
              <a:t>Words of instruction are disgusting</a:t>
            </a:r>
            <a:endParaRPr lang="en-US" sz="50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597413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15:7</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lips of the wise disperse knowledge: but the heart of the foolish doeth not so.</a:t>
            </a:r>
          </a:p>
        </p:txBody>
      </p:sp>
      <p:sp>
        <p:nvSpPr>
          <p:cNvPr id="10" name="Text Box 1026"/>
          <p:cNvSpPr txBox="1">
            <a:spLocks noChangeArrowheads="1"/>
          </p:cNvSpPr>
          <p:nvPr/>
        </p:nvSpPr>
        <p:spPr bwMode="auto">
          <a:xfrm>
            <a:off x="0" y="2097152"/>
            <a:ext cx="4076241" cy="1421928"/>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Gives out </a:t>
            </a:r>
            <a:r>
              <a:rPr lang="en-US" sz="5400" spc="-150" dirty="0" smtClean="0">
                <a:solidFill>
                  <a:srgbClr val="FFFF99"/>
                </a:solidFill>
                <a:effectLst>
                  <a:glow rad="228600">
                    <a:schemeClr val="accent4">
                      <a:satMod val="175000"/>
                      <a:alpha val="85000"/>
                    </a:schemeClr>
                  </a:glow>
                </a:effectLst>
                <a:latin typeface="Trubble" pitchFamily="2" charset="0"/>
              </a:rPr>
              <a:t>knowledge</a:t>
            </a:r>
            <a:endParaRPr lang="en-US" sz="5400" spc="-15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08672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5400" dirty="0" smtClean="0">
                <a:solidFill>
                  <a:srgbClr val="FFFF99"/>
                </a:solidFill>
                <a:effectLst>
                  <a:glow rad="228600">
                    <a:schemeClr val="accent4">
                      <a:satMod val="175000"/>
                      <a:alpha val="85000"/>
                    </a:schemeClr>
                  </a:glow>
                </a:effectLst>
                <a:latin typeface="Trubble" pitchFamily="2" charset="0"/>
              </a:rPr>
              <a:t>Has no </a:t>
            </a:r>
            <a:r>
              <a:rPr lang="en-US" sz="5400" spc="-150" dirty="0" smtClean="0">
                <a:solidFill>
                  <a:srgbClr val="FFFF99"/>
                </a:solidFill>
                <a:effectLst>
                  <a:glow rad="228600">
                    <a:schemeClr val="accent4">
                      <a:satMod val="175000"/>
                      <a:alpha val="85000"/>
                    </a:schemeClr>
                  </a:glow>
                </a:effectLst>
                <a:latin typeface="Trubble" pitchFamily="2" charset="0"/>
              </a:rPr>
              <a:t>knowledge</a:t>
            </a:r>
            <a:r>
              <a:rPr lang="en-US" sz="5400" dirty="0" smtClean="0">
                <a:solidFill>
                  <a:srgbClr val="FFFF99"/>
                </a:solidFill>
                <a:effectLst>
                  <a:glow rad="228600">
                    <a:schemeClr val="accent4">
                      <a:satMod val="175000"/>
                      <a:alpha val="85000"/>
                    </a:schemeClr>
                  </a:glow>
                </a:effectLst>
                <a:latin typeface="Trubble" pitchFamily="2" charset="0"/>
              </a:rPr>
              <a:t> to give</a:t>
            </a:r>
            <a:endParaRPr lang="en-US" sz="5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283736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17:24</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Wisdom is before him that hath understanding; but the eyes of a fool are in the ends of the earth.</a:t>
            </a:r>
          </a:p>
        </p:txBody>
      </p:sp>
      <p:sp>
        <p:nvSpPr>
          <p:cNvPr id="10" name="Text Box 1026"/>
          <p:cNvSpPr txBox="1">
            <a:spLocks noChangeArrowheads="1"/>
          </p:cNvSpPr>
          <p:nvPr/>
        </p:nvSpPr>
        <p:spPr bwMode="auto">
          <a:xfrm>
            <a:off x="0" y="2097152"/>
            <a:ext cx="4076241" cy="2308324"/>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Eyes are focused on the right decisions</a:t>
            </a:r>
            <a:endParaRPr lang="en-US" sz="4400" spc="-15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25908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Eyes cannot focus on what is right</a:t>
            </a:r>
            <a:endParaRPr lang="en-US" sz="4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1167550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21:26</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smtClean="0">
                <a:solidFill>
                  <a:schemeClr val="bg1"/>
                </a:solidFill>
                <a:latin typeface="Teen" pitchFamily="2" charset="0"/>
              </a:rPr>
              <a:t>The fool </a:t>
            </a:r>
            <a:r>
              <a:rPr lang="en-US" b="0" dirty="0" err="1">
                <a:solidFill>
                  <a:schemeClr val="bg1"/>
                </a:solidFill>
                <a:latin typeface="Teen" pitchFamily="2" charset="0"/>
              </a:rPr>
              <a:t>coveteth</a:t>
            </a:r>
            <a:r>
              <a:rPr lang="en-US" b="0" dirty="0">
                <a:solidFill>
                  <a:schemeClr val="bg1"/>
                </a:solidFill>
                <a:latin typeface="Teen" pitchFamily="2" charset="0"/>
              </a:rPr>
              <a:t> greedily all the day long: but the righteous </a:t>
            </a:r>
            <a:r>
              <a:rPr lang="en-US" b="0" dirty="0" err="1">
                <a:solidFill>
                  <a:schemeClr val="bg1"/>
                </a:solidFill>
                <a:latin typeface="Teen" pitchFamily="2" charset="0"/>
              </a:rPr>
              <a:t>giveth</a:t>
            </a:r>
            <a:r>
              <a:rPr lang="en-US" b="0" dirty="0">
                <a:solidFill>
                  <a:schemeClr val="bg1"/>
                </a:solidFill>
                <a:latin typeface="Teen" pitchFamily="2" charset="0"/>
              </a:rPr>
              <a:t> and </a:t>
            </a:r>
            <a:r>
              <a:rPr lang="en-US" b="0" dirty="0" err="1">
                <a:solidFill>
                  <a:schemeClr val="bg1"/>
                </a:solidFill>
                <a:latin typeface="Teen" pitchFamily="2" charset="0"/>
              </a:rPr>
              <a:t>spareth</a:t>
            </a:r>
            <a:r>
              <a:rPr lang="en-US" b="0" dirty="0">
                <a:solidFill>
                  <a:schemeClr val="bg1"/>
                </a:solidFill>
                <a:latin typeface="Teen" pitchFamily="2" charset="0"/>
              </a:rPr>
              <a:t> not.</a:t>
            </a:r>
          </a:p>
        </p:txBody>
      </p:sp>
      <p:sp>
        <p:nvSpPr>
          <p:cNvPr id="10" name="Text Box 1026"/>
          <p:cNvSpPr txBox="1">
            <a:spLocks noChangeArrowheads="1"/>
          </p:cNvSpPr>
          <p:nvPr/>
        </p:nvSpPr>
        <p:spPr bwMode="auto">
          <a:xfrm>
            <a:off x="0" y="2097152"/>
            <a:ext cx="4076241" cy="225908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Saves and becomes secure financially</a:t>
            </a:r>
            <a:endParaRPr lang="en-US" sz="4400" spc="-15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800767"/>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Spends everything and has no financial security</a:t>
            </a:r>
            <a:endParaRPr lang="en-US" sz="4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963676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8" name="Rectangle 7"/>
          <p:cNvSpPr>
            <a:spLocks noChangeArrowheads="1"/>
          </p:cNvSpPr>
          <p:nvPr/>
        </p:nvSpPr>
        <p:spPr bwMode="auto">
          <a:xfrm>
            <a:off x="209550" y="4765138"/>
            <a:ext cx="8724901" cy="2092862"/>
          </a:xfrm>
          <a:prstGeom prst="rect">
            <a:avLst/>
          </a:prstGeom>
          <a:solidFill>
            <a:schemeClr val="tx1">
              <a:alpha val="75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9" name="Text Box 3"/>
          <p:cNvSpPr txBox="1">
            <a:spLocks noChangeArrowheads="1"/>
          </p:cNvSpPr>
          <p:nvPr/>
        </p:nvSpPr>
        <p:spPr bwMode="auto">
          <a:xfrm>
            <a:off x="263979" y="4765119"/>
            <a:ext cx="8616043" cy="206210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29:11</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A fool </a:t>
            </a:r>
            <a:r>
              <a:rPr lang="en-US" b="0" dirty="0" err="1">
                <a:solidFill>
                  <a:schemeClr val="bg1"/>
                </a:solidFill>
                <a:latin typeface="Teen" pitchFamily="2" charset="0"/>
              </a:rPr>
              <a:t>uttereth</a:t>
            </a:r>
            <a:r>
              <a:rPr lang="en-US" b="0" dirty="0">
                <a:solidFill>
                  <a:schemeClr val="bg1"/>
                </a:solidFill>
                <a:latin typeface="Teen" pitchFamily="2" charset="0"/>
              </a:rPr>
              <a:t> all his mind: but a wise man </a:t>
            </a:r>
            <a:r>
              <a:rPr lang="en-US" b="0" dirty="0" err="1">
                <a:solidFill>
                  <a:schemeClr val="bg1"/>
                </a:solidFill>
                <a:latin typeface="Teen" pitchFamily="2" charset="0"/>
              </a:rPr>
              <a:t>keepeth</a:t>
            </a:r>
            <a:r>
              <a:rPr lang="en-US" b="0" dirty="0">
                <a:solidFill>
                  <a:schemeClr val="bg1"/>
                </a:solidFill>
                <a:latin typeface="Teen" pitchFamily="2" charset="0"/>
              </a:rPr>
              <a:t> it in till afterwards.</a:t>
            </a:r>
          </a:p>
        </p:txBody>
      </p:sp>
      <p:sp>
        <p:nvSpPr>
          <p:cNvPr id="10" name="Text Box 1026"/>
          <p:cNvSpPr txBox="1">
            <a:spLocks noChangeArrowheads="1"/>
          </p:cNvSpPr>
          <p:nvPr/>
        </p:nvSpPr>
        <p:spPr bwMode="auto">
          <a:xfrm>
            <a:off x="0" y="2097152"/>
            <a:ext cx="4076241" cy="225908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Controls their tongue and temper when angry</a:t>
            </a:r>
            <a:endParaRPr lang="en-US" sz="4400" spc="-150" dirty="0">
              <a:solidFill>
                <a:srgbClr val="FFFF99"/>
              </a:solidFill>
              <a:effectLst>
                <a:glow rad="228600">
                  <a:schemeClr val="accent4">
                    <a:satMod val="175000"/>
                    <a:alpha val="85000"/>
                  </a:schemeClr>
                </a:glow>
              </a:effectLst>
              <a:latin typeface="Trubble" pitchFamily="2" charset="0"/>
            </a:endParaRPr>
          </a:p>
        </p:txBody>
      </p:sp>
      <p:sp>
        <p:nvSpPr>
          <p:cNvPr id="11" name="Text Box 1026"/>
          <p:cNvSpPr txBox="1">
            <a:spLocks noChangeArrowheads="1"/>
          </p:cNvSpPr>
          <p:nvPr/>
        </p:nvSpPr>
        <p:spPr bwMode="auto">
          <a:xfrm>
            <a:off x="5067759" y="2097152"/>
            <a:ext cx="4076241" cy="2800767"/>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4400" dirty="0" smtClean="0">
                <a:solidFill>
                  <a:srgbClr val="FFFF99"/>
                </a:solidFill>
                <a:effectLst>
                  <a:glow rad="228600">
                    <a:schemeClr val="accent4">
                      <a:satMod val="175000"/>
                      <a:alpha val="85000"/>
                    </a:schemeClr>
                  </a:glow>
                </a:effectLst>
                <a:latin typeface="Trubble" pitchFamily="2" charset="0"/>
              </a:rPr>
              <a:t>Cannot control their tongue or temper when angry</a:t>
            </a:r>
            <a:endParaRPr lang="en-US" sz="4400" dirty="0">
              <a:solidFill>
                <a:srgbClr val="FFFF99"/>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2126135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12" name="Text Box 1026"/>
          <p:cNvSpPr txBox="1">
            <a:spLocks noChangeArrowheads="1"/>
          </p:cNvSpPr>
          <p:nvPr/>
        </p:nvSpPr>
        <p:spPr bwMode="auto">
          <a:xfrm>
            <a:off x="1" y="1931897"/>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Glory / promotion</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13" name="Text Box 1026"/>
          <p:cNvSpPr txBox="1">
            <a:spLocks noChangeArrowheads="1"/>
          </p:cNvSpPr>
          <p:nvPr/>
        </p:nvSpPr>
        <p:spPr bwMode="auto">
          <a:xfrm>
            <a:off x="5023175" y="1931897"/>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shame</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14" name="Text Box 1026"/>
          <p:cNvSpPr txBox="1">
            <a:spLocks noChangeArrowheads="1"/>
          </p:cNvSpPr>
          <p:nvPr/>
        </p:nvSpPr>
        <p:spPr bwMode="auto">
          <a:xfrm>
            <a:off x="1" y="2436833"/>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Glad parents</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15" name="Text Box 1026"/>
          <p:cNvSpPr txBox="1">
            <a:spLocks noChangeArrowheads="1"/>
          </p:cNvSpPr>
          <p:nvPr/>
        </p:nvSpPr>
        <p:spPr bwMode="auto">
          <a:xfrm>
            <a:off x="5023175" y="2436833"/>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Sad parents</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16" name="Text Box 1026"/>
          <p:cNvSpPr txBox="1">
            <a:spLocks noChangeArrowheads="1"/>
          </p:cNvSpPr>
          <p:nvPr/>
        </p:nvSpPr>
        <p:spPr bwMode="auto">
          <a:xfrm>
            <a:off x="1" y="2963804"/>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Encouraging words</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17" name="Text Box 1026"/>
          <p:cNvSpPr txBox="1">
            <a:spLocks noChangeArrowheads="1"/>
          </p:cNvSpPr>
          <p:nvPr/>
        </p:nvSpPr>
        <p:spPr bwMode="auto">
          <a:xfrm>
            <a:off x="5023175" y="2963804"/>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No common sense</a:t>
            </a:r>
            <a:endParaRPr lang="en-US" sz="2000" dirty="0">
              <a:solidFill>
                <a:schemeClr val="bg1"/>
              </a:solidFill>
              <a:effectLst>
                <a:glow rad="228600">
                  <a:schemeClr val="accent4">
                    <a:satMod val="175000"/>
                    <a:alpha val="85000"/>
                  </a:schemeClr>
                </a:glow>
              </a:effectLst>
              <a:latin typeface="Trubble" pitchFamily="2" charset="0"/>
            </a:endParaRPr>
          </a:p>
        </p:txBody>
      </p:sp>
      <p:cxnSp>
        <p:nvCxnSpPr>
          <p:cNvPr id="24" name="Straight Connector 23"/>
          <p:cNvCxnSpPr/>
          <p:nvPr/>
        </p:nvCxnSpPr>
        <p:spPr bwMode="auto">
          <a:xfrm>
            <a:off x="4572000" y="1044992"/>
            <a:ext cx="0" cy="5572875"/>
          </a:xfrm>
          <a:prstGeom prst="line">
            <a:avLst/>
          </a:prstGeom>
          <a:solidFill>
            <a:schemeClr val="accent1"/>
          </a:solidFill>
          <a:ln w="50800" cap="flat" cmpd="sng" algn="ctr">
            <a:solidFill>
              <a:schemeClr val="bg1"/>
            </a:solidFill>
            <a:prstDash val="solid"/>
            <a:round/>
            <a:headEnd type="none" w="med" len="med"/>
            <a:tailEnd type="none" w="med" len="med"/>
          </a:ln>
          <a:effectLst>
            <a:glow rad="228600">
              <a:schemeClr val="accent4">
                <a:satMod val="175000"/>
                <a:alpha val="40000"/>
              </a:schemeClr>
            </a:glow>
          </a:effectLst>
        </p:spPr>
      </p:cxnSp>
      <p:sp>
        <p:nvSpPr>
          <p:cNvPr id="25" name="Text Box 1026"/>
          <p:cNvSpPr txBox="1">
            <a:spLocks noChangeArrowheads="1"/>
          </p:cNvSpPr>
          <p:nvPr/>
        </p:nvSpPr>
        <p:spPr bwMode="auto">
          <a:xfrm>
            <a:off x="1" y="3513085"/>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Sensible pleasures</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26" name="Text Box 1026"/>
          <p:cNvSpPr txBox="1">
            <a:spLocks noChangeArrowheads="1"/>
          </p:cNvSpPr>
          <p:nvPr/>
        </p:nvSpPr>
        <p:spPr bwMode="auto">
          <a:xfrm>
            <a:off x="5023175" y="3513085"/>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Fun in Wrong doing</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27" name="Text Box 1026"/>
          <p:cNvSpPr txBox="1">
            <a:spLocks noChangeArrowheads="1"/>
          </p:cNvSpPr>
          <p:nvPr/>
        </p:nvSpPr>
        <p:spPr bwMode="auto">
          <a:xfrm>
            <a:off x="1" y="4040056"/>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leaders</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28" name="Text Box 1026"/>
          <p:cNvSpPr txBox="1">
            <a:spLocks noChangeArrowheads="1"/>
          </p:cNvSpPr>
          <p:nvPr/>
        </p:nvSpPr>
        <p:spPr bwMode="auto">
          <a:xfrm>
            <a:off x="5023175" y="4040056"/>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laborers</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29" name="Text Box 1026"/>
          <p:cNvSpPr txBox="1">
            <a:spLocks noChangeArrowheads="1"/>
          </p:cNvSpPr>
          <p:nvPr/>
        </p:nvSpPr>
        <p:spPr bwMode="auto">
          <a:xfrm>
            <a:off x="-1" y="4532460"/>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Blessing lifestyle</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30" name="Text Box 1026"/>
          <p:cNvSpPr txBox="1">
            <a:spLocks noChangeArrowheads="1"/>
          </p:cNvSpPr>
          <p:nvPr/>
        </p:nvSpPr>
        <p:spPr bwMode="auto">
          <a:xfrm>
            <a:off x="5023173" y="4532460"/>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Destructive lifestyle</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31" name="Text Box 1026"/>
          <p:cNvSpPr txBox="1">
            <a:spLocks noChangeArrowheads="1"/>
          </p:cNvSpPr>
          <p:nvPr/>
        </p:nvSpPr>
        <p:spPr bwMode="auto">
          <a:xfrm>
            <a:off x="-1" y="5059431"/>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Builds up families</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32" name="Text Box 1026"/>
          <p:cNvSpPr txBox="1">
            <a:spLocks noChangeArrowheads="1"/>
          </p:cNvSpPr>
          <p:nvPr/>
        </p:nvSpPr>
        <p:spPr bwMode="auto">
          <a:xfrm>
            <a:off x="5023173" y="5059431"/>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Tears down families</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33" name="Text Box 1026"/>
          <p:cNvSpPr txBox="1">
            <a:spLocks noChangeArrowheads="1"/>
          </p:cNvSpPr>
          <p:nvPr/>
        </p:nvSpPr>
        <p:spPr bwMode="auto">
          <a:xfrm>
            <a:off x="-1" y="5608712"/>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Words protect</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34" name="Text Box 1026"/>
          <p:cNvSpPr txBox="1">
            <a:spLocks noChangeArrowheads="1"/>
          </p:cNvSpPr>
          <p:nvPr/>
        </p:nvSpPr>
        <p:spPr bwMode="auto">
          <a:xfrm>
            <a:off x="5023173" y="5608712"/>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Words bite</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35" name="Text Box 1026"/>
          <p:cNvSpPr txBox="1">
            <a:spLocks noChangeArrowheads="1"/>
          </p:cNvSpPr>
          <p:nvPr/>
        </p:nvSpPr>
        <p:spPr bwMode="auto">
          <a:xfrm>
            <a:off x="-1" y="6135683"/>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Has life direction </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36" name="Text Box 1026"/>
          <p:cNvSpPr txBox="1">
            <a:spLocks noChangeArrowheads="1"/>
          </p:cNvSpPr>
          <p:nvPr/>
        </p:nvSpPr>
        <p:spPr bwMode="auto">
          <a:xfrm>
            <a:off x="5023173" y="6135683"/>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No life direction</a:t>
            </a:r>
            <a:endParaRPr lang="en-US" sz="2000" dirty="0">
              <a:solidFill>
                <a:schemeClr val="bg1"/>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4202079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50" fill="hold"/>
                                        <p:tgtEl>
                                          <p:spTgt spid="12"/>
                                        </p:tgtEl>
                                        <p:attrNameLst>
                                          <p:attrName>ppt_w</p:attrName>
                                        </p:attrNameLst>
                                      </p:cBhvr>
                                      <p:tavLst>
                                        <p:tav tm="0">
                                          <p:val>
                                            <p:strVal val="2/3*#ppt_w"/>
                                          </p:val>
                                        </p:tav>
                                        <p:tav tm="100000">
                                          <p:val>
                                            <p:strVal val="#ppt_w"/>
                                          </p:val>
                                        </p:tav>
                                      </p:tavLst>
                                    </p:anim>
                                    <p:anim calcmode="lin" valueType="num">
                                      <p:cBhvr>
                                        <p:cTn id="14" dur="250" fill="hold"/>
                                        <p:tgtEl>
                                          <p:spTgt spid="12"/>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50" fill="hold"/>
                                        <p:tgtEl>
                                          <p:spTgt spid="13"/>
                                        </p:tgtEl>
                                        <p:attrNameLst>
                                          <p:attrName>ppt_w</p:attrName>
                                        </p:attrNameLst>
                                      </p:cBhvr>
                                      <p:tavLst>
                                        <p:tav tm="0">
                                          <p:val>
                                            <p:strVal val="4/3*#ppt_w"/>
                                          </p:val>
                                        </p:tav>
                                        <p:tav tm="100000">
                                          <p:val>
                                            <p:strVal val="#ppt_w"/>
                                          </p:val>
                                        </p:tav>
                                      </p:tavLst>
                                    </p:anim>
                                    <p:anim calcmode="lin" valueType="num">
                                      <p:cBhvr>
                                        <p:cTn id="20" dur="25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strVal val="2/3*#ppt_w"/>
                                          </p:val>
                                        </p:tav>
                                        <p:tav tm="100000">
                                          <p:val>
                                            <p:strVal val="#ppt_w"/>
                                          </p:val>
                                        </p:tav>
                                      </p:tavLst>
                                    </p:anim>
                                    <p:anim calcmode="lin" valueType="num">
                                      <p:cBhvr>
                                        <p:cTn id="26" dur="250" fill="hold"/>
                                        <p:tgtEl>
                                          <p:spTgt spid="14"/>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250" fill="hold"/>
                                        <p:tgtEl>
                                          <p:spTgt spid="15"/>
                                        </p:tgtEl>
                                        <p:attrNameLst>
                                          <p:attrName>ppt_w</p:attrName>
                                        </p:attrNameLst>
                                      </p:cBhvr>
                                      <p:tavLst>
                                        <p:tav tm="0">
                                          <p:val>
                                            <p:strVal val="4/3*#ppt_w"/>
                                          </p:val>
                                        </p:tav>
                                        <p:tav tm="100000">
                                          <p:val>
                                            <p:strVal val="#ppt_w"/>
                                          </p:val>
                                        </p:tav>
                                      </p:tavLst>
                                    </p:anim>
                                    <p:anim calcmode="lin" valueType="num">
                                      <p:cBhvr>
                                        <p:cTn id="32" dur="2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50" fill="hold"/>
                                        <p:tgtEl>
                                          <p:spTgt spid="16"/>
                                        </p:tgtEl>
                                        <p:attrNameLst>
                                          <p:attrName>ppt_w</p:attrName>
                                        </p:attrNameLst>
                                      </p:cBhvr>
                                      <p:tavLst>
                                        <p:tav tm="0">
                                          <p:val>
                                            <p:strVal val="2/3*#ppt_w"/>
                                          </p:val>
                                        </p:tav>
                                        <p:tav tm="100000">
                                          <p:val>
                                            <p:strVal val="#ppt_w"/>
                                          </p:val>
                                        </p:tav>
                                      </p:tavLst>
                                    </p:anim>
                                    <p:anim calcmode="lin" valueType="num">
                                      <p:cBhvr>
                                        <p:cTn id="38" dur="250" fill="hold"/>
                                        <p:tgtEl>
                                          <p:spTgt spid="16"/>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250" fill="hold"/>
                                        <p:tgtEl>
                                          <p:spTgt spid="17"/>
                                        </p:tgtEl>
                                        <p:attrNameLst>
                                          <p:attrName>ppt_w</p:attrName>
                                        </p:attrNameLst>
                                      </p:cBhvr>
                                      <p:tavLst>
                                        <p:tav tm="0">
                                          <p:val>
                                            <p:strVal val="4/3*#ppt_w"/>
                                          </p:val>
                                        </p:tav>
                                        <p:tav tm="100000">
                                          <p:val>
                                            <p:strVal val="#ppt_w"/>
                                          </p:val>
                                        </p:tav>
                                      </p:tavLst>
                                    </p:anim>
                                    <p:anim calcmode="lin" valueType="num">
                                      <p:cBhvr>
                                        <p:cTn id="44" dur="25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250" fill="hold"/>
                                        <p:tgtEl>
                                          <p:spTgt spid="25"/>
                                        </p:tgtEl>
                                        <p:attrNameLst>
                                          <p:attrName>ppt_w</p:attrName>
                                        </p:attrNameLst>
                                      </p:cBhvr>
                                      <p:tavLst>
                                        <p:tav tm="0">
                                          <p:val>
                                            <p:strVal val="2/3*#ppt_w"/>
                                          </p:val>
                                        </p:tav>
                                        <p:tav tm="100000">
                                          <p:val>
                                            <p:strVal val="#ppt_w"/>
                                          </p:val>
                                        </p:tav>
                                      </p:tavLst>
                                    </p:anim>
                                    <p:anim calcmode="lin" valueType="num">
                                      <p:cBhvr>
                                        <p:cTn id="50" dur="250" fill="hold"/>
                                        <p:tgtEl>
                                          <p:spTgt spid="25"/>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250" fill="hold"/>
                                        <p:tgtEl>
                                          <p:spTgt spid="26"/>
                                        </p:tgtEl>
                                        <p:attrNameLst>
                                          <p:attrName>ppt_w</p:attrName>
                                        </p:attrNameLst>
                                      </p:cBhvr>
                                      <p:tavLst>
                                        <p:tav tm="0">
                                          <p:val>
                                            <p:strVal val="4/3*#ppt_w"/>
                                          </p:val>
                                        </p:tav>
                                        <p:tav tm="100000">
                                          <p:val>
                                            <p:strVal val="#ppt_w"/>
                                          </p:val>
                                        </p:tav>
                                      </p:tavLst>
                                    </p:anim>
                                    <p:anim calcmode="lin" valueType="num">
                                      <p:cBhvr>
                                        <p:cTn id="56" dur="250" fill="hold"/>
                                        <p:tgtEl>
                                          <p:spTgt spid="26"/>
                                        </p:tgtEl>
                                        <p:attrNameLst>
                                          <p:attrName>ppt_h</p:attrName>
                                        </p:attrNameLst>
                                      </p:cBhvr>
                                      <p:tavLst>
                                        <p:tav tm="0">
                                          <p:val>
                                            <p:strVal val="4/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250" fill="hold"/>
                                        <p:tgtEl>
                                          <p:spTgt spid="27"/>
                                        </p:tgtEl>
                                        <p:attrNameLst>
                                          <p:attrName>ppt_w</p:attrName>
                                        </p:attrNameLst>
                                      </p:cBhvr>
                                      <p:tavLst>
                                        <p:tav tm="0">
                                          <p:val>
                                            <p:strVal val="2/3*#ppt_w"/>
                                          </p:val>
                                        </p:tav>
                                        <p:tav tm="100000">
                                          <p:val>
                                            <p:strVal val="#ppt_w"/>
                                          </p:val>
                                        </p:tav>
                                      </p:tavLst>
                                    </p:anim>
                                    <p:anim calcmode="lin" valueType="num">
                                      <p:cBhvr>
                                        <p:cTn id="62" dur="25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250" fill="hold"/>
                                        <p:tgtEl>
                                          <p:spTgt spid="28"/>
                                        </p:tgtEl>
                                        <p:attrNameLst>
                                          <p:attrName>ppt_w</p:attrName>
                                        </p:attrNameLst>
                                      </p:cBhvr>
                                      <p:tavLst>
                                        <p:tav tm="0">
                                          <p:val>
                                            <p:strVal val="4/3*#ppt_w"/>
                                          </p:val>
                                        </p:tav>
                                        <p:tav tm="100000">
                                          <p:val>
                                            <p:strVal val="#ppt_w"/>
                                          </p:val>
                                        </p:tav>
                                      </p:tavLst>
                                    </p:anim>
                                    <p:anim calcmode="lin" valueType="num">
                                      <p:cBhvr>
                                        <p:cTn id="68" dur="250" fill="hold"/>
                                        <p:tgtEl>
                                          <p:spTgt spid="28"/>
                                        </p:tgtEl>
                                        <p:attrNameLst>
                                          <p:attrName>ppt_h</p:attrName>
                                        </p:attrNameLst>
                                      </p:cBhvr>
                                      <p:tavLst>
                                        <p:tav tm="0">
                                          <p:val>
                                            <p:strVal val="4/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250" fill="hold"/>
                                        <p:tgtEl>
                                          <p:spTgt spid="29"/>
                                        </p:tgtEl>
                                        <p:attrNameLst>
                                          <p:attrName>ppt_w</p:attrName>
                                        </p:attrNameLst>
                                      </p:cBhvr>
                                      <p:tavLst>
                                        <p:tav tm="0">
                                          <p:val>
                                            <p:strVal val="2/3*#ppt_w"/>
                                          </p:val>
                                        </p:tav>
                                        <p:tav tm="100000">
                                          <p:val>
                                            <p:strVal val="#ppt_w"/>
                                          </p:val>
                                        </p:tav>
                                      </p:tavLst>
                                    </p:anim>
                                    <p:anim calcmode="lin" valueType="num">
                                      <p:cBhvr>
                                        <p:cTn id="74" dur="250" fill="hold"/>
                                        <p:tgtEl>
                                          <p:spTgt spid="29"/>
                                        </p:tgtEl>
                                        <p:attrNameLst>
                                          <p:attrName>ppt_h</p:attrName>
                                        </p:attrNameLst>
                                      </p:cBhvr>
                                      <p:tavLst>
                                        <p:tav tm="0">
                                          <p:val>
                                            <p:strVal val="2/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288"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250" fill="hold"/>
                                        <p:tgtEl>
                                          <p:spTgt spid="30"/>
                                        </p:tgtEl>
                                        <p:attrNameLst>
                                          <p:attrName>ppt_w</p:attrName>
                                        </p:attrNameLst>
                                      </p:cBhvr>
                                      <p:tavLst>
                                        <p:tav tm="0">
                                          <p:val>
                                            <p:strVal val="4/3*#ppt_w"/>
                                          </p:val>
                                        </p:tav>
                                        <p:tav tm="100000">
                                          <p:val>
                                            <p:strVal val="#ppt_w"/>
                                          </p:val>
                                        </p:tav>
                                      </p:tavLst>
                                    </p:anim>
                                    <p:anim calcmode="lin" valueType="num">
                                      <p:cBhvr>
                                        <p:cTn id="80" dur="250" fill="hold"/>
                                        <p:tgtEl>
                                          <p:spTgt spid="30"/>
                                        </p:tgtEl>
                                        <p:attrNameLst>
                                          <p:attrName>ppt_h</p:attrName>
                                        </p:attrNameLst>
                                      </p:cBhvr>
                                      <p:tavLst>
                                        <p:tav tm="0">
                                          <p:val>
                                            <p:strVal val="4/3*#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272"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250" fill="hold"/>
                                        <p:tgtEl>
                                          <p:spTgt spid="31"/>
                                        </p:tgtEl>
                                        <p:attrNameLst>
                                          <p:attrName>ppt_w</p:attrName>
                                        </p:attrNameLst>
                                      </p:cBhvr>
                                      <p:tavLst>
                                        <p:tav tm="0">
                                          <p:val>
                                            <p:strVal val="2/3*#ppt_w"/>
                                          </p:val>
                                        </p:tav>
                                        <p:tav tm="100000">
                                          <p:val>
                                            <p:strVal val="#ppt_w"/>
                                          </p:val>
                                        </p:tav>
                                      </p:tavLst>
                                    </p:anim>
                                    <p:anim calcmode="lin" valueType="num">
                                      <p:cBhvr>
                                        <p:cTn id="86" dur="250" fill="hold"/>
                                        <p:tgtEl>
                                          <p:spTgt spid="31"/>
                                        </p:tgtEl>
                                        <p:attrNameLst>
                                          <p:attrName>ppt_h</p:attrName>
                                        </p:attrNameLst>
                                      </p:cBhvr>
                                      <p:tavLst>
                                        <p:tav tm="0">
                                          <p:val>
                                            <p:strVal val="2/3*#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288"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250" fill="hold"/>
                                        <p:tgtEl>
                                          <p:spTgt spid="32"/>
                                        </p:tgtEl>
                                        <p:attrNameLst>
                                          <p:attrName>ppt_w</p:attrName>
                                        </p:attrNameLst>
                                      </p:cBhvr>
                                      <p:tavLst>
                                        <p:tav tm="0">
                                          <p:val>
                                            <p:strVal val="4/3*#ppt_w"/>
                                          </p:val>
                                        </p:tav>
                                        <p:tav tm="100000">
                                          <p:val>
                                            <p:strVal val="#ppt_w"/>
                                          </p:val>
                                        </p:tav>
                                      </p:tavLst>
                                    </p:anim>
                                    <p:anim calcmode="lin" valueType="num">
                                      <p:cBhvr>
                                        <p:cTn id="92" dur="250" fill="hold"/>
                                        <p:tgtEl>
                                          <p:spTgt spid="32"/>
                                        </p:tgtEl>
                                        <p:attrNameLst>
                                          <p:attrName>ppt_h</p:attrName>
                                        </p:attrNameLst>
                                      </p:cBhvr>
                                      <p:tavLst>
                                        <p:tav tm="0">
                                          <p:val>
                                            <p:strVal val="4/3*#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250" fill="hold"/>
                                        <p:tgtEl>
                                          <p:spTgt spid="33"/>
                                        </p:tgtEl>
                                        <p:attrNameLst>
                                          <p:attrName>ppt_w</p:attrName>
                                        </p:attrNameLst>
                                      </p:cBhvr>
                                      <p:tavLst>
                                        <p:tav tm="0">
                                          <p:val>
                                            <p:strVal val="2/3*#ppt_w"/>
                                          </p:val>
                                        </p:tav>
                                        <p:tav tm="100000">
                                          <p:val>
                                            <p:strVal val="#ppt_w"/>
                                          </p:val>
                                        </p:tav>
                                      </p:tavLst>
                                    </p:anim>
                                    <p:anim calcmode="lin" valueType="num">
                                      <p:cBhvr>
                                        <p:cTn id="98" dur="250" fill="hold"/>
                                        <p:tgtEl>
                                          <p:spTgt spid="33"/>
                                        </p:tgtEl>
                                        <p:attrNameLst>
                                          <p:attrName>ppt_h</p:attrName>
                                        </p:attrNameLst>
                                      </p:cBhvr>
                                      <p:tavLst>
                                        <p:tav tm="0">
                                          <p:val>
                                            <p:strVal val="2/3*#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288"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250" fill="hold"/>
                                        <p:tgtEl>
                                          <p:spTgt spid="34"/>
                                        </p:tgtEl>
                                        <p:attrNameLst>
                                          <p:attrName>ppt_w</p:attrName>
                                        </p:attrNameLst>
                                      </p:cBhvr>
                                      <p:tavLst>
                                        <p:tav tm="0">
                                          <p:val>
                                            <p:strVal val="4/3*#ppt_w"/>
                                          </p:val>
                                        </p:tav>
                                        <p:tav tm="100000">
                                          <p:val>
                                            <p:strVal val="#ppt_w"/>
                                          </p:val>
                                        </p:tav>
                                      </p:tavLst>
                                    </p:anim>
                                    <p:anim calcmode="lin" valueType="num">
                                      <p:cBhvr>
                                        <p:cTn id="104" dur="250" fill="hold"/>
                                        <p:tgtEl>
                                          <p:spTgt spid="34"/>
                                        </p:tgtEl>
                                        <p:attrNameLst>
                                          <p:attrName>ppt_h</p:attrName>
                                        </p:attrNameLst>
                                      </p:cBhvr>
                                      <p:tavLst>
                                        <p:tav tm="0">
                                          <p:val>
                                            <p:strVal val="4/3*#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272"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250" fill="hold"/>
                                        <p:tgtEl>
                                          <p:spTgt spid="35"/>
                                        </p:tgtEl>
                                        <p:attrNameLst>
                                          <p:attrName>ppt_w</p:attrName>
                                        </p:attrNameLst>
                                      </p:cBhvr>
                                      <p:tavLst>
                                        <p:tav tm="0">
                                          <p:val>
                                            <p:strVal val="2/3*#ppt_w"/>
                                          </p:val>
                                        </p:tav>
                                        <p:tav tm="100000">
                                          <p:val>
                                            <p:strVal val="#ppt_w"/>
                                          </p:val>
                                        </p:tav>
                                      </p:tavLst>
                                    </p:anim>
                                    <p:anim calcmode="lin" valueType="num">
                                      <p:cBhvr>
                                        <p:cTn id="110" dur="250" fill="hold"/>
                                        <p:tgtEl>
                                          <p:spTgt spid="35"/>
                                        </p:tgtEl>
                                        <p:attrNameLst>
                                          <p:attrName>ppt_h</p:attrName>
                                        </p:attrNameLst>
                                      </p:cBhvr>
                                      <p:tavLst>
                                        <p:tav tm="0">
                                          <p:val>
                                            <p:strVal val="2/3*#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288"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250" fill="hold"/>
                                        <p:tgtEl>
                                          <p:spTgt spid="36"/>
                                        </p:tgtEl>
                                        <p:attrNameLst>
                                          <p:attrName>ppt_w</p:attrName>
                                        </p:attrNameLst>
                                      </p:cBhvr>
                                      <p:tavLst>
                                        <p:tav tm="0">
                                          <p:val>
                                            <p:strVal val="4/3*#ppt_w"/>
                                          </p:val>
                                        </p:tav>
                                        <p:tav tm="100000">
                                          <p:val>
                                            <p:strVal val="#ppt_w"/>
                                          </p:val>
                                        </p:tav>
                                      </p:tavLst>
                                    </p:anim>
                                    <p:anim calcmode="lin" valueType="num">
                                      <p:cBhvr>
                                        <p:cTn id="116" dur="250" fill="hold"/>
                                        <p:tgtEl>
                                          <p:spTgt spid="3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0" y="-280155"/>
            <a:ext cx="9144000" cy="130805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7900" b="0" spc="-150" dirty="0" smtClean="0">
                <a:solidFill>
                  <a:schemeClr val="bg1"/>
                </a:solidFill>
                <a:effectLst>
                  <a:glow rad="228600">
                    <a:schemeClr val="accent4">
                      <a:satMod val="175000"/>
                      <a:alpha val="85000"/>
                    </a:schemeClr>
                  </a:glow>
                </a:effectLst>
                <a:latin typeface="Dirty Ego" pitchFamily="2" charset="0"/>
              </a:rPr>
              <a:t>THE MARKS OF THE WISE &amp; THE FOOL</a:t>
            </a:r>
            <a:endParaRPr lang="en-US" sz="7900" b="0" spc="-150" dirty="0">
              <a:solidFill>
                <a:schemeClr val="bg1"/>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1"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5" name="Rectangle 4"/>
          <p:cNvSpPr>
            <a:spLocks noChangeArrowheads="1"/>
          </p:cNvSpPr>
          <p:nvPr/>
        </p:nvSpPr>
        <p:spPr bwMode="auto">
          <a:xfrm>
            <a:off x="5067759" y="956856"/>
            <a:ext cx="4076241" cy="538116"/>
          </a:xfrm>
          <a:prstGeom prst="rect">
            <a:avLst/>
          </a:prstGeom>
          <a:solidFill>
            <a:srgbClr val="66FFFF"/>
          </a:solidFill>
          <a:ln w="9525" cap="rnd">
            <a:noFill/>
            <a:prstDash val="sysDot"/>
            <a:miter lim="800000"/>
            <a:headEnd/>
            <a:tailEnd/>
          </a:ln>
          <a:effectLst>
            <a:glow rad="228600">
              <a:schemeClr val="accent4">
                <a:satMod val="175000"/>
                <a:alpha val="70000"/>
              </a:schemeClr>
            </a:glow>
          </a:effectLst>
        </p:spPr>
        <p:txBody>
          <a:bodyPr wrap="none" anchor="ctr"/>
          <a:lstStyle/>
          <a:p>
            <a:endParaRPr lang="en-US" b="0" dirty="0">
              <a:latin typeface="Teen" pitchFamily="2" charset="0"/>
            </a:endParaRPr>
          </a:p>
        </p:txBody>
      </p:sp>
      <p:sp>
        <p:nvSpPr>
          <p:cNvPr id="6" name="Text Box 1026"/>
          <p:cNvSpPr txBox="1">
            <a:spLocks noChangeArrowheads="1"/>
          </p:cNvSpPr>
          <p:nvPr/>
        </p:nvSpPr>
        <p:spPr bwMode="auto">
          <a:xfrm>
            <a:off x="-1" y="432690"/>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WISE</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7" name="Text Box 1026"/>
          <p:cNvSpPr txBox="1">
            <a:spLocks noChangeArrowheads="1"/>
          </p:cNvSpPr>
          <p:nvPr/>
        </p:nvSpPr>
        <p:spPr bwMode="auto">
          <a:xfrm>
            <a:off x="5067759" y="420117"/>
            <a:ext cx="4076241" cy="15696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b="0" dirty="0" smtClean="0">
                <a:solidFill>
                  <a:srgbClr val="FFFF00"/>
                </a:solidFill>
                <a:effectLst>
                  <a:glow rad="228600">
                    <a:schemeClr val="accent4">
                      <a:satMod val="175000"/>
                      <a:alpha val="85000"/>
                    </a:schemeClr>
                  </a:glow>
                </a:effectLst>
                <a:latin typeface="Tandelle" pitchFamily="2" charset="0"/>
              </a:rPr>
              <a:t>FOOL</a:t>
            </a:r>
            <a:endParaRPr lang="en-US" sz="9600" b="0" dirty="0">
              <a:solidFill>
                <a:srgbClr val="FFFF00"/>
              </a:solidFill>
              <a:effectLst>
                <a:glow rad="228600">
                  <a:schemeClr val="accent4">
                    <a:satMod val="175000"/>
                    <a:alpha val="85000"/>
                  </a:schemeClr>
                </a:glow>
              </a:effectLst>
              <a:latin typeface="Tandelle" pitchFamily="2" charset="0"/>
            </a:endParaRPr>
          </a:p>
        </p:txBody>
      </p:sp>
      <p:sp>
        <p:nvSpPr>
          <p:cNvPr id="12" name="Text Box 1026"/>
          <p:cNvSpPr txBox="1">
            <a:spLocks noChangeArrowheads="1"/>
          </p:cNvSpPr>
          <p:nvPr/>
        </p:nvSpPr>
        <p:spPr bwMode="auto">
          <a:xfrm>
            <a:off x="1" y="1931897"/>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Avoids danger</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13" name="Text Box 1026"/>
          <p:cNvSpPr txBox="1">
            <a:spLocks noChangeArrowheads="1"/>
          </p:cNvSpPr>
          <p:nvPr/>
        </p:nvSpPr>
        <p:spPr bwMode="auto">
          <a:xfrm>
            <a:off x="5023175" y="1931897"/>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Reckless</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14" name="Text Box 1026"/>
          <p:cNvSpPr txBox="1">
            <a:spLocks noChangeArrowheads="1"/>
          </p:cNvSpPr>
          <p:nvPr/>
        </p:nvSpPr>
        <p:spPr bwMode="auto">
          <a:xfrm>
            <a:off x="1" y="2436833"/>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Prosperous efforts</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15" name="Text Box 1026"/>
          <p:cNvSpPr txBox="1">
            <a:spLocks noChangeArrowheads="1"/>
          </p:cNvSpPr>
          <p:nvPr/>
        </p:nvSpPr>
        <p:spPr bwMode="auto">
          <a:xfrm>
            <a:off x="5023175" y="2436833"/>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poverty</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16" name="Text Box 1026"/>
          <p:cNvSpPr txBox="1">
            <a:spLocks noChangeArrowheads="1"/>
          </p:cNvSpPr>
          <p:nvPr/>
        </p:nvSpPr>
        <p:spPr bwMode="auto">
          <a:xfrm>
            <a:off x="1" y="2963804"/>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Has peace</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17" name="Text Box 1026"/>
          <p:cNvSpPr txBox="1">
            <a:spLocks noChangeArrowheads="1"/>
          </p:cNvSpPr>
          <p:nvPr/>
        </p:nvSpPr>
        <p:spPr bwMode="auto">
          <a:xfrm>
            <a:off x="5023175" y="2963804"/>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Has no peace</a:t>
            </a:r>
            <a:endParaRPr lang="en-US" sz="2000" dirty="0">
              <a:solidFill>
                <a:schemeClr val="bg1"/>
              </a:solidFill>
              <a:effectLst>
                <a:glow rad="228600">
                  <a:schemeClr val="accent4">
                    <a:satMod val="175000"/>
                    <a:alpha val="85000"/>
                  </a:schemeClr>
                </a:glow>
              </a:effectLst>
              <a:latin typeface="Trubble" pitchFamily="2" charset="0"/>
            </a:endParaRPr>
          </a:p>
        </p:txBody>
      </p:sp>
      <p:cxnSp>
        <p:nvCxnSpPr>
          <p:cNvPr id="24" name="Straight Connector 23"/>
          <p:cNvCxnSpPr/>
          <p:nvPr/>
        </p:nvCxnSpPr>
        <p:spPr bwMode="auto">
          <a:xfrm>
            <a:off x="4572000" y="1044992"/>
            <a:ext cx="0" cy="5572875"/>
          </a:xfrm>
          <a:prstGeom prst="line">
            <a:avLst/>
          </a:prstGeom>
          <a:solidFill>
            <a:schemeClr val="accent1"/>
          </a:solidFill>
          <a:ln w="50800" cap="flat" cmpd="sng" algn="ctr">
            <a:solidFill>
              <a:schemeClr val="bg1"/>
            </a:solidFill>
            <a:prstDash val="solid"/>
            <a:round/>
            <a:headEnd type="none" w="med" len="med"/>
            <a:tailEnd type="none" w="med" len="med"/>
          </a:ln>
          <a:effectLst>
            <a:glow rad="228600">
              <a:schemeClr val="accent4">
                <a:satMod val="175000"/>
                <a:alpha val="40000"/>
              </a:schemeClr>
            </a:glow>
          </a:effectLst>
        </p:spPr>
      </p:cxnSp>
      <p:sp>
        <p:nvSpPr>
          <p:cNvPr id="25" name="Text Box 1026"/>
          <p:cNvSpPr txBox="1">
            <a:spLocks noChangeArrowheads="1"/>
          </p:cNvSpPr>
          <p:nvPr/>
        </p:nvSpPr>
        <p:spPr bwMode="auto">
          <a:xfrm>
            <a:off x="1" y="3513085"/>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spc="-150" dirty="0" smtClean="0">
                <a:solidFill>
                  <a:srgbClr val="92D050"/>
                </a:solidFill>
                <a:effectLst>
                  <a:glow rad="228600">
                    <a:schemeClr val="accent4">
                      <a:satMod val="175000"/>
                      <a:alpha val="85000"/>
                    </a:schemeClr>
                  </a:glow>
                </a:effectLst>
                <a:latin typeface="Trubble" pitchFamily="2" charset="0"/>
              </a:rPr>
              <a:t>Instruction appealing</a:t>
            </a:r>
            <a:endParaRPr lang="en-US" sz="2000" spc="-150" dirty="0">
              <a:solidFill>
                <a:srgbClr val="92D050"/>
              </a:solidFill>
              <a:effectLst>
                <a:glow rad="228600">
                  <a:schemeClr val="accent4">
                    <a:satMod val="175000"/>
                    <a:alpha val="85000"/>
                  </a:schemeClr>
                </a:glow>
              </a:effectLst>
              <a:latin typeface="Trubble" pitchFamily="2" charset="0"/>
            </a:endParaRPr>
          </a:p>
        </p:txBody>
      </p:sp>
      <p:sp>
        <p:nvSpPr>
          <p:cNvPr id="26" name="Text Box 1026"/>
          <p:cNvSpPr txBox="1">
            <a:spLocks noChangeArrowheads="1"/>
          </p:cNvSpPr>
          <p:nvPr/>
        </p:nvSpPr>
        <p:spPr bwMode="auto">
          <a:xfrm>
            <a:off x="5023175" y="3513085"/>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spc="-150" dirty="0" smtClean="0">
                <a:solidFill>
                  <a:srgbClr val="92D050"/>
                </a:solidFill>
                <a:effectLst>
                  <a:glow rad="228600">
                    <a:schemeClr val="accent4">
                      <a:satMod val="175000"/>
                      <a:alpha val="85000"/>
                    </a:schemeClr>
                  </a:glow>
                </a:effectLst>
                <a:latin typeface="Trubble" pitchFamily="2" charset="0"/>
              </a:rPr>
              <a:t>Instruction disgusting</a:t>
            </a:r>
            <a:endParaRPr lang="en-US" sz="2000" spc="-150" dirty="0">
              <a:solidFill>
                <a:srgbClr val="92D050"/>
              </a:solidFill>
              <a:effectLst>
                <a:glow rad="228600">
                  <a:schemeClr val="accent4">
                    <a:satMod val="175000"/>
                    <a:alpha val="85000"/>
                  </a:schemeClr>
                </a:glow>
              </a:effectLst>
              <a:latin typeface="Trubble" pitchFamily="2" charset="0"/>
            </a:endParaRPr>
          </a:p>
        </p:txBody>
      </p:sp>
      <p:sp>
        <p:nvSpPr>
          <p:cNvPr id="27" name="Text Box 1026"/>
          <p:cNvSpPr txBox="1">
            <a:spLocks noChangeArrowheads="1"/>
          </p:cNvSpPr>
          <p:nvPr/>
        </p:nvSpPr>
        <p:spPr bwMode="auto">
          <a:xfrm>
            <a:off x="1" y="4040056"/>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Gives knowledge</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28" name="Text Box 1026"/>
          <p:cNvSpPr txBox="1">
            <a:spLocks noChangeArrowheads="1"/>
          </p:cNvSpPr>
          <p:nvPr/>
        </p:nvSpPr>
        <p:spPr bwMode="auto">
          <a:xfrm>
            <a:off x="5023175" y="4040056"/>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spc="-300" dirty="0" smtClean="0">
                <a:solidFill>
                  <a:schemeClr val="bg1"/>
                </a:solidFill>
                <a:effectLst>
                  <a:glow rad="228600">
                    <a:schemeClr val="accent4">
                      <a:satMod val="175000"/>
                      <a:alpha val="85000"/>
                    </a:schemeClr>
                  </a:glow>
                </a:effectLst>
                <a:latin typeface="Trubble" pitchFamily="2" charset="0"/>
              </a:rPr>
              <a:t>No knowledge to give</a:t>
            </a:r>
            <a:endParaRPr lang="en-US" sz="2000" spc="-300" dirty="0">
              <a:solidFill>
                <a:schemeClr val="bg1"/>
              </a:solidFill>
              <a:effectLst>
                <a:glow rad="228600">
                  <a:schemeClr val="accent4">
                    <a:satMod val="175000"/>
                    <a:alpha val="85000"/>
                  </a:schemeClr>
                </a:glow>
              </a:effectLst>
              <a:latin typeface="Trubble" pitchFamily="2" charset="0"/>
            </a:endParaRPr>
          </a:p>
        </p:txBody>
      </p:sp>
      <p:sp>
        <p:nvSpPr>
          <p:cNvPr id="29" name="Text Box 1026"/>
          <p:cNvSpPr txBox="1">
            <a:spLocks noChangeArrowheads="1"/>
          </p:cNvSpPr>
          <p:nvPr/>
        </p:nvSpPr>
        <p:spPr bwMode="auto">
          <a:xfrm>
            <a:off x="-1" y="4532460"/>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Eyes focused</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30" name="Text Box 1026"/>
          <p:cNvSpPr txBox="1">
            <a:spLocks noChangeArrowheads="1"/>
          </p:cNvSpPr>
          <p:nvPr/>
        </p:nvSpPr>
        <p:spPr bwMode="auto">
          <a:xfrm>
            <a:off x="5023173" y="4532460"/>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Eyes cannot focus</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31" name="Text Box 1026"/>
          <p:cNvSpPr txBox="1">
            <a:spLocks noChangeArrowheads="1"/>
          </p:cNvSpPr>
          <p:nvPr/>
        </p:nvSpPr>
        <p:spPr bwMode="auto">
          <a:xfrm>
            <a:off x="-1" y="5059431"/>
            <a:ext cx="4082266"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Saves up</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32" name="Text Box 1026"/>
          <p:cNvSpPr txBox="1">
            <a:spLocks noChangeArrowheads="1"/>
          </p:cNvSpPr>
          <p:nvPr/>
        </p:nvSpPr>
        <p:spPr bwMode="auto">
          <a:xfrm>
            <a:off x="5023173" y="5059431"/>
            <a:ext cx="4120825" cy="43704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chemeClr val="bg1"/>
                </a:solidFill>
                <a:effectLst>
                  <a:glow rad="228600">
                    <a:schemeClr val="accent4">
                      <a:satMod val="175000"/>
                      <a:alpha val="85000"/>
                    </a:schemeClr>
                  </a:glow>
                </a:effectLst>
                <a:latin typeface="Trubble" pitchFamily="2" charset="0"/>
              </a:rPr>
              <a:t>Spends everything</a:t>
            </a:r>
            <a:endParaRPr lang="en-US" sz="2000" dirty="0">
              <a:solidFill>
                <a:schemeClr val="bg1"/>
              </a:solidFill>
              <a:effectLst>
                <a:glow rad="228600">
                  <a:schemeClr val="accent4">
                    <a:satMod val="175000"/>
                    <a:alpha val="85000"/>
                  </a:schemeClr>
                </a:glow>
              </a:effectLst>
              <a:latin typeface="Trubble" pitchFamily="2" charset="0"/>
            </a:endParaRPr>
          </a:p>
        </p:txBody>
      </p:sp>
      <p:sp>
        <p:nvSpPr>
          <p:cNvPr id="33" name="Text Box 1026"/>
          <p:cNvSpPr txBox="1">
            <a:spLocks noChangeArrowheads="1"/>
          </p:cNvSpPr>
          <p:nvPr/>
        </p:nvSpPr>
        <p:spPr bwMode="auto">
          <a:xfrm>
            <a:off x="-1" y="5608712"/>
            <a:ext cx="4082266" cy="11264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Controls tongue/temper when angry</a:t>
            </a:r>
            <a:endParaRPr lang="en-US" sz="2000" dirty="0">
              <a:solidFill>
                <a:srgbClr val="92D050"/>
              </a:solidFill>
              <a:effectLst>
                <a:glow rad="228600">
                  <a:schemeClr val="accent4">
                    <a:satMod val="175000"/>
                    <a:alpha val="85000"/>
                  </a:schemeClr>
                </a:glow>
              </a:effectLst>
              <a:latin typeface="Trubble" pitchFamily="2" charset="0"/>
            </a:endParaRPr>
          </a:p>
        </p:txBody>
      </p:sp>
      <p:sp>
        <p:nvSpPr>
          <p:cNvPr id="34" name="Text Box 1026"/>
          <p:cNvSpPr txBox="1">
            <a:spLocks noChangeArrowheads="1"/>
          </p:cNvSpPr>
          <p:nvPr/>
        </p:nvSpPr>
        <p:spPr bwMode="auto">
          <a:xfrm>
            <a:off x="5023173" y="5608712"/>
            <a:ext cx="4120825" cy="11264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2800" dirty="0" smtClean="0">
                <a:solidFill>
                  <a:srgbClr val="92D050"/>
                </a:solidFill>
                <a:effectLst>
                  <a:glow rad="228600">
                    <a:schemeClr val="accent4">
                      <a:satMod val="175000"/>
                      <a:alpha val="85000"/>
                    </a:schemeClr>
                  </a:glow>
                </a:effectLst>
                <a:latin typeface="Trubble" pitchFamily="2" charset="0"/>
              </a:rPr>
              <a:t>Cannot control tongue/temper when angry</a:t>
            </a:r>
            <a:endParaRPr lang="en-US" sz="2000" dirty="0">
              <a:solidFill>
                <a:srgbClr val="92D050"/>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3669322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strVal val="2/3*#ppt_w"/>
                                          </p:val>
                                        </p:tav>
                                        <p:tav tm="100000">
                                          <p:val>
                                            <p:strVal val="#ppt_w"/>
                                          </p:val>
                                        </p:tav>
                                      </p:tavLst>
                                    </p:anim>
                                    <p:anim calcmode="lin" valueType="num">
                                      <p:cBhvr>
                                        <p:cTn id="8" dur="250" fill="hold"/>
                                        <p:tgtEl>
                                          <p:spTgt spid="1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50" fill="hold"/>
                                        <p:tgtEl>
                                          <p:spTgt spid="13"/>
                                        </p:tgtEl>
                                        <p:attrNameLst>
                                          <p:attrName>ppt_w</p:attrName>
                                        </p:attrNameLst>
                                      </p:cBhvr>
                                      <p:tavLst>
                                        <p:tav tm="0">
                                          <p:val>
                                            <p:strVal val="4/3*#ppt_w"/>
                                          </p:val>
                                        </p:tav>
                                        <p:tav tm="100000">
                                          <p:val>
                                            <p:strVal val="#ppt_w"/>
                                          </p:val>
                                        </p:tav>
                                      </p:tavLst>
                                    </p:anim>
                                    <p:anim calcmode="lin" valueType="num">
                                      <p:cBhvr>
                                        <p:cTn id="14" dur="25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250" fill="hold"/>
                                        <p:tgtEl>
                                          <p:spTgt spid="14"/>
                                        </p:tgtEl>
                                        <p:attrNameLst>
                                          <p:attrName>ppt_w</p:attrName>
                                        </p:attrNameLst>
                                      </p:cBhvr>
                                      <p:tavLst>
                                        <p:tav tm="0">
                                          <p:val>
                                            <p:strVal val="2/3*#ppt_w"/>
                                          </p:val>
                                        </p:tav>
                                        <p:tav tm="100000">
                                          <p:val>
                                            <p:strVal val="#ppt_w"/>
                                          </p:val>
                                        </p:tav>
                                      </p:tavLst>
                                    </p:anim>
                                    <p:anim calcmode="lin" valueType="num">
                                      <p:cBhvr>
                                        <p:cTn id="20" dur="250" fill="hold"/>
                                        <p:tgtEl>
                                          <p:spTgt spid="14"/>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50" fill="hold"/>
                                        <p:tgtEl>
                                          <p:spTgt spid="15"/>
                                        </p:tgtEl>
                                        <p:attrNameLst>
                                          <p:attrName>ppt_w</p:attrName>
                                        </p:attrNameLst>
                                      </p:cBhvr>
                                      <p:tavLst>
                                        <p:tav tm="0">
                                          <p:val>
                                            <p:strVal val="4/3*#ppt_w"/>
                                          </p:val>
                                        </p:tav>
                                        <p:tav tm="100000">
                                          <p:val>
                                            <p:strVal val="#ppt_w"/>
                                          </p:val>
                                        </p:tav>
                                      </p:tavLst>
                                    </p:anim>
                                    <p:anim calcmode="lin" valueType="num">
                                      <p:cBhvr>
                                        <p:cTn id="26" dur="25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250" fill="hold"/>
                                        <p:tgtEl>
                                          <p:spTgt spid="16"/>
                                        </p:tgtEl>
                                        <p:attrNameLst>
                                          <p:attrName>ppt_w</p:attrName>
                                        </p:attrNameLst>
                                      </p:cBhvr>
                                      <p:tavLst>
                                        <p:tav tm="0">
                                          <p:val>
                                            <p:strVal val="2/3*#ppt_w"/>
                                          </p:val>
                                        </p:tav>
                                        <p:tav tm="100000">
                                          <p:val>
                                            <p:strVal val="#ppt_w"/>
                                          </p:val>
                                        </p:tav>
                                      </p:tavLst>
                                    </p:anim>
                                    <p:anim calcmode="lin" valueType="num">
                                      <p:cBhvr>
                                        <p:cTn id="32" dur="250" fill="hold"/>
                                        <p:tgtEl>
                                          <p:spTgt spid="16"/>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50" fill="hold"/>
                                        <p:tgtEl>
                                          <p:spTgt spid="17"/>
                                        </p:tgtEl>
                                        <p:attrNameLst>
                                          <p:attrName>ppt_w</p:attrName>
                                        </p:attrNameLst>
                                      </p:cBhvr>
                                      <p:tavLst>
                                        <p:tav tm="0">
                                          <p:val>
                                            <p:strVal val="4/3*#ppt_w"/>
                                          </p:val>
                                        </p:tav>
                                        <p:tav tm="100000">
                                          <p:val>
                                            <p:strVal val="#ppt_w"/>
                                          </p:val>
                                        </p:tav>
                                      </p:tavLst>
                                    </p:anim>
                                    <p:anim calcmode="lin" valueType="num">
                                      <p:cBhvr>
                                        <p:cTn id="38" dur="25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250" fill="hold"/>
                                        <p:tgtEl>
                                          <p:spTgt spid="25"/>
                                        </p:tgtEl>
                                        <p:attrNameLst>
                                          <p:attrName>ppt_w</p:attrName>
                                        </p:attrNameLst>
                                      </p:cBhvr>
                                      <p:tavLst>
                                        <p:tav tm="0">
                                          <p:val>
                                            <p:strVal val="2/3*#ppt_w"/>
                                          </p:val>
                                        </p:tav>
                                        <p:tav tm="100000">
                                          <p:val>
                                            <p:strVal val="#ppt_w"/>
                                          </p:val>
                                        </p:tav>
                                      </p:tavLst>
                                    </p:anim>
                                    <p:anim calcmode="lin" valueType="num">
                                      <p:cBhvr>
                                        <p:cTn id="44" dur="250" fill="hold"/>
                                        <p:tgtEl>
                                          <p:spTgt spid="25"/>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250" fill="hold"/>
                                        <p:tgtEl>
                                          <p:spTgt spid="26"/>
                                        </p:tgtEl>
                                        <p:attrNameLst>
                                          <p:attrName>ppt_w</p:attrName>
                                        </p:attrNameLst>
                                      </p:cBhvr>
                                      <p:tavLst>
                                        <p:tav tm="0">
                                          <p:val>
                                            <p:strVal val="4/3*#ppt_w"/>
                                          </p:val>
                                        </p:tav>
                                        <p:tav tm="100000">
                                          <p:val>
                                            <p:strVal val="#ppt_w"/>
                                          </p:val>
                                        </p:tav>
                                      </p:tavLst>
                                    </p:anim>
                                    <p:anim calcmode="lin" valueType="num">
                                      <p:cBhvr>
                                        <p:cTn id="50" dur="250" fill="hold"/>
                                        <p:tgtEl>
                                          <p:spTgt spid="26"/>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250" fill="hold"/>
                                        <p:tgtEl>
                                          <p:spTgt spid="27"/>
                                        </p:tgtEl>
                                        <p:attrNameLst>
                                          <p:attrName>ppt_w</p:attrName>
                                        </p:attrNameLst>
                                      </p:cBhvr>
                                      <p:tavLst>
                                        <p:tav tm="0">
                                          <p:val>
                                            <p:strVal val="2/3*#ppt_w"/>
                                          </p:val>
                                        </p:tav>
                                        <p:tav tm="100000">
                                          <p:val>
                                            <p:strVal val="#ppt_w"/>
                                          </p:val>
                                        </p:tav>
                                      </p:tavLst>
                                    </p:anim>
                                    <p:anim calcmode="lin" valueType="num">
                                      <p:cBhvr>
                                        <p:cTn id="56" dur="25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250" fill="hold"/>
                                        <p:tgtEl>
                                          <p:spTgt spid="28"/>
                                        </p:tgtEl>
                                        <p:attrNameLst>
                                          <p:attrName>ppt_w</p:attrName>
                                        </p:attrNameLst>
                                      </p:cBhvr>
                                      <p:tavLst>
                                        <p:tav tm="0">
                                          <p:val>
                                            <p:strVal val="4/3*#ppt_w"/>
                                          </p:val>
                                        </p:tav>
                                        <p:tav tm="100000">
                                          <p:val>
                                            <p:strVal val="#ppt_w"/>
                                          </p:val>
                                        </p:tav>
                                      </p:tavLst>
                                    </p:anim>
                                    <p:anim calcmode="lin" valueType="num">
                                      <p:cBhvr>
                                        <p:cTn id="62" dur="250" fill="hold"/>
                                        <p:tgtEl>
                                          <p:spTgt spid="28"/>
                                        </p:tgtEl>
                                        <p:attrNameLst>
                                          <p:attrName>ppt_h</p:attrName>
                                        </p:attrNameLst>
                                      </p:cBhvr>
                                      <p:tavLst>
                                        <p:tav tm="0">
                                          <p:val>
                                            <p:strVal val="4/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250" fill="hold"/>
                                        <p:tgtEl>
                                          <p:spTgt spid="29"/>
                                        </p:tgtEl>
                                        <p:attrNameLst>
                                          <p:attrName>ppt_w</p:attrName>
                                        </p:attrNameLst>
                                      </p:cBhvr>
                                      <p:tavLst>
                                        <p:tav tm="0">
                                          <p:val>
                                            <p:strVal val="2/3*#ppt_w"/>
                                          </p:val>
                                        </p:tav>
                                        <p:tav tm="100000">
                                          <p:val>
                                            <p:strVal val="#ppt_w"/>
                                          </p:val>
                                        </p:tav>
                                      </p:tavLst>
                                    </p:anim>
                                    <p:anim calcmode="lin" valueType="num">
                                      <p:cBhvr>
                                        <p:cTn id="68" dur="250" fill="hold"/>
                                        <p:tgtEl>
                                          <p:spTgt spid="29"/>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88"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250" fill="hold"/>
                                        <p:tgtEl>
                                          <p:spTgt spid="30"/>
                                        </p:tgtEl>
                                        <p:attrNameLst>
                                          <p:attrName>ppt_w</p:attrName>
                                        </p:attrNameLst>
                                      </p:cBhvr>
                                      <p:tavLst>
                                        <p:tav tm="0">
                                          <p:val>
                                            <p:strVal val="4/3*#ppt_w"/>
                                          </p:val>
                                        </p:tav>
                                        <p:tav tm="100000">
                                          <p:val>
                                            <p:strVal val="#ppt_w"/>
                                          </p:val>
                                        </p:tav>
                                      </p:tavLst>
                                    </p:anim>
                                    <p:anim calcmode="lin" valueType="num">
                                      <p:cBhvr>
                                        <p:cTn id="74" dur="250" fill="hold"/>
                                        <p:tgtEl>
                                          <p:spTgt spid="30"/>
                                        </p:tgtEl>
                                        <p:attrNameLst>
                                          <p:attrName>ppt_h</p:attrName>
                                        </p:attrNameLst>
                                      </p:cBhvr>
                                      <p:tavLst>
                                        <p:tav tm="0">
                                          <p:val>
                                            <p:strVal val="4/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250" fill="hold"/>
                                        <p:tgtEl>
                                          <p:spTgt spid="31"/>
                                        </p:tgtEl>
                                        <p:attrNameLst>
                                          <p:attrName>ppt_w</p:attrName>
                                        </p:attrNameLst>
                                      </p:cBhvr>
                                      <p:tavLst>
                                        <p:tav tm="0">
                                          <p:val>
                                            <p:strVal val="2/3*#ppt_w"/>
                                          </p:val>
                                        </p:tav>
                                        <p:tav tm="100000">
                                          <p:val>
                                            <p:strVal val="#ppt_w"/>
                                          </p:val>
                                        </p:tav>
                                      </p:tavLst>
                                    </p:anim>
                                    <p:anim calcmode="lin" valueType="num">
                                      <p:cBhvr>
                                        <p:cTn id="80" dur="250" fill="hold"/>
                                        <p:tgtEl>
                                          <p:spTgt spid="31"/>
                                        </p:tgtEl>
                                        <p:attrNameLst>
                                          <p:attrName>ppt_h</p:attrName>
                                        </p:attrNameLst>
                                      </p:cBhvr>
                                      <p:tavLst>
                                        <p:tav tm="0">
                                          <p:val>
                                            <p:strVal val="2/3*#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288"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250" fill="hold"/>
                                        <p:tgtEl>
                                          <p:spTgt spid="32"/>
                                        </p:tgtEl>
                                        <p:attrNameLst>
                                          <p:attrName>ppt_w</p:attrName>
                                        </p:attrNameLst>
                                      </p:cBhvr>
                                      <p:tavLst>
                                        <p:tav tm="0">
                                          <p:val>
                                            <p:strVal val="4/3*#ppt_w"/>
                                          </p:val>
                                        </p:tav>
                                        <p:tav tm="100000">
                                          <p:val>
                                            <p:strVal val="#ppt_w"/>
                                          </p:val>
                                        </p:tav>
                                      </p:tavLst>
                                    </p:anim>
                                    <p:anim calcmode="lin" valueType="num">
                                      <p:cBhvr>
                                        <p:cTn id="86" dur="250" fill="hold"/>
                                        <p:tgtEl>
                                          <p:spTgt spid="32"/>
                                        </p:tgtEl>
                                        <p:attrNameLst>
                                          <p:attrName>ppt_h</p:attrName>
                                        </p:attrNameLst>
                                      </p:cBhvr>
                                      <p:tavLst>
                                        <p:tav tm="0">
                                          <p:val>
                                            <p:strVal val="4/3*#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272"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250" fill="hold"/>
                                        <p:tgtEl>
                                          <p:spTgt spid="33"/>
                                        </p:tgtEl>
                                        <p:attrNameLst>
                                          <p:attrName>ppt_w</p:attrName>
                                        </p:attrNameLst>
                                      </p:cBhvr>
                                      <p:tavLst>
                                        <p:tav tm="0">
                                          <p:val>
                                            <p:strVal val="2/3*#ppt_w"/>
                                          </p:val>
                                        </p:tav>
                                        <p:tav tm="100000">
                                          <p:val>
                                            <p:strVal val="#ppt_w"/>
                                          </p:val>
                                        </p:tav>
                                      </p:tavLst>
                                    </p:anim>
                                    <p:anim calcmode="lin" valueType="num">
                                      <p:cBhvr>
                                        <p:cTn id="92" dur="250" fill="hold"/>
                                        <p:tgtEl>
                                          <p:spTgt spid="33"/>
                                        </p:tgtEl>
                                        <p:attrNameLst>
                                          <p:attrName>ppt_h</p:attrName>
                                        </p:attrNameLst>
                                      </p:cBhvr>
                                      <p:tavLst>
                                        <p:tav tm="0">
                                          <p:val>
                                            <p:strVal val="2/3*#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288"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250" fill="hold"/>
                                        <p:tgtEl>
                                          <p:spTgt spid="34"/>
                                        </p:tgtEl>
                                        <p:attrNameLst>
                                          <p:attrName>ppt_w</p:attrName>
                                        </p:attrNameLst>
                                      </p:cBhvr>
                                      <p:tavLst>
                                        <p:tav tm="0">
                                          <p:val>
                                            <p:strVal val="4/3*#ppt_w"/>
                                          </p:val>
                                        </p:tav>
                                        <p:tav tm="100000">
                                          <p:val>
                                            <p:strVal val="#ppt_w"/>
                                          </p:val>
                                        </p:tav>
                                      </p:tavLst>
                                    </p:anim>
                                    <p:anim calcmode="lin" valueType="num">
                                      <p:cBhvr>
                                        <p:cTn id="98" dur="250" fill="hold"/>
                                        <p:tgtEl>
                                          <p:spTgt spid="3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5" grpId="0"/>
      <p:bldP spid="26" grpId="0"/>
      <p:bldP spid="27" grpId="0"/>
      <p:bldP spid="28" grpId="0"/>
      <p:bldP spid="29" grpId="0"/>
      <p:bldP spid="30" grpId="0"/>
      <p:bldP spid="31" grpId="0"/>
      <p:bldP spid="32" grpId="0"/>
      <p:bldP spid="33"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23390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121186" y="-840662"/>
            <a:ext cx="8901628" cy="504753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32200" b="0" spc="-150" dirty="0" smtClean="0">
                <a:solidFill>
                  <a:srgbClr val="92D050"/>
                </a:solidFill>
                <a:effectLst>
                  <a:glow rad="228600">
                    <a:schemeClr val="accent4">
                      <a:satMod val="175000"/>
                      <a:alpha val="85000"/>
                    </a:schemeClr>
                  </a:glow>
                </a:effectLst>
                <a:latin typeface="Dirty Ego" pitchFamily="2" charset="0"/>
              </a:rPr>
              <a:t>FOOL</a:t>
            </a:r>
            <a:endParaRPr lang="en-US" sz="32200" b="0" spc="-150" dirty="0">
              <a:solidFill>
                <a:srgbClr val="92D050"/>
              </a:solidFill>
              <a:effectLst>
                <a:glow rad="228600">
                  <a:schemeClr val="accent4">
                    <a:satMod val="175000"/>
                    <a:alpha val="85000"/>
                  </a:schemeClr>
                </a:glow>
              </a:effectLst>
              <a:latin typeface="Dirty Ego" pitchFamily="2" charset="0"/>
            </a:endParaRPr>
          </a:p>
        </p:txBody>
      </p:sp>
      <p:sp>
        <p:nvSpPr>
          <p:cNvPr id="7" name="Text Box 1026"/>
          <p:cNvSpPr txBox="1">
            <a:spLocks noChangeArrowheads="1"/>
          </p:cNvSpPr>
          <p:nvPr/>
        </p:nvSpPr>
        <p:spPr bwMode="auto">
          <a:xfrm>
            <a:off x="121186" y="3704577"/>
            <a:ext cx="8901628" cy="2529923"/>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6600" spc="-150" dirty="0" smtClean="0">
                <a:solidFill>
                  <a:schemeClr val="bg1"/>
                </a:solidFill>
                <a:effectLst>
                  <a:glow rad="228600">
                    <a:schemeClr val="accent4">
                      <a:satMod val="175000"/>
                      <a:alpha val="85000"/>
                    </a:schemeClr>
                  </a:glow>
                </a:effectLst>
                <a:latin typeface="Trubble" pitchFamily="2" charset="0"/>
              </a:rPr>
              <a:t>One who is deceived and has bad judgment</a:t>
            </a:r>
            <a:endParaRPr lang="en-US" sz="6600" spc="-150" dirty="0">
              <a:solidFill>
                <a:schemeClr val="bg1"/>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3891020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3*#ppt_w"/>
                                          </p:val>
                                        </p:tav>
                                        <p:tav tm="100000">
                                          <p:val>
                                            <p:strVal val="#ppt_w"/>
                                          </p:val>
                                        </p:tav>
                                      </p:tavLst>
                                    </p:anim>
                                    <p:anim calcmode="lin" valueType="num">
                                      <p:cBhvr>
                                        <p:cTn id="14"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228600">
              <a:schemeClr val="accent4">
                <a:satMod val="175000"/>
                <a:alpha val="40000"/>
              </a:schemeClr>
            </a:glow>
          </a:effectLst>
        </p:spPr>
      </p:pic>
      <p:sp>
        <p:nvSpPr>
          <p:cNvPr id="3" name="Text Box 1026"/>
          <p:cNvSpPr txBox="1">
            <a:spLocks noChangeArrowheads="1"/>
          </p:cNvSpPr>
          <p:nvPr/>
        </p:nvSpPr>
        <p:spPr bwMode="auto">
          <a:xfrm>
            <a:off x="121186" y="752448"/>
            <a:ext cx="8901628" cy="207210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6600" b="0" dirty="0" smtClean="0">
                <a:solidFill>
                  <a:schemeClr val="bg1"/>
                </a:solidFill>
                <a:effectLst>
                  <a:outerShdw blurRad="50800" dist="38100" dir="2700000" algn="tl" rotWithShape="0">
                    <a:prstClr val="black">
                      <a:alpha val="40000"/>
                    </a:prstClr>
                  </a:outerShdw>
                </a:effectLst>
                <a:latin typeface="Jenkins v2.0" pitchFamily="2" charset="0"/>
              </a:rPr>
              <a:t>Do The Math!</a:t>
            </a:r>
            <a:endParaRPr lang="en-US" sz="16600" b="0" i="1" dirty="0">
              <a:solidFill>
                <a:schemeClr val="bg1"/>
              </a:solidFill>
              <a:effectLst>
                <a:outerShdw blurRad="50800" dist="38100" dir="2700000" algn="tl" rotWithShape="0">
                  <a:prstClr val="black">
                    <a:alpha val="40000"/>
                  </a:prstClr>
                </a:outerShdw>
              </a:effectLst>
              <a:latin typeface="Jenkins v2.0" pitchFamily="2" charset="0"/>
            </a:endParaRPr>
          </a:p>
        </p:txBody>
      </p:sp>
      <p:sp>
        <p:nvSpPr>
          <p:cNvPr id="4" name="Text Box 1026"/>
          <p:cNvSpPr txBox="1">
            <a:spLocks noChangeArrowheads="1"/>
          </p:cNvSpPr>
          <p:nvPr/>
        </p:nvSpPr>
        <p:spPr bwMode="auto">
          <a:xfrm>
            <a:off x="121186" y="2462708"/>
            <a:ext cx="8901628" cy="29427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23900" b="0" dirty="0" smtClean="0">
                <a:solidFill>
                  <a:srgbClr val="FFFF00"/>
                </a:solidFill>
                <a:effectLst>
                  <a:outerShdw blurRad="50800" dist="38100" dir="2700000" algn="tl" rotWithShape="0">
                    <a:prstClr val="black">
                      <a:alpha val="40000"/>
                    </a:prstClr>
                  </a:outerShdw>
                </a:effectLst>
                <a:latin typeface="Jenkins v2.0" pitchFamily="2" charset="0"/>
              </a:rPr>
              <a:t>HERO?</a:t>
            </a:r>
          </a:p>
        </p:txBody>
      </p:sp>
      <p:sp>
        <p:nvSpPr>
          <p:cNvPr id="5" name="Text Box 1026"/>
          <p:cNvSpPr txBox="1">
            <a:spLocks noChangeArrowheads="1"/>
          </p:cNvSpPr>
          <p:nvPr/>
        </p:nvSpPr>
        <p:spPr bwMode="auto">
          <a:xfrm>
            <a:off x="121186" y="4410059"/>
            <a:ext cx="8901628" cy="246567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9900" b="0" dirty="0" smtClean="0">
                <a:solidFill>
                  <a:srgbClr val="99FF99"/>
                </a:solidFill>
                <a:effectLst>
                  <a:outerShdw blurRad="50800" dist="38100" dir="2700000" algn="tl" rotWithShape="0">
                    <a:prstClr val="black">
                      <a:alpha val="40000"/>
                    </a:prstClr>
                  </a:outerShdw>
                </a:effectLst>
                <a:latin typeface="Jenkins v2.0" pitchFamily="2" charset="0"/>
              </a:rPr>
              <a:t>Or ZERO?</a:t>
            </a:r>
          </a:p>
        </p:txBody>
      </p:sp>
    </p:spTree>
    <p:extLst>
      <p:ext uri="{BB962C8B-B14F-4D97-AF65-F5344CB8AC3E}">
        <p14:creationId xmlns:p14="http://schemas.microsoft.com/office/powerpoint/2010/main" val="46132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228600">
              <a:schemeClr val="accent4">
                <a:satMod val="175000"/>
                <a:alpha val="40000"/>
              </a:schemeClr>
            </a:glow>
          </a:effectLst>
        </p:spPr>
      </p:pic>
      <p:sp>
        <p:nvSpPr>
          <p:cNvPr id="3" name="Text Box 1026"/>
          <p:cNvSpPr txBox="1">
            <a:spLocks noChangeArrowheads="1"/>
          </p:cNvSpPr>
          <p:nvPr/>
        </p:nvSpPr>
        <p:spPr bwMode="auto">
          <a:xfrm>
            <a:off x="121186" y="752448"/>
            <a:ext cx="8901628" cy="207210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6600" b="0" dirty="0" smtClean="0">
                <a:solidFill>
                  <a:schemeClr val="bg1"/>
                </a:solidFill>
                <a:effectLst>
                  <a:outerShdw blurRad="50800" dist="38100" dir="2700000" algn="tl" rotWithShape="0">
                    <a:prstClr val="black">
                      <a:alpha val="40000"/>
                    </a:prstClr>
                  </a:outerShdw>
                </a:effectLst>
                <a:latin typeface="Jenkins v2.0" pitchFamily="2" charset="0"/>
              </a:rPr>
              <a:t>Do The Math!</a:t>
            </a:r>
            <a:endParaRPr lang="en-US" sz="16600" b="0" i="1" dirty="0">
              <a:solidFill>
                <a:schemeClr val="bg1"/>
              </a:solidFill>
              <a:effectLst>
                <a:outerShdw blurRad="50800" dist="38100" dir="2700000" algn="tl" rotWithShape="0">
                  <a:prstClr val="black">
                    <a:alpha val="40000"/>
                  </a:prstClr>
                </a:outerShdw>
              </a:effectLst>
              <a:latin typeface="Jenkins v2.0" pitchFamily="2" charset="0"/>
            </a:endParaRPr>
          </a:p>
        </p:txBody>
      </p:sp>
      <p:sp>
        <p:nvSpPr>
          <p:cNvPr id="4" name="Text Box 1026"/>
          <p:cNvSpPr txBox="1">
            <a:spLocks noChangeArrowheads="1"/>
          </p:cNvSpPr>
          <p:nvPr/>
        </p:nvSpPr>
        <p:spPr bwMode="auto">
          <a:xfrm>
            <a:off x="121186" y="2286436"/>
            <a:ext cx="8901628" cy="294272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23900" b="0" dirty="0" smtClean="0">
                <a:solidFill>
                  <a:srgbClr val="FFFF00"/>
                </a:solidFill>
                <a:effectLst>
                  <a:outerShdw blurRad="50800" dist="38100" dir="2700000" algn="tl" rotWithShape="0">
                    <a:prstClr val="black">
                      <a:alpha val="40000"/>
                    </a:prstClr>
                  </a:outerShdw>
                </a:effectLst>
                <a:latin typeface="Jenkins v2.0" pitchFamily="2" charset="0"/>
              </a:rPr>
              <a:t>W1SE?</a:t>
            </a:r>
          </a:p>
        </p:txBody>
      </p:sp>
      <p:sp>
        <p:nvSpPr>
          <p:cNvPr id="5" name="Text Box 1026"/>
          <p:cNvSpPr txBox="1">
            <a:spLocks noChangeArrowheads="1"/>
          </p:cNvSpPr>
          <p:nvPr/>
        </p:nvSpPr>
        <p:spPr bwMode="auto">
          <a:xfrm>
            <a:off x="121186" y="4410059"/>
            <a:ext cx="8901628" cy="2465675"/>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9900" b="0" dirty="0" smtClean="0">
                <a:solidFill>
                  <a:srgbClr val="99FF99"/>
                </a:solidFill>
                <a:effectLst>
                  <a:outerShdw blurRad="50800" dist="38100" dir="2700000" algn="tl" rotWithShape="0">
                    <a:prstClr val="black">
                      <a:alpha val="40000"/>
                    </a:prstClr>
                  </a:outerShdw>
                </a:effectLst>
                <a:latin typeface="Jenkins v2.0" pitchFamily="2" charset="0"/>
              </a:rPr>
              <a:t>Or FOOL?</a:t>
            </a:r>
          </a:p>
        </p:txBody>
      </p:sp>
      <p:sp>
        <p:nvSpPr>
          <p:cNvPr id="6" name="Text Box 1026"/>
          <p:cNvSpPr txBox="1">
            <a:spLocks noChangeArrowheads="1"/>
          </p:cNvSpPr>
          <p:nvPr/>
        </p:nvSpPr>
        <p:spPr bwMode="auto">
          <a:xfrm>
            <a:off x="121186" y="3726459"/>
            <a:ext cx="8901628" cy="11264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chemeClr val="bg1"/>
                </a:solidFill>
                <a:effectLst>
                  <a:glow rad="101600">
                    <a:schemeClr val="accent4">
                      <a:satMod val="175000"/>
                      <a:alpha val="40000"/>
                    </a:schemeClr>
                  </a:glow>
                  <a:outerShdw blurRad="50800" dist="38100" dir="2700000" algn="tl" rotWithShape="0">
                    <a:prstClr val="black">
                      <a:alpha val="40000"/>
                    </a:prstClr>
                  </a:outerShdw>
                </a:effectLst>
                <a:latin typeface="Jenkins v2.0" pitchFamily="2" charset="0"/>
              </a:rPr>
              <a:t>100%</a:t>
            </a:r>
          </a:p>
        </p:txBody>
      </p:sp>
      <p:sp>
        <p:nvSpPr>
          <p:cNvPr id="7" name="Text Box 1026"/>
          <p:cNvSpPr txBox="1">
            <a:spLocks noChangeArrowheads="1"/>
          </p:cNvSpPr>
          <p:nvPr/>
        </p:nvSpPr>
        <p:spPr bwMode="auto">
          <a:xfrm>
            <a:off x="121186" y="5342754"/>
            <a:ext cx="8901628" cy="1126462"/>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ln>
                  <a:solidFill>
                    <a:schemeClr val="tx1"/>
                  </a:solidFill>
                </a:ln>
                <a:solidFill>
                  <a:schemeClr val="bg1"/>
                </a:solidFill>
                <a:effectLst>
                  <a:glow rad="101600">
                    <a:schemeClr val="accent4">
                      <a:satMod val="175000"/>
                      <a:alpha val="40000"/>
                    </a:schemeClr>
                  </a:glow>
                  <a:outerShdw blurRad="50800" dist="38100" dir="2700000" algn="tl" rotWithShape="0">
                    <a:prstClr val="black">
                      <a:alpha val="40000"/>
                    </a:prstClr>
                  </a:outerShdw>
                </a:effectLst>
                <a:latin typeface="Jenkins v2.0" pitchFamily="2" charset="0"/>
              </a:rPr>
              <a:t>0%</a:t>
            </a:r>
          </a:p>
        </p:txBody>
      </p:sp>
    </p:spTree>
    <p:extLst>
      <p:ext uri="{BB962C8B-B14F-4D97-AF65-F5344CB8AC3E}">
        <p14:creationId xmlns:p14="http://schemas.microsoft.com/office/powerpoint/2010/main" val="572602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xEl>
                                              <p:pRg st="0" end="0"/>
                                            </p:txEl>
                                          </p:spTgt>
                                        </p:tgtEl>
                                      </p:cBhvr>
                                    </p:animEffect>
                                  </p:childTnLst>
                                </p:cTn>
                              </p:par>
                            </p:childTnLst>
                          </p:cTn>
                        </p:par>
                        <p:par>
                          <p:cTn id="25" fill="hold">
                            <p:stCondLst>
                              <p:cond delay="8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121186" y="-840662"/>
            <a:ext cx="8901628" cy="504753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32200" b="0" spc="-150" dirty="0" smtClean="0">
                <a:solidFill>
                  <a:srgbClr val="66FFFF"/>
                </a:solidFill>
                <a:effectLst>
                  <a:glow rad="228600">
                    <a:schemeClr val="accent4">
                      <a:satMod val="175000"/>
                      <a:alpha val="85000"/>
                    </a:schemeClr>
                  </a:glow>
                </a:effectLst>
                <a:latin typeface="Dirty Ego" pitchFamily="2" charset="0"/>
              </a:rPr>
              <a:t>WISE</a:t>
            </a:r>
            <a:endParaRPr lang="en-US" sz="32200" b="0" spc="-150" dirty="0">
              <a:solidFill>
                <a:srgbClr val="66FFFF"/>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209550" y="3817676"/>
            <a:ext cx="8724901" cy="2092862"/>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5" name="Text Box 3"/>
          <p:cNvSpPr txBox="1">
            <a:spLocks noChangeArrowheads="1"/>
          </p:cNvSpPr>
          <p:nvPr/>
        </p:nvSpPr>
        <p:spPr bwMode="auto">
          <a:xfrm>
            <a:off x="263979" y="3817657"/>
            <a:ext cx="8616043" cy="2088007"/>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Proverbs 15:24</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way of life is above to the wise, that he may depart from hell beneath.</a:t>
            </a:r>
          </a:p>
        </p:txBody>
      </p:sp>
    </p:spTree>
    <p:extLst>
      <p:ext uri="{BB962C8B-B14F-4D97-AF65-F5344CB8AC3E}">
        <p14:creationId xmlns:p14="http://schemas.microsoft.com/office/powerpoint/2010/main" val="19988997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121186" y="-840662"/>
            <a:ext cx="8901628" cy="504753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32200" b="0" spc="-150" dirty="0" smtClean="0">
                <a:solidFill>
                  <a:srgbClr val="92D050"/>
                </a:solidFill>
                <a:effectLst>
                  <a:glow rad="228600">
                    <a:schemeClr val="accent4">
                      <a:satMod val="175000"/>
                      <a:alpha val="85000"/>
                    </a:schemeClr>
                  </a:glow>
                </a:effectLst>
                <a:latin typeface="Dirty Ego" pitchFamily="2" charset="0"/>
              </a:rPr>
              <a:t>FOOL</a:t>
            </a:r>
            <a:endParaRPr lang="en-US" sz="32200" b="0" spc="-150" dirty="0">
              <a:solidFill>
                <a:srgbClr val="92D050"/>
              </a:solidFill>
              <a:effectLst>
                <a:glow rad="228600">
                  <a:schemeClr val="accent4">
                    <a:satMod val="175000"/>
                    <a:alpha val="85000"/>
                  </a:schemeClr>
                </a:glow>
              </a:effectLst>
              <a:latin typeface="Dirty Ego" pitchFamily="2" charset="0"/>
            </a:endParaRPr>
          </a:p>
        </p:txBody>
      </p:sp>
      <p:sp>
        <p:nvSpPr>
          <p:cNvPr id="4" name="Rectangle 3"/>
          <p:cNvSpPr>
            <a:spLocks noChangeArrowheads="1"/>
          </p:cNvSpPr>
          <p:nvPr/>
        </p:nvSpPr>
        <p:spPr bwMode="auto">
          <a:xfrm>
            <a:off x="209550" y="3817675"/>
            <a:ext cx="8724901" cy="2577097"/>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5" name="Text Box 3"/>
          <p:cNvSpPr txBox="1">
            <a:spLocks noChangeArrowheads="1"/>
          </p:cNvSpPr>
          <p:nvPr/>
        </p:nvSpPr>
        <p:spPr bwMode="auto">
          <a:xfrm>
            <a:off x="263979" y="3817657"/>
            <a:ext cx="8616043" cy="257711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Psalm 14:1a</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a:solidFill>
                  <a:schemeClr val="bg1"/>
                </a:solidFill>
                <a:latin typeface="Teen" pitchFamily="2" charset="0"/>
              </a:rPr>
              <a:t>The fool hath said in his heart, There is no God. </a:t>
            </a:r>
            <a:r>
              <a:rPr lang="en-US" b="0" dirty="0">
                <a:solidFill>
                  <a:schemeClr val="bg2">
                    <a:lumMod val="50000"/>
                  </a:schemeClr>
                </a:solidFill>
                <a:latin typeface="Teen" pitchFamily="2" charset="0"/>
              </a:rPr>
              <a:t>They are corrupt, they have done abominable works, there is none that doeth good. </a:t>
            </a:r>
          </a:p>
        </p:txBody>
      </p:sp>
    </p:spTree>
    <p:extLst>
      <p:ext uri="{BB962C8B-B14F-4D97-AF65-F5344CB8AC3E}">
        <p14:creationId xmlns:p14="http://schemas.microsoft.com/office/powerpoint/2010/main" val="2666787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382569"/>
            <a:ext cx="8724901" cy="2092863"/>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3" name="Text Box 3"/>
          <p:cNvSpPr txBox="1">
            <a:spLocks noChangeArrowheads="1"/>
          </p:cNvSpPr>
          <p:nvPr/>
        </p:nvSpPr>
        <p:spPr bwMode="auto">
          <a:xfrm>
            <a:off x="263979" y="2382560"/>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1 John 5:12</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dirty="0" smtClean="0">
                <a:solidFill>
                  <a:schemeClr val="bg1"/>
                </a:solidFill>
                <a:latin typeface="Teen" pitchFamily="2" charset="0"/>
              </a:rPr>
              <a:t>He </a:t>
            </a:r>
            <a:r>
              <a:rPr lang="en-US" b="0" dirty="0">
                <a:solidFill>
                  <a:schemeClr val="bg1"/>
                </a:solidFill>
                <a:latin typeface="Teen" pitchFamily="2" charset="0"/>
              </a:rPr>
              <a:t>that hath the Son hath life; and he that hath not the Son of God hath not life.</a:t>
            </a:r>
          </a:p>
        </p:txBody>
      </p:sp>
    </p:spTree>
    <p:extLst>
      <p:ext uri="{BB962C8B-B14F-4D97-AF65-F5344CB8AC3E}">
        <p14:creationId xmlns:p14="http://schemas.microsoft.com/office/powerpoint/2010/main" val="3329884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428183"/>
            <a:ext cx="8724901" cy="6001634"/>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3" name="Text Box 3"/>
          <p:cNvSpPr txBox="1">
            <a:spLocks noChangeArrowheads="1"/>
          </p:cNvSpPr>
          <p:nvPr/>
        </p:nvSpPr>
        <p:spPr bwMode="auto">
          <a:xfrm>
            <a:off x="263979" y="428179"/>
            <a:ext cx="8616043" cy="60016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Deuteronomy 30:10-15</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baseline="30000" dirty="0">
                <a:solidFill>
                  <a:srgbClr val="FFFF00"/>
                </a:solidFill>
                <a:latin typeface="Teen" pitchFamily="2" charset="0"/>
              </a:rPr>
              <a:t>10</a:t>
            </a:r>
            <a:r>
              <a:rPr lang="en-US" b="0" dirty="0">
                <a:solidFill>
                  <a:schemeClr val="bg1"/>
                </a:solidFill>
                <a:latin typeface="Teen" pitchFamily="2" charset="0"/>
              </a:rPr>
              <a:t>If thou shalt hearken unto the voice of the LORD thy God, to keep his commandments and his statutes which are written in this book of the law, and if thou turn unto the LORD thy God with all </a:t>
            </a:r>
            <a:r>
              <a:rPr lang="en-US" b="0" dirty="0" err="1">
                <a:solidFill>
                  <a:schemeClr val="bg1"/>
                </a:solidFill>
                <a:latin typeface="Teen" pitchFamily="2" charset="0"/>
              </a:rPr>
              <a:t>thine</a:t>
            </a:r>
            <a:r>
              <a:rPr lang="en-US" b="0" dirty="0">
                <a:solidFill>
                  <a:schemeClr val="bg1"/>
                </a:solidFill>
                <a:latin typeface="Teen" pitchFamily="2" charset="0"/>
              </a:rPr>
              <a:t> heart, and with all thy soul. </a:t>
            </a:r>
          </a:p>
          <a:p>
            <a:pPr>
              <a:lnSpc>
                <a:spcPct val="80000"/>
              </a:lnSpc>
            </a:pPr>
            <a:r>
              <a:rPr lang="en-US" b="0" baseline="30000" dirty="0" smtClean="0">
                <a:solidFill>
                  <a:srgbClr val="FFFF00"/>
                </a:solidFill>
                <a:latin typeface="Teen" pitchFamily="2" charset="0"/>
              </a:rPr>
              <a:t>11</a:t>
            </a:r>
            <a:r>
              <a:rPr lang="en-US" b="0" dirty="0" smtClean="0">
                <a:solidFill>
                  <a:schemeClr val="bg1"/>
                </a:solidFill>
                <a:latin typeface="Teen" pitchFamily="2" charset="0"/>
              </a:rPr>
              <a:t>For </a:t>
            </a:r>
            <a:r>
              <a:rPr lang="en-US" b="0" dirty="0">
                <a:solidFill>
                  <a:schemeClr val="bg1"/>
                </a:solidFill>
                <a:latin typeface="Teen" pitchFamily="2" charset="0"/>
              </a:rPr>
              <a:t>this commandment which I command thee this day, it is not hidden from thee, neither is it far off. </a:t>
            </a:r>
          </a:p>
        </p:txBody>
      </p:sp>
    </p:spTree>
    <p:extLst>
      <p:ext uri="{BB962C8B-B14F-4D97-AF65-F5344CB8AC3E}">
        <p14:creationId xmlns:p14="http://schemas.microsoft.com/office/powerpoint/2010/main" val="850166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920626"/>
            <a:ext cx="8724901" cy="5016749"/>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3" name="Text Box 3"/>
          <p:cNvSpPr txBox="1">
            <a:spLocks noChangeArrowheads="1"/>
          </p:cNvSpPr>
          <p:nvPr/>
        </p:nvSpPr>
        <p:spPr bwMode="auto">
          <a:xfrm>
            <a:off x="263979" y="920621"/>
            <a:ext cx="8616043" cy="50167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Deuteronomy 30:10-15</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baseline="30000" dirty="0" smtClean="0">
                <a:solidFill>
                  <a:srgbClr val="FFFF00"/>
                </a:solidFill>
                <a:latin typeface="Teen" pitchFamily="2" charset="0"/>
              </a:rPr>
              <a:t>12</a:t>
            </a:r>
            <a:r>
              <a:rPr lang="en-US" b="0" dirty="0" smtClean="0">
                <a:solidFill>
                  <a:schemeClr val="bg1"/>
                </a:solidFill>
                <a:latin typeface="Teen" pitchFamily="2" charset="0"/>
              </a:rPr>
              <a:t>It </a:t>
            </a:r>
            <a:r>
              <a:rPr lang="en-US" b="0" dirty="0">
                <a:solidFill>
                  <a:schemeClr val="bg1"/>
                </a:solidFill>
                <a:latin typeface="Teen" pitchFamily="2" charset="0"/>
              </a:rPr>
              <a:t>is not in heaven, that thou </a:t>
            </a:r>
            <a:r>
              <a:rPr lang="en-US" b="0" dirty="0" err="1">
                <a:solidFill>
                  <a:schemeClr val="bg1"/>
                </a:solidFill>
                <a:latin typeface="Teen" pitchFamily="2" charset="0"/>
              </a:rPr>
              <a:t>shouldest</a:t>
            </a:r>
            <a:r>
              <a:rPr lang="en-US" b="0" dirty="0">
                <a:solidFill>
                  <a:schemeClr val="bg1"/>
                </a:solidFill>
                <a:latin typeface="Teen" pitchFamily="2" charset="0"/>
              </a:rPr>
              <a:t> say, Who shall go up for us to heaven, and bring it unto us, that we may hear it, and do it? </a:t>
            </a:r>
          </a:p>
          <a:p>
            <a:pPr>
              <a:lnSpc>
                <a:spcPct val="80000"/>
              </a:lnSpc>
            </a:pPr>
            <a:r>
              <a:rPr lang="en-US" b="0" baseline="30000" dirty="0" smtClean="0">
                <a:solidFill>
                  <a:srgbClr val="FFFF00"/>
                </a:solidFill>
                <a:latin typeface="Teen" pitchFamily="2" charset="0"/>
              </a:rPr>
              <a:t>13</a:t>
            </a:r>
            <a:r>
              <a:rPr lang="en-US" b="0" dirty="0" smtClean="0">
                <a:solidFill>
                  <a:schemeClr val="bg1"/>
                </a:solidFill>
                <a:latin typeface="Teen" pitchFamily="2" charset="0"/>
              </a:rPr>
              <a:t>Neither </a:t>
            </a:r>
            <a:r>
              <a:rPr lang="en-US" b="0" dirty="0">
                <a:solidFill>
                  <a:schemeClr val="bg1"/>
                </a:solidFill>
                <a:latin typeface="Teen" pitchFamily="2" charset="0"/>
              </a:rPr>
              <a:t>is it beyond the sea, that thou </a:t>
            </a:r>
            <a:r>
              <a:rPr lang="en-US" b="0" dirty="0" err="1">
                <a:solidFill>
                  <a:schemeClr val="bg1"/>
                </a:solidFill>
                <a:latin typeface="Teen" pitchFamily="2" charset="0"/>
              </a:rPr>
              <a:t>shouldest</a:t>
            </a:r>
            <a:r>
              <a:rPr lang="en-US" b="0" dirty="0">
                <a:solidFill>
                  <a:schemeClr val="bg1"/>
                </a:solidFill>
                <a:latin typeface="Teen" pitchFamily="2" charset="0"/>
              </a:rPr>
              <a:t> say, Who shall go over the sea for us, and bring it unto us, that we may hear it, and do it? </a:t>
            </a:r>
          </a:p>
        </p:txBody>
      </p:sp>
    </p:spTree>
    <p:extLst>
      <p:ext uri="{BB962C8B-B14F-4D97-AF65-F5344CB8AC3E}">
        <p14:creationId xmlns:p14="http://schemas.microsoft.com/office/powerpoint/2010/main" val="2042250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659290"/>
            <a:ext cx="8724901" cy="3539421"/>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3" name="Text Box 3"/>
          <p:cNvSpPr txBox="1">
            <a:spLocks noChangeArrowheads="1"/>
          </p:cNvSpPr>
          <p:nvPr/>
        </p:nvSpPr>
        <p:spPr bwMode="auto">
          <a:xfrm>
            <a:off x="263979" y="1659285"/>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Deuteronomy 30:10-15</a:t>
            </a:r>
            <a:r>
              <a:rPr lang="en-US" b="0" dirty="0">
                <a:solidFill>
                  <a:srgbClr val="FFFF00"/>
                </a:solidFill>
                <a:effectLst>
                  <a:outerShdw blurRad="50800" dist="50800" dir="5400000" algn="ctr" rotWithShape="0">
                    <a:srgbClr val="000000"/>
                  </a:outerShdw>
                </a:effectLst>
                <a:latin typeface="Teen" pitchFamily="2" charset="0"/>
              </a:rPr>
              <a:t/>
            </a:r>
            <a:br>
              <a:rPr lang="en-US" b="0" dirty="0">
                <a:solidFill>
                  <a:srgbClr val="FFFF00"/>
                </a:solidFill>
                <a:effectLst>
                  <a:outerShdw blurRad="50800" dist="50800" dir="5400000" algn="ctr" rotWithShape="0">
                    <a:srgbClr val="000000"/>
                  </a:outerShdw>
                </a:effectLst>
                <a:latin typeface="Teen" pitchFamily="2" charset="0"/>
              </a:rPr>
            </a:br>
            <a:r>
              <a:rPr lang="en-US" b="0" baseline="30000" dirty="0" smtClean="0">
                <a:solidFill>
                  <a:srgbClr val="FFFF00"/>
                </a:solidFill>
                <a:latin typeface="Teen" pitchFamily="2" charset="0"/>
              </a:rPr>
              <a:t>14</a:t>
            </a:r>
            <a:r>
              <a:rPr lang="en-US" b="0" dirty="0" smtClean="0">
                <a:solidFill>
                  <a:schemeClr val="bg1"/>
                </a:solidFill>
                <a:latin typeface="Teen" pitchFamily="2" charset="0"/>
              </a:rPr>
              <a:t>But </a:t>
            </a:r>
            <a:r>
              <a:rPr lang="en-US" b="0" dirty="0">
                <a:solidFill>
                  <a:schemeClr val="bg1"/>
                </a:solidFill>
                <a:latin typeface="Teen" pitchFamily="2" charset="0"/>
              </a:rPr>
              <a:t>the word is very nigh unto thee, in thy mouth, and in thy heart, that thou </a:t>
            </a:r>
            <a:r>
              <a:rPr lang="en-US" b="0" dirty="0" err="1">
                <a:solidFill>
                  <a:schemeClr val="bg1"/>
                </a:solidFill>
                <a:latin typeface="Teen" pitchFamily="2" charset="0"/>
              </a:rPr>
              <a:t>mayest</a:t>
            </a:r>
            <a:r>
              <a:rPr lang="en-US" b="0" dirty="0">
                <a:solidFill>
                  <a:schemeClr val="bg1"/>
                </a:solidFill>
                <a:latin typeface="Teen" pitchFamily="2" charset="0"/>
              </a:rPr>
              <a:t> do it. </a:t>
            </a:r>
          </a:p>
          <a:p>
            <a:pPr>
              <a:lnSpc>
                <a:spcPct val="80000"/>
              </a:lnSpc>
            </a:pPr>
            <a:r>
              <a:rPr lang="en-US" b="0" baseline="30000" dirty="0" smtClean="0">
                <a:solidFill>
                  <a:srgbClr val="FFFF00"/>
                </a:solidFill>
                <a:latin typeface="Teen" pitchFamily="2" charset="0"/>
              </a:rPr>
              <a:t>15</a:t>
            </a:r>
            <a:r>
              <a:rPr lang="en-US" b="0" dirty="0" smtClean="0">
                <a:solidFill>
                  <a:schemeClr val="bg1"/>
                </a:solidFill>
                <a:latin typeface="Teen" pitchFamily="2" charset="0"/>
              </a:rPr>
              <a:t>See</a:t>
            </a:r>
            <a:r>
              <a:rPr lang="en-US" b="0" dirty="0">
                <a:solidFill>
                  <a:schemeClr val="bg1"/>
                </a:solidFill>
                <a:latin typeface="Teen" pitchFamily="2" charset="0"/>
              </a:rPr>
              <a:t>, I have set before thee this day life and good, and death and evil;</a:t>
            </a:r>
          </a:p>
        </p:txBody>
      </p:sp>
    </p:spTree>
    <p:extLst>
      <p:ext uri="{BB962C8B-B14F-4D97-AF65-F5344CB8AC3E}">
        <p14:creationId xmlns:p14="http://schemas.microsoft.com/office/powerpoint/2010/main" val="2889281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659290"/>
            <a:ext cx="8724901" cy="3539421"/>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3" name="Text Box 3"/>
          <p:cNvSpPr txBox="1">
            <a:spLocks noChangeArrowheads="1"/>
          </p:cNvSpPr>
          <p:nvPr/>
        </p:nvSpPr>
        <p:spPr bwMode="auto">
          <a:xfrm>
            <a:off x="263979" y="1648000"/>
            <a:ext cx="8616043" cy="356200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Deuteronomy 30:19</a:t>
            </a:r>
            <a:b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br>
            <a:r>
              <a:rPr lang="en-US" b="0" dirty="0">
                <a:solidFill>
                  <a:schemeClr val="bg1"/>
                </a:solidFill>
                <a:latin typeface="Teen" pitchFamily="2" charset="0"/>
              </a:rPr>
              <a:t>I call heaven and earth to record this day against you, that I have set before you life and death, blessing and cursing: therefore choose life, that both thou and thy seed may live:</a:t>
            </a:r>
          </a:p>
        </p:txBody>
      </p:sp>
    </p:spTree>
    <p:extLst>
      <p:ext uri="{BB962C8B-B14F-4D97-AF65-F5344CB8AC3E}">
        <p14:creationId xmlns:p14="http://schemas.microsoft.com/office/powerpoint/2010/main" val="255762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899866"/>
            <a:ext cx="8724901" cy="3058268"/>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3" name="Text Box 3"/>
          <p:cNvSpPr txBox="1">
            <a:spLocks noChangeArrowheads="1"/>
          </p:cNvSpPr>
          <p:nvPr/>
        </p:nvSpPr>
        <p:spPr bwMode="auto">
          <a:xfrm>
            <a:off x="263979" y="1894221"/>
            <a:ext cx="8616043" cy="30695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Romans 10:9</a:t>
            </a:r>
            <a:b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br>
            <a:r>
              <a:rPr lang="en-US" b="0" dirty="0">
                <a:solidFill>
                  <a:schemeClr val="bg1"/>
                </a:solidFill>
                <a:latin typeface="Teen" pitchFamily="2" charset="0"/>
              </a:rPr>
              <a:t>That if thou shalt confess with thy mouth the Lord Jesus, and shalt believe in </a:t>
            </a:r>
            <a:r>
              <a:rPr lang="en-US" b="0" dirty="0" err="1">
                <a:solidFill>
                  <a:schemeClr val="bg1"/>
                </a:solidFill>
                <a:latin typeface="Teen" pitchFamily="2" charset="0"/>
              </a:rPr>
              <a:t>thine</a:t>
            </a:r>
            <a:r>
              <a:rPr lang="en-US" b="0" dirty="0">
                <a:solidFill>
                  <a:schemeClr val="bg1"/>
                </a:solidFill>
                <a:latin typeface="Teen" pitchFamily="2" charset="0"/>
              </a:rPr>
              <a:t> heart that God hath raised him from the dead, thou shalt be saved.</a:t>
            </a:r>
          </a:p>
        </p:txBody>
      </p:sp>
    </p:spTree>
    <p:extLst>
      <p:ext uri="{BB962C8B-B14F-4D97-AF65-F5344CB8AC3E}">
        <p14:creationId xmlns:p14="http://schemas.microsoft.com/office/powerpoint/2010/main" val="11273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121186" y="-840662"/>
            <a:ext cx="8901628" cy="504753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32200" b="0" spc="-150" dirty="0" smtClean="0">
                <a:solidFill>
                  <a:srgbClr val="92D050"/>
                </a:solidFill>
                <a:effectLst>
                  <a:glow rad="228600">
                    <a:schemeClr val="accent4">
                      <a:satMod val="175000"/>
                      <a:alpha val="85000"/>
                    </a:schemeClr>
                  </a:glow>
                </a:effectLst>
                <a:latin typeface="Dirty Ego" pitchFamily="2" charset="0"/>
              </a:rPr>
              <a:t>FOOL</a:t>
            </a:r>
            <a:endParaRPr lang="en-US" sz="32200" b="0" spc="-150" dirty="0">
              <a:solidFill>
                <a:srgbClr val="92D050"/>
              </a:solidFill>
              <a:effectLst>
                <a:glow rad="228600">
                  <a:schemeClr val="accent4">
                    <a:satMod val="175000"/>
                    <a:alpha val="85000"/>
                  </a:schemeClr>
                </a:glow>
              </a:effectLst>
              <a:latin typeface="Dirty Ego"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60737">
            <a:off x="338596" y="2167625"/>
            <a:ext cx="3153751" cy="2457959"/>
          </a:xfrm>
          <a:prstGeom prst="rect">
            <a:avLst/>
          </a:prstGeom>
          <a:effectLst>
            <a:glow rad="317500">
              <a:schemeClr val="accent4">
                <a:satMod val="175000"/>
                <a:alpha val="70000"/>
              </a:schemeClr>
            </a:glo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4900">
            <a:off x="378070" y="4184131"/>
            <a:ext cx="3153751" cy="2365313"/>
          </a:xfrm>
          <a:prstGeom prst="rect">
            <a:avLst/>
          </a:prstGeom>
          <a:effectLst>
            <a:glow rad="317500">
              <a:schemeClr val="accent4">
                <a:satMod val="175000"/>
                <a:alpha val="70000"/>
              </a:schemeClr>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9261" y="215207"/>
            <a:ext cx="2085479" cy="2627704"/>
          </a:xfrm>
          <a:prstGeom prst="rect">
            <a:avLst/>
          </a:prstGeom>
          <a:effectLst>
            <a:glow rad="317500">
              <a:schemeClr val="accent4">
                <a:satMod val="175000"/>
                <a:alpha val="70000"/>
              </a:schemeClr>
            </a:glo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96397">
            <a:off x="3440865" y="2663991"/>
            <a:ext cx="2303479" cy="2015544"/>
          </a:xfrm>
          <a:prstGeom prst="rect">
            <a:avLst/>
          </a:prstGeom>
          <a:effectLst>
            <a:glow rad="317500">
              <a:schemeClr val="accent4">
                <a:satMod val="175000"/>
                <a:alpha val="70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56195">
            <a:off x="3632706" y="4634522"/>
            <a:ext cx="2939709" cy="2022735"/>
          </a:xfrm>
          <a:prstGeom prst="rect">
            <a:avLst/>
          </a:prstGeom>
          <a:effectLst>
            <a:glow rad="317500">
              <a:schemeClr val="accent4">
                <a:satMod val="175000"/>
                <a:alpha val="70000"/>
              </a:schemeClr>
            </a:glow>
          </a:effec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24900">
            <a:off x="5905610" y="1930360"/>
            <a:ext cx="2933010" cy="2505527"/>
          </a:xfrm>
          <a:prstGeom prst="rect">
            <a:avLst/>
          </a:prstGeom>
          <a:effectLst>
            <a:glow rad="317500">
              <a:schemeClr val="accent4">
                <a:satMod val="175000"/>
                <a:alpha val="70000"/>
              </a:schemeClr>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70385" y="4165207"/>
            <a:ext cx="1886514" cy="2505527"/>
          </a:xfrm>
          <a:prstGeom prst="rect">
            <a:avLst/>
          </a:prstGeom>
          <a:effectLst>
            <a:glow rad="317500">
              <a:schemeClr val="accent4">
                <a:satMod val="175000"/>
                <a:alpha val="70000"/>
              </a:schemeClr>
            </a:glow>
          </a:effectLst>
        </p:spPr>
      </p:pic>
    </p:spTree>
    <p:extLst>
      <p:ext uri="{BB962C8B-B14F-4D97-AF65-F5344CB8AC3E}">
        <p14:creationId xmlns:p14="http://schemas.microsoft.com/office/powerpoint/2010/main" val="423387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Scale>
                                      <p:cBhvr>
                                        <p:cTn id="2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
                                        </p:tgtEl>
                                        <p:attrNameLst>
                                          <p:attrName>ppt_x</p:attrName>
                                          <p:attrName>ppt_y</p:attrName>
                                        </p:attrNameLst>
                                      </p:cBhvr>
                                    </p:animMotion>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Scale>
                                      <p:cBhvr>
                                        <p:cTn id="3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gtEl>
                                        <p:attrNameLst>
                                          <p:attrName>ppt_x</p:attrName>
                                          <p:attrName>ppt_y</p:attrName>
                                        </p:attrNameLst>
                                      </p:cBhvr>
                                    </p:animMotion>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Scale>
                                      <p:cBhvr>
                                        <p:cTn id="4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gtEl>
                                        <p:attrNameLst>
                                          <p:attrName>ppt_x</p:attrName>
                                          <p:attrName>ppt_y</p:attrName>
                                        </p:attrNameLst>
                                      </p:cBhvr>
                                    </p:animMotion>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Scale>
                                      <p:cBhvr>
                                        <p:cTn id="4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2"/>
                                        </p:tgtEl>
                                        <p:attrNameLst>
                                          <p:attrName>ppt_x</p:attrName>
                                          <p:attrName>ppt_y</p:attrName>
                                        </p:attrNameLst>
                                      </p:cBhvr>
                                    </p:animMotion>
                                    <p:animEffect transition="in" filter="fade">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631604"/>
            <a:ext cx="8724901" cy="1594793"/>
          </a:xfrm>
          <a:prstGeom prst="rect">
            <a:avLst/>
          </a:prstGeom>
          <a:solidFill>
            <a:schemeClr val="tx1">
              <a:alpha val="90000"/>
            </a:schemeClr>
          </a:solidFill>
          <a:ln w="9525" cap="rnd">
            <a:noFill/>
            <a:prstDash val="sysDot"/>
            <a:miter lim="800000"/>
            <a:headEnd/>
            <a:tailEnd/>
          </a:ln>
          <a:effectLst/>
        </p:spPr>
        <p:txBody>
          <a:bodyPr wrap="none" anchor="ctr"/>
          <a:lstStyle/>
          <a:p>
            <a:endParaRPr lang="en-US" b="0" dirty="0">
              <a:solidFill>
                <a:srgbClr val="000000"/>
              </a:solidFill>
              <a:latin typeface="Teen" pitchFamily="2" charset="0"/>
            </a:endParaRPr>
          </a:p>
        </p:txBody>
      </p:sp>
      <p:sp>
        <p:nvSpPr>
          <p:cNvPr id="3" name="Text Box 3"/>
          <p:cNvSpPr txBox="1">
            <a:spLocks noChangeArrowheads="1"/>
          </p:cNvSpPr>
          <p:nvPr/>
        </p:nvSpPr>
        <p:spPr bwMode="auto">
          <a:xfrm>
            <a:off x="263979" y="2628781"/>
            <a:ext cx="8616043" cy="160043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t>Romans 10:13</a:t>
            </a:r>
            <a:br>
              <a:rPr lang="en-US" b="0" dirty="0" smtClean="0">
                <a:solidFill>
                  <a:srgbClr val="FFFF00"/>
                </a:solidFill>
                <a:effectLst>
                  <a:outerShdw blurRad="50800" dist="50800" dir="5400000" algn="ctr" rotWithShape="0">
                    <a:srgbClr val="000000"/>
                  </a:outerShdw>
                  <a:reflection blurRad="6350" stA="60000" endA="900" endPos="58000" dir="5400000" sy="-100000" algn="bl" rotWithShape="0"/>
                </a:effectLst>
                <a:latin typeface="Teen" pitchFamily="2" charset="0"/>
              </a:rPr>
            </a:br>
            <a:r>
              <a:rPr lang="en-US" b="0" dirty="0">
                <a:solidFill>
                  <a:schemeClr val="bg1"/>
                </a:solidFill>
                <a:latin typeface="Teen" pitchFamily="2" charset="0"/>
              </a:rPr>
              <a:t>For whosoever shall call upon the name of the Lord shall be saved.</a:t>
            </a:r>
          </a:p>
        </p:txBody>
      </p:sp>
    </p:spTree>
    <p:extLst>
      <p:ext uri="{BB962C8B-B14F-4D97-AF65-F5344CB8AC3E}">
        <p14:creationId xmlns:p14="http://schemas.microsoft.com/office/powerpoint/2010/main" val="1682261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0763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2305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16" fill="hold" nodeType="withEffect">
                                  <p:stCondLst>
                                    <p:cond delay="0"/>
                                  </p:stCondLst>
                                  <p:childTnLst>
                                    <p:anim calcmode="lin" valueType="num">
                                      <p:cBhvr>
                                        <p:cTn id="6" dur="3000"/>
                                        <p:tgtEl>
                                          <p:spTgt spid="2"/>
                                        </p:tgtEl>
                                        <p:attrNameLst>
                                          <p:attrName>ppt_w</p:attrName>
                                        </p:attrNameLst>
                                      </p:cBhvr>
                                      <p:tavLst>
                                        <p:tav tm="0">
                                          <p:val>
                                            <p:strVal val="ppt_w"/>
                                          </p:val>
                                        </p:tav>
                                        <p:tav tm="100000">
                                          <p:val>
                                            <p:strVal val="4*ppt_w"/>
                                          </p:val>
                                        </p:tav>
                                      </p:tavLst>
                                    </p:anim>
                                    <p:anim calcmode="lin" valueType="num">
                                      <p:cBhvr>
                                        <p:cTn id="7" dur="3000"/>
                                        <p:tgtEl>
                                          <p:spTgt spid="2"/>
                                        </p:tgtEl>
                                        <p:attrNameLst>
                                          <p:attrName>ppt_h</p:attrName>
                                        </p:attrNameLst>
                                      </p:cBhvr>
                                      <p:tavLst>
                                        <p:tav tm="0">
                                          <p:val>
                                            <p:strVal val="ppt_h"/>
                                          </p:val>
                                        </p:tav>
                                        <p:tav tm="100000">
                                          <p:val>
                                            <p:strVal val="4*ppt_h"/>
                                          </p:val>
                                        </p:tav>
                                      </p:tavLst>
                                    </p:anim>
                                    <p:set>
                                      <p:cBhvr>
                                        <p:cTn id="8" dur="1" fill="hold">
                                          <p:stCondLst>
                                            <p:cond delay="2999"/>
                                          </p:stCondLst>
                                        </p:cTn>
                                        <p:tgtEl>
                                          <p:spTgt spid="2"/>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1500"/>
                                        <p:tgtEl>
                                          <p:spTgt spid="2"/>
                                        </p:tgtEl>
                                      </p:cBhvr>
                                    </p:animEffect>
                                    <p:set>
                                      <p:cBhvr>
                                        <p:cTn id="11" dur="1" fill="hold">
                                          <p:stCondLst>
                                            <p:cond delay="1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121186" y="-840662"/>
            <a:ext cx="8901628" cy="5047536"/>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32200" b="0" spc="-150" dirty="0" smtClean="0">
                <a:solidFill>
                  <a:srgbClr val="92D050"/>
                </a:solidFill>
                <a:effectLst>
                  <a:glow rad="228600">
                    <a:schemeClr val="accent4">
                      <a:satMod val="175000"/>
                      <a:alpha val="85000"/>
                    </a:schemeClr>
                  </a:glow>
                </a:effectLst>
                <a:latin typeface="Dirty Ego" pitchFamily="2" charset="0"/>
              </a:rPr>
              <a:t>FOOL</a:t>
            </a:r>
            <a:endParaRPr lang="en-US" sz="32200" b="0" spc="-150" dirty="0">
              <a:solidFill>
                <a:srgbClr val="92D050"/>
              </a:solidFill>
              <a:effectLst>
                <a:glow rad="228600">
                  <a:schemeClr val="accent4">
                    <a:satMod val="175000"/>
                    <a:alpha val="85000"/>
                  </a:schemeClr>
                </a:glow>
              </a:effectLst>
              <a:latin typeface="Dirty Ego"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648" y="226648"/>
            <a:ext cx="6404705" cy="6404705"/>
          </a:xfrm>
          <a:prstGeom prst="rect">
            <a:avLst/>
          </a:prstGeom>
          <a:effectLst>
            <a:glow rad="317500">
              <a:schemeClr val="accent4">
                <a:satMod val="175000"/>
                <a:alpha val="70000"/>
              </a:schemeClr>
            </a:glow>
          </a:effectLst>
        </p:spPr>
      </p:pic>
      <p:sp>
        <p:nvSpPr>
          <p:cNvPr id="5" name="Text Box 1026"/>
          <p:cNvSpPr txBox="1">
            <a:spLocks noChangeArrowheads="1"/>
          </p:cNvSpPr>
          <p:nvPr/>
        </p:nvSpPr>
        <p:spPr bwMode="auto">
          <a:xfrm rot="20998665">
            <a:off x="949524" y="-597373"/>
            <a:ext cx="7244952" cy="7217360"/>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46300" b="0" dirty="0" smtClean="0">
                <a:solidFill>
                  <a:srgbClr val="FFFF00"/>
                </a:solidFill>
                <a:effectLst>
                  <a:glow rad="228600">
                    <a:schemeClr val="accent4">
                      <a:satMod val="175000"/>
                      <a:alpha val="85000"/>
                    </a:schemeClr>
                  </a:glow>
                </a:effectLst>
                <a:latin typeface="Dirty Ego" pitchFamily="2" charset="0"/>
              </a:rPr>
              <a:t>Not!</a:t>
            </a:r>
            <a:endParaRPr lang="en-US" sz="46300" b="0" dirty="0">
              <a:solidFill>
                <a:srgbClr val="FFFF00"/>
              </a:solidFill>
              <a:effectLst>
                <a:glow rad="228600">
                  <a:schemeClr val="accent4">
                    <a:satMod val="175000"/>
                    <a:alpha val="85000"/>
                  </a:schemeClr>
                </a:glow>
              </a:effectLst>
              <a:latin typeface="Dirty Ego" pitchFamily="2" charset="0"/>
            </a:endParaRPr>
          </a:p>
        </p:txBody>
      </p:sp>
    </p:spTree>
    <p:extLst>
      <p:ext uri="{BB962C8B-B14F-4D97-AF65-F5344CB8AC3E}">
        <p14:creationId xmlns:p14="http://schemas.microsoft.com/office/powerpoint/2010/main" val="343945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4*#ppt_w"/>
                                          </p:val>
                                        </p:tav>
                                        <p:tav tm="100000">
                                          <p:val>
                                            <p:strVal val="#ppt_w"/>
                                          </p:val>
                                        </p:tav>
                                      </p:tavLst>
                                    </p:anim>
                                    <p:anim calcmode="lin" valueType="num">
                                      <p:cBhvr>
                                        <p:cTn id="15"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21186" y="1017112"/>
            <a:ext cx="8901628" cy="513986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80000"/>
              </a:lnSpc>
              <a:spcAft>
                <a:spcPct val="40000"/>
              </a:spcAft>
              <a:buClr>
                <a:srgbClr val="FFFF99"/>
              </a:buClr>
            </a:pPr>
            <a:r>
              <a:rPr lang="en-US" sz="8200" dirty="0" smtClean="0">
                <a:solidFill>
                  <a:schemeClr val="bg1"/>
                </a:solidFill>
                <a:effectLst>
                  <a:glow rad="228600">
                    <a:schemeClr val="accent4">
                      <a:satMod val="175000"/>
                      <a:alpha val="85000"/>
                    </a:schemeClr>
                  </a:glow>
                </a:effectLst>
                <a:latin typeface="Trubble" pitchFamily="2" charset="0"/>
              </a:rPr>
              <a:t>There is no such thing</a:t>
            </a:r>
            <a:br>
              <a:rPr lang="en-US" sz="8200" dirty="0" smtClean="0">
                <a:solidFill>
                  <a:schemeClr val="bg1"/>
                </a:solidFill>
                <a:effectLst>
                  <a:glow rad="228600">
                    <a:schemeClr val="accent4">
                      <a:satMod val="175000"/>
                      <a:alpha val="85000"/>
                    </a:schemeClr>
                  </a:glow>
                </a:effectLst>
                <a:latin typeface="Trubble" pitchFamily="2" charset="0"/>
              </a:rPr>
            </a:br>
            <a:r>
              <a:rPr lang="en-US" sz="8200" dirty="0" smtClean="0">
                <a:solidFill>
                  <a:schemeClr val="bg1"/>
                </a:solidFill>
                <a:effectLst>
                  <a:glow rad="228600">
                    <a:schemeClr val="accent4">
                      <a:satMod val="175000"/>
                      <a:alpha val="85000"/>
                    </a:schemeClr>
                  </a:glow>
                </a:effectLst>
                <a:latin typeface="Trubble" pitchFamily="2" charset="0"/>
              </a:rPr>
              <a:t>as a WISE FOOL or a FOOLISH WISE MAN</a:t>
            </a:r>
            <a:endParaRPr lang="en-US" sz="8200" dirty="0">
              <a:solidFill>
                <a:schemeClr val="bg1"/>
              </a:solidFill>
              <a:effectLst>
                <a:glow rad="228600">
                  <a:schemeClr val="accent4">
                    <a:satMod val="175000"/>
                    <a:alpha val="85000"/>
                  </a:schemeClr>
                </a:glow>
              </a:effectLst>
              <a:latin typeface="Trubble" pitchFamily="2" charset="0"/>
            </a:endParaRPr>
          </a:p>
        </p:txBody>
      </p:sp>
    </p:spTree>
    <p:extLst>
      <p:ext uri="{BB962C8B-B14F-4D97-AF65-F5344CB8AC3E}">
        <p14:creationId xmlns:p14="http://schemas.microsoft.com/office/powerpoint/2010/main" val="1116785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3*#ppt_w"/>
                                          </p:val>
                                        </p:tav>
                                        <p:tav tm="100000">
                                          <p:val>
                                            <p:strVal val="#ppt_w"/>
                                          </p:val>
                                        </p:tav>
                                      </p:tavLst>
                                    </p:anim>
                                    <p:anim calcmode="lin" valueType="num">
                                      <p:cBhvr>
                                        <p:cTn id="8" dur="7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21186" y="1665441"/>
            <a:ext cx="8901628" cy="3527119"/>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8600" b="0" dirty="0" smtClean="0">
                <a:solidFill>
                  <a:srgbClr val="66FFFF"/>
                </a:solidFill>
                <a:effectLst>
                  <a:glow rad="228600">
                    <a:schemeClr val="accent4">
                      <a:satMod val="175000"/>
                      <a:alpha val="85000"/>
                    </a:schemeClr>
                  </a:glow>
                </a:effectLst>
                <a:latin typeface="Dirty Ego" pitchFamily="2" charset="0"/>
              </a:rPr>
              <a:t>AIN’T HAPPENING!</a:t>
            </a:r>
            <a:endParaRPr lang="en-US" sz="18600" b="0" dirty="0">
              <a:solidFill>
                <a:srgbClr val="66FFFF"/>
              </a:solidFill>
              <a:effectLst>
                <a:glow rad="228600">
                  <a:schemeClr val="accent4">
                    <a:satMod val="175000"/>
                    <a:alpha val="85000"/>
                  </a:schemeClr>
                </a:glow>
              </a:effectLst>
              <a:latin typeface="Dirty Ego" pitchFamily="2" charset="0"/>
            </a:endParaRPr>
          </a:p>
        </p:txBody>
      </p:sp>
    </p:spTree>
    <p:extLst>
      <p:ext uri="{BB962C8B-B14F-4D97-AF65-F5344CB8AC3E}">
        <p14:creationId xmlns:p14="http://schemas.microsoft.com/office/powerpoint/2010/main" val="221115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21186" y="2321005"/>
            <a:ext cx="8901628" cy="2215991"/>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800" b="0" i="1" dirty="0" smtClean="0">
                <a:solidFill>
                  <a:schemeClr val="bg1"/>
                </a:solidFill>
                <a:effectLst>
                  <a:glow rad="317500">
                    <a:schemeClr val="accent4">
                      <a:satMod val="175000"/>
                      <a:alpha val="85000"/>
                    </a:schemeClr>
                  </a:glow>
                </a:effectLst>
                <a:latin typeface="Tandelle" pitchFamily="2" charset="0"/>
              </a:rPr>
              <a:t>It’s one or the other...</a:t>
            </a:r>
            <a:endParaRPr lang="en-US" sz="13800" b="0" i="1" dirty="0">
              <a:solidFill>
                <a:schemeClr val="bg1"/>
              </a:solidFill>
              <a:effectLst>
                <a:glow rad="317500">
                  <a:schemeClr val="accent4">
                    <a:satMod val="175000"/>
                    <a:alpha val="85000"/>
                  </a:schemeClr>
                </a:glow>
              </a:effectLst>
              <a:latin typeface="Tandelle" pitchFamily="2" charset="0"/>
            </a:endParaRPr>
          </a:p>
        </p:txBody>
      </p:sp>
    </p:spTree>
    <p:extLst>
      <p:ext uri="{BB962C8B-B14F-4D97-AF65-F5344CB8AC3E}">
        <p14:creationId xmlns:p14="http://schemas.microsoft.com/office/powerpoint/2010/main" val="21781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ELEVATE-03"/>
  <p:tag name="GENSWF_MOVIE_ONCLICK_URL" val="http://"/>
  <p:tag name="GENSWF_MOVIE_PRESENTATION_END_URL" val="http://"/>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74149</TotalTime>
  <Words>730</Words>
  <Application>Microsoft Office PowerPoint</Application>
  <PresentationFormat>On-screen Show (4:3)</PresentationFormat>
  <Paragraphs>279</Paragraphs>
  <Slides>52</Slides>
  <Notes>52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Tandelle</vt:lpstr>
      <vt:lpstr>Trubble</vt:lpstr>
      <vt:lpstr>Jenkins v2.0</vt:lpstr>
      <vt:lpstr>Tempus Sans ITC</vt:lpstr>
      <vt:lpstr>Teen</vt:lpstr>
      <vt:lpstr>Teen Light</vt:lpstr>
      <vt:lpstr>Dirty Ego</vt:lpstr>
      <vt:lpstr>Default Design</vt:lpstr>
      <vt:lpstr>3_Default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Our Opportunity</dc:title>
  <dc:creator>RDJ</dc:creator>
  <cp:lastModifiedBy>Roger J</cp:lastModifiedBy>
  <cp:revision>4707</cp:revision>
  <dcterms:created xsi:type="dcterms:W3CDTF">2005-02-19T02:02:57Z</dcterms:created>
  <dcterms:modified xsi:type="dcterms:W3CDTF">2011-10-23T04:36:04Z</dcterms:modified>
</cp:coreProperties>
</file>