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4"/>
  </p:notesMasterIdLst>
  <p:sldIdLst>
    <p:sldId id="2535" r:id="rId2"/>
    <p:sldId id="2503" r:id="rId3"/>
    <p:sldId id="2504" r:id="rId4"/>
    <p:sldId id="2505" r:id="rId5"/>
    <p:sldId id="2506" r:id="rId6"/>
    <p:sldId id="2507" r:id="rId7"/>
    <p:sldId id="2508" r:id="rId8"/>
    <p:sldId id="2473" r:id="rId9"/>
    <p:sldId id="2536" r:id="rId10"/>
    <p:sldId id="2539" r:id="rId11"/>
    <p:sldId id="2510" r:id="rId12"/>
    <p:sldId id="2537" r:id="rId13"/>
    <p:sldId id="2511" r:id="rId14"/>
    <p:sldId id="2512" r:id="rId15"/>
    <p:sldId id="2538" r:id="rId16"/>
    <p:sldId id="2515" r:id="rId17"/>
    <p:sldId id="2514" r:id="rId18"/>
    <p:sldId id="2540" r:id="rId19"/>
    <p:sldId id="2516" r:id="rId20"/>
    <p:sldId id="2517" r:id="rId21"/>
    <p:sldId id="2541" r:id="rId22"/>
    <p:sldId id="2519" r:id="rId23"/>
    <p:sldId id="2521" r:id="rId24"/>
    <p:sldId id="2542" r:id="rId25"/>
    <p:sldId id="2522" r:id="rId26"/>
    <p:sldId id="2524" r:id="rId27"/>
    <p:sldId id="2525" r:id="rId28"/>
    <p:sldId id="2526" r:id="rId29"/>
    <p:sldId id="2543" r:id="rId30"/>
    <p:sldId id="2527" r:id="rId31"/>
    <p:sldId id="2528" r:id="rId32"/>
    <p:sldId id="2544" r:id="rId33"/>
    <p:sldId id="2529" r:id="rId34"/>
    <p:sldId id="2531" r:id="rId35"/>
    <p:sldId id="2530" r:id="rId36"/>
    <p:sldId id="2545" r:id="rId37"/>
    <p:sldId id="2532" r:id="rId38"/>
    <p:sldId id="2533" r:id="rId39"/>
    <p:sldId id="2534" r:id="rId40"/>
    <p:sldId id="2546" r:id="rId41"/>
    <p:sldId id="2474" r:id="rId42"/>
    <p:sldId id="2476" r:id="rId43"/>
  </p:sldIdLst>
  <p:sldSz cx="9144000" cy="6858000" type="screen4x3"/>
  <p:notesSz cx="6858000" cy="9144000"/>
  <p:embeddedFontLst>
    <p:embeddedFont>
      <p:font typeface="28 Days Later" pitchFamily="34" charset="0"/>
      <p:regular r:id="rId45"/>
    </p:embeddedFont>
    <p:embeddedFont>
      <p:font typeface="Teen Light" pitchFamily="82" charset="0"/>
      <p:regular r:id="rId46"/>
      <p:italic r:id="rId47"/>
    </p:embeddedFont>
    <p:embeddedFont>
      <p:font typeface="Tempus Sans ITC" pitchFamily="82" charset="0"/>
      <p:regular r:id="rId48"/>
    </p:embeddedFont>
    <p:embeddedFont>
      <p:font typeface="Teen" pitchFamily="82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99FF33"/>
    <a:srgbClr val="66FFFF"/>
    <a:srgbClr val="FFFF00"/>
    <a:srgbClr val="FFFF99"/>
    <a:srgbClr val="1C1C1C"/>
    <a:srgbClr val="292929"/>
    <a:srgbClr val="333333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69" autoAdjust="0"/>
    <p:restoredTop sz="94567" autoAdjust="0"/>
  </p:normalViewPr>
  <p:slideViewPr>
    <p:cSldViewPr>
      <p:cViewPr varScale="1">
        <p:scale>
          <a:sx n="87" d="100"/>
          <a:sy n="87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1F217173-76B5-401E-9120-92D0256CA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66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6860D-3D72-4D6B-A057-B945608D21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8E914-61FF-4A98-B457-3FC1F66CC8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B0E98-BAF8-4009-BA97-57C498AF57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ED263D-C71A-4220-9065-41FDC41A4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A8010-8E1B-4BB2-8535-D2F3C2864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988AF-5C12-453A-8D67-45E0578F70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CBF3D-969E-4233-9152-024D187A3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D5170-0FA9-4F2B-9724-EEB677310D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1F152-E45D-45B5-B32C-CF34A45CF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71183-160D-4215-A43F-CD7CF306DC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C1E77-024F-42EE-AB72-66D1AAFA0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61BB878-C7F8-49B1-B182-11D1AA4ECA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lingDownHeaven - 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CallingDownHeaven - 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allingDownHeaven - 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CallingDownHeaven - 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0500" y="1905000"/>
            <a:ext cx="8763000" cy="30480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3571" name="Text Box 3"/>
          <p:cNvSpPr txBox="1">
            <a:spLocks noChangeArrowheads="1"/>
          </p:cNvSpPr>
          <p:nvPr/>
        </p:nvSpPr>
        <p:spPr bwMode="auto">
          <a:xfrm>
            <a:off x="266700" y="2062913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Ephesians 6:18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Praying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______with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all prayer and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_________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in the Spirit, and watching thereunto with all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__________ and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supplication for all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_____;</a:t>
            </a:r>
            <a:r>
              <a:rPr lang="en-US" dirty="0" smtClean="0">
                <a:solidFill>
                  <a:schemeClr val="bg1"/>
                </a:solidFill>
                <a:latin typeface="Teen Light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Teen Light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714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PRAYING ALWAYS</a:t>
            </a:r>
          </a:p>
        </p:txBody>
      </p:sp>
      <p:sp>
        <p:nvSpPr>
          <p:cNvPr id="2419715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1.</a:t>
            </a:r>
          </a:p>
        </p:txBody>
      </p:sp>
      <p:sp>
        <p:nvSpPr>
          <p:cNvPr id="2419716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0500" y="1905000"/>
            <a:ext cx="8763000" cy="30480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6700" y="2062913"/>
            <a:ext cx="8610600" cy="28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Ephesians 6:18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rgbClr val="99FF33"/>
                </a:solidFill>
                <a:latin typeface="Teen Light" pitchFamily="2" charset="0"/>
              </a:rPr>
              <a:t>Praying always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with all prayer and supplication in the Spirit, and watching thereunto with all perseverance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and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supplication for all saints;</a:t>
            </a:r>
            <a:r>
              <a:rPr lang="en-US" dirty="0">
                <a:solidFill>
                  <a:schemeClr val="bg1"/>
                </a:solidFill>
                <a:latin typeface="Teen Light" pitchFamily="2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7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1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19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1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1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1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1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9714" grpId="0"/>
      <p:bldP spid="2419715" grpId="0"/>
      <p:bldP spid="2419716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719" name="Text Box 7"/>
          <p:cNvSpPr txBox="1">
            <a:spLocks noChangeArrowheads="1"/>
          </p:cNvSpPr>
          <p:nvPr/>
        </p:nvSpPr>
        <p:spPr bwMode="auto">
          <a:xfrm>
            <a:off x="304800" y="1923677"/>
            <a:ext cx="8534400" cy="447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If You Try To</a:t>
            </a:r>
            <a:b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</a:b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Fight The Spiritual Battle On Your Own, You WILL</a:t>
            </a:r>
            <a:b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</a:b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Be Defeated!</a:t>
            </a:r>
            <a:endParaRPr lang="en-US" sz="8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PRAYING ALWAYS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1.</a:t>
            </a: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7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0500" y="1266020"/>
            <a:ext cx="8763000" cy="54102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0742" name="Text Box 6"/>
          <p:cNvSpPr txBox="1">
            <a:spLocks noChangeArrowheads="1"/>
          </p:cNvSpPr>
          <p:nvPr/>
        </p:nvSpPr>
        <p:spPr bwMode="auto">
          <a:xfrm>
            <a:off x="304800" y="1325409"/>
            <a:ext cx="8610600" cy="538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800" b="1" dirty="0">
                <a:solidFill>
                  <a:srgbClr val="FFFF00"/>
                </a:solidFill>
                <a:latin typeface="Teen Light" pitchFamily="2" charset="0"/>
              </a:rPr>
              <a:t>2 Chronicles 32:7-8</a:t>
            </a:r>
            <a:br>
              <a:rPr lang="en-US" sz="3800" b="1" dirty="0">
                <a:solidFill>
                  <a:srgbClr val="FFFF00"/>
                </a:solidFill>
                <a:latin typeface="Teen Light" pitchFamily="2" charset="0"/>
              </a:rPr>
            </a:br>
            <a:r>
              <a:rPr lang="en-US" sz="3800" b="1" baseline="30000" dirty="0" smtClean="0">
                <a:solidFill>
                  <a:srgbClr val="FFFF00"/>
                </a:solidFill>
                <a:latin typeface="Teen Light" pitchFamily="2" charset="0"/>
              </a:rPr>
              <a:t>7</a:t>
            </a:r>
            <a:r>
              <a:rPr lang="en-US" sz="3800" b="1" dirty="0" smtClean="0">
                <a:solidFill>
                  <a:schemeClr val="bg1"/>
                </a:solidFill>
                <a:latin typeface="Teen Light" pitchFamily="2" charset="0"/>
              </a:rPr>
              <a:t>Be </a:t>
            </a:r>
            <a:r>
              <a:rPr lang="en-US" sz="3800" b="1" dirty="0">
                <a:solidFill>
                  <a:schemeClr val="bg1"/>
                </a:solidFill>
                <a:latin typeface="Teen Light" pitchFamily="2" charset="0"/>
              </a:rPr>
              <a:t>strong and courageous, be not afraid nor dismayed for the king of Assyria, nor for all the multitude that is with him: for there be more with us than with him: </a:t>
            </a:r>
          </a:p>
          <a:p>
            <a:pPr>
              <a:lnSpc>
                <a:spcPct val="75000"/>
              </a:lnSpc>
            </a:pPr>
            <a:r>
              <a:rPr lang="en-US" sz="3800" b="1" baseline="30000" dirty="0" smtClean="0">
                <a:solidFill>
                  <a:srgbClr val="FFFF00"/>
                </a:solidFill>
                <a:latin typeface="Teen Light" pitchFamily="2" charset="0"/>
              </a:rPr>
              <a:t>8</a:t>
            </a:r>
            <a:r>
              <a:rPr lang="en-US" sz="3800" b="1" dirty="0" smtClean="0">
                <a:solidFill>
                  <a:schemeClr val="bg1"/>
                </a:solidFill>
                <a:latin typeface="Teen Light" pitchFamily="2" charset="0"/>
              </a:rPr>
              <a:t>With </a:t>
            </a:r>
            <a:r>
              <a:rPr lang="en-US" sz="3800" b="1" dirty="0">
                <a:solidFill>
                  <a:schemeClr val="bg1"/>
                </a:solidFill>
                <a:latin typeface="Teen Light" pitchFamily="2" charset="0"/>
              </a:rPr>
              <a:t>him is an arm of flesh; but with us is the LORD our God to help us, and to fight our battles. And the people rested themselves upon the words of Hezekiah king of Judah. 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PRAYING ALWAYS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1.</a:t>
            </a:r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207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PERSISTENT IN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2.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0500" y="1905000"/>
            <a:ext cx="8763000" cy="30480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6700" y="2062913"/>
            <a:ext cx="8610600" cy="28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Ephesians 6:18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rgbClr val="99FF33"/>
                </a:solidFill>
                <a:latin typeface="Teen Light" pitchFamily="2" charset="0"/>
              </a:rPr>
              <a:t>Praying always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 with </a:t>
            </a:r>
            <a:r>
              <a:rPr lang="en-US" b="1" dirty="0">
                <a:solidFill>
                  <a:srgbClr val="99FF33"/>
                </a:solidFill>
                <a:latin typeface="Teen Light" pitchFamily="2" charset="0"/>
              </a:rPr>
              <a:t>all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 prayer and supplication in the Spirit, and watching thereunto with </a:t>
            </a:r>
            <a:r>
              <a:rPr lang="en-US" b="1" dirty="0">
                <a:solidFill>
                  <a:srgbClr val="99FF33"/>
                </a:solidFill>
                <a:latin typeface="Teen Light" pitchFamily="2" charset="0"/>
              </a:rPr>
              <a:t>all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 perseverance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and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supplication for </a:t>
            </a:r>
            <a:r>
              <a:rPr lang="en-US" b="1" dirty="0">
                <a:solidFill>
                  <a:srgbClr val="99FF33"/>
                </a:solidFill>
                <a:latin typeface="Teen Light" pitchFamily="2" charset="0"/>
              </a:rPr>
              <a:t>all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 saints;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 animBg="1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PERSISTENT IN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2.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2421765" name="Text Box 5"/>
          <p:cNvSpPr txBox="1">
            <a:spLocks noChangeArrowheads="1"/>
          </p:cNvSpPr>
          <p:nvPr/>
        </p:nvSpPr>
        <p:spPr bwMode="auto">
          <a:xfrm>
            <a:off x="304800" y="2097419"/>
            <a:ext cx="8534400" cy="38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8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Notice How Many Times The Word “ALL” Appears In Ephesians 6:8</a:t>
            </a:r>
            <a:endParaRPr lang="en-US" sz="8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1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90500" y="1905000"/>
            <a:ext cx="8763000" cy="11430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4838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8610600" cy="104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1 Thessalonians 5:17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Pray without ceasing.</a:t>
            </a:r>
            <a:r>
              <a:rPr lang="en-US" dirty="0">
                <a:latin typeface="Teen Light" pitchFamily="2" charset="0"/>
              </a:rPr>
              <a:t>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PERSISTENT IN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2.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4248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813" name="Text Box 5"/>
          <p:cNvSpPr txBox="1">
            <a:spLocks noChangeArrowheads="1"/>
          </p:cNvSpPr>
          <p:nvPr/>
        </p:nvSpPr>
        <p:spPr bwMode="auto">
          <a:xfrm>
            <a:off x="304800" y="1828800"/>
            <a:ext cx="8534400" cy="476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8000" spc="-15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Keep A Constant Attitude Of Trust &amp; Communication With God At Every Moment</a:t>
            </a:r>
            <a:endParaRPr lang="en-US" sz="8000" spc="-15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PERSISTENT IN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2.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POSSIBILITIES OF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3</a:t>
            </a: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0500" y="1905000"/>
            <a:ext cx="8763000" cy="30480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6700" y="2062913"/>
            <a:ext cx="8610600" cy="28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Ephesians 6:18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rgbClr val="99FF33"/>
                </a:solidFill>
                <a:latin typeface="Teen Light" pitchFamily="2" charset="0"/>
              </a:rPr>
              <a:t>Praying always with all prayer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and supplication in the Spirit, and watching thereunto with all perseverance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and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supplication for all saints; </a:t>
            </a:r>
          </a:p>
        </p:txBody>
      </p:sp>
      <p:pic>
        <p:nvPicPr>
          <p:cNvPr id="9" name="Picture 8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 animBg="1"/>
      <p:bldP spid="13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POSSIBILITIES OF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3</a:t>
            </a: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425862" name="Text Box 6"/>
          <p:cNvSpPr txBox="1">
            <a:spLocks noChangeArrowheads="1"/>
          </p:cNvSpPr>
          <p:nvPr/>
        </p:nvSpPr>
        <p:spPr bwMode="auto">
          <a:xfrm>
            <a:off x="304800" y="1447800"/>
            <a:ext cx="8534400" cy="514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72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You can pray anywhere at anytime for anything</a:t>
            </a:r>
          </a:p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72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THE POSSIBILITIES ARE ENDLESS!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5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58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2550" name="Picture 6" descr="C:\Users\Roger J\AppData\Local\Microsoft\Windows\Temporary Internet Files\Content.IE5\G74ZSEN1\MP9003859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"/>
            <a:ext cx="4572000" cy="64008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412546" name="Text Box 2"/>
          <p:cNvSpPr txBox="1">
            <a:spLocks noChangeArrowheads="1"/>
          </p:cNvSpPr>
          <p:nvPr/>
        </p:nvSpPr>
        <p:spPr bwMode="auto">
          <a:xfrm>
            <a:off x="0" y="1066800"/>
            <a:ext cx="5486400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19000" spc="-30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THE</a:t>
            </a:r>
            <a:r>
              <a:rPr lang="en-US" sz="19000" spc="-150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 JUICE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1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1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1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90500" y="1981200"/>
            <a:ext cx="8763000" cy="16764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6886" name="Text Box 6"/>
          <p:cNvSpPr txBox="1">
            <a:spLocks noChangeArrowheads="1"/>
          </p:cNvSpPr>
          <p:nvPr/>
        </p:nvSpPr>
        <p:spPr bwMode="auto">
          <a:xfrm>
            <a:off x="304800" y="2146300"/>
            <a:ext cx="8610600" cy="150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Luke 1:37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For with God nothing shall be impossible.</a:t>
            </a:r>
            <a:r>
              <a:rPr lang="en-US" dirty="0">
                <a:solidFill>
                  <a:schemeClr val="bg1"/>
                </a:solidFill>
                <a:latin typeface="Teen Light" pitchFamily="2" charset="0"/>
              </a:rPr>
              <a:t> 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POSSIBILITIES OF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3</a:t>
            </a: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268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PETITION OF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4</a:t>
            </a: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0500" y="1905000"/>
            <a:ext cx="8763000" cy="30480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6700" y="2062913"/>
            <a:ext cx="8610600" cy="28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Ephesians 6:18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rgbClr val="99FF33"/>
                </a:solidFill>
                <a:latin typeface="Teen Light" pitchFamily="2" charset="0"/>
              </a:rPr>
              <a:t>Praying always with all prayer and supplication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in the Spirit, and watching thereunto with all perseverance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and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supplication for all saints; </a:t>
            </a:r>
          </a:p>
        </p:txBody>
      </p:sp>
      <p:pic>
        <p:nvPicPr>
          <p:cNvPr id="9" name="Picture 8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 animBg="1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90500" y="4114800"/>
            <a:ext cx="8763000" cy="25908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28935" name="Text Box 7"/>
          <p:cNvSpPr txBox="1">
            <a:spLocks noChangeArrowheads="1"/>
          </p:cNvSpPr>
          <p:nvPr/>
        </p:nvSpPr>
        <p:spPr bwMode="auto">
          <a:xfrm>
            <a:off x="304800" y="4267200"/>
            <a:ext cx="8610600" cy="242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James 4:2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Ye lust, and have not: ye kill, and desire to have, and cannot obtain: ye fight and war, yet ye have not, because ye ask not. </a:t>
            </a:r>
          </a:p>
        </p:txBody>
      </p:sp>
      <p:sp>
        <p:nvSpPr>
          <p:cNvPr id="2428936" name="Text Box 8"/>
          <p:cNvSpPr txBox="1">
            <a:spLocks noChangeArrowheads="1"/>
          </p:cNvSpPr>
          <p:nvPr/>
        </p:nvSpPr>
        <p:spPr bwMode="auto">
          <a:xfrm>
            <a:off x="152400" y="2221756"/>
            <a:ext cx="8839200" cy="1816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7200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Supplication means: </a:t>
            </a:r>
            <a:r>
              <a:rPr lang="en-US" sz="7200" dirty="0" smtClean="0">
                <a:solidFill>
                  <a:srgbClr val="99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“</a:t>
            </a:r>
            <a:r>
              <a:rPr lang="en-US" sz="7200" b="1" dirty="0" smtClean="0">
                <a:solidFill>
                  <a:srgbClr val="99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TO ASK</a:t>
            </a:r>
            <a:r>
              <a:rPr lang="en-US" sz="7200" dirty="0" smtClean="0">
                <a:solidFill>
                  <a:srgbClr val="99FF3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”</a:t>
            </a:r>
            <a:endParaRPr lang="en-US" sz="7200" dirty="0">
              <a:solidFill>
                <a:srgbClr val="99FF3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PETITION OF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4</a:t>
            </a: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8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289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981" name="Text Box 5"/>
          <p:cNvSpPr txBox="1">
            <a:spLocks noChangeArrowheads="1"/>
          </p:cNvSpPr>
          <p:nvPr/>
        </p:nvSpPr>
        <p:spPr bwMode="auto">
          <a:xfrm>
            <a:off x="304800" y="1524000"/>
            <a:ext cx="8534400" cy="5132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7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You Will Be Surprised At How Many Times God Says “</a:t>
            </a:r>
            <a:r>
              <a:rPr lang="en-US" sz="70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YES</a:t>
            </a:r>
            <a:r>
              <a:rPr lang="en-US" sz="7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” In The Bible If Someone Simply Asked</a:t>
            </a:r>
            <a:endParaRPr lang="en-US" sz="7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PETITION OF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4</a:t>
            </a: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0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POWER OF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5.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0500" y="1905000"/>
            <a:ext cx="8763000" cy="30480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6700" y="2062913"/>
            <a:ext cx="8610600" cy="28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Ephesians 6:18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rgbClr val="99FF33"/>
                </a:solidFill>
                <a:latin typeface="Teen Light" pitchFamily="2" charset="0"/>
              </a:rPr>
              <a:t>Praying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always with all prayer and supplication </a:t>
            </a:r>
            <a:r>
              <a:rPr lang="en-US" b="1" dirty="0">
                <a:solidFill>
                  <a:srgbClr val="99FF33"/>
                </a:solidFill>
                <a:latin typeface="Teen Light" pitchFamily="2" charset="0"/>
              </a:rPr>
              <a:t>in the Spirit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, and watching thereunto with all perseverance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and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supplication for all saints; </a:t>
            </a:r>
          </a:p>
        </p:txBody>
      </p:sp>
      <p:pic>
        <p:nvPicPr>
          <p:cNvPr id="9" name="Picture 8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 animBg="1"/>
      <p:bldP spid="13" grpId="0" animBg="1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90500" y="1378496"/>
            <a:ext cx="8763000" cy="5327103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2007" name="Text Box 7"/>
          <p:cNvSpPr txBox="1">
            <a:spLocks noChangeArrowheads="1"/>
          </p:cNvSpPr>
          <p:nvPr/>
        </p:nvSpPr>
        <p:spPr bwMode="auto">
          <a:xfrm>
            <a:off x="304800" y="1464613"/>
            <a:ext cx="8610600" cy="524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700" b="1" dirty="0">
                <a:solidFill>
                  <a:srgbClr val="FFFF00"/>
                </a:solidFill>
                <a:latin typeface="Teen Light" pitchFamily="2" charset="0"/>
              </a:rPr>
              <a:t>Romans 8:26-27</a:t>
            </a:r>
            <a:br>
              <a:rPr lang="en-US" sz="3700" b="1" dirty="0">
                <a:solidFill>
                  <a:srgbClr val="FFFF00"/>
                </a:solidFill>
                <a:latin typeface="Teen Light" pitchFamily="2" charset="0"/>
              </a:rPr>
            </a:br>
            <a:r>
              <a:rPr lang="en-US" sz="3700" b="1" baseline="30000" dirty="0" smtClean="0">
                <a:solidFill>
                  <a:srgbClr val="FFFF00"/>
                </a:solidFill>
                <a:latin typeface="Teen Light" pitchFamily="2" charset="0"/>
              </a:rPr>
              <a:t>26</a:t>
            </a:r>
            <a:r>
              <a:rPr lang="en-US" sz="3700" b="1" dirty="0" smtClean="0">
                <a:solidFill>
                  <a:schemeClr val="bg1"/>
                </a:solidFill>
                <a:latin typeface="Teen Light" pitchFamily="2" charset="0"/>
              </a:rPr>
              <a:t>Likewise </a:t>
            </a:r>
            <a:r>
              <a:rPr lang="en-US" sz="3700" b="1" dirty="0">
                <a:solidFill>
                  <a:schemeClr val="bg1"/>
                </a:solidFill>
                <a:latin typeface="Teen Light" pitchFamily="2" charset="0"/>
              </a:rPr>
              <a:t>the Spirit also </a:t>
            </a:r>
            <a:r>
              <a:rPr lang="en-US" sz="3700" b="1" dirty="0" err="1">
                <a:solidFill>
                  <a:schemeClr val="bg1"/>
                </a:solidFill>
                <a:latin typeface="Teen Light" pitchFamily="2" charset="0"/>
              </a:rPr>
              <a:t>helpeth</a:t>
            </a:r>
            <a:r>
              <a:rPr lang="en-US" sz="3700" b="1" dirty="0">
                <a:solidFill>
                  <a:schemeClr val="bg1"/>
                </a:solidFill>
                <a:latin typeface="Teen Light" pitchFamily="2" charset="0"/>
              </a:rPr>
              <a:t> our </a:t>
            </a:r>
            <a:r>
              <a:rPr lang="en-US" sz="3700" b="1" dirty="0" smtClean="0">
                <a:solidFill>
                  <a:schemeClr val="bg1"/>
                </a:solidFill>
                <a:latin typeface="Teen Light" pitchFamily="2" charset="0"/>
              </a:rPr>
              <a:t>infirmities</a:t>
            </a:r>
            <a:r>
              <a:rPr lang="en-US" sz="3700" b="1" dirty="0">
                <a:solidFill>
                  <a:schemeClr val="bg1"/>
                </a:solidFill>
                <a:latin typeface="Teen Light" pitchFamily="2" charset="0"/>
              </a:rPr>
              <a:t>: for we know not what we should pray for as we ought: but the Spirit itself </a:t>
            </a:r>
            <a:r>
              <a:rPr lang="en-US" sz="3700" b="1" dirty="0" err="1">
                <a:solidFill>
                  <a:schemeClr val="bg1"/>
                </a:solidFill>
                <a:latin typeface="Teen Light" pitchFamily="2" charset="0"/>
              </a:rPr>
              <a:t>maketh</a:t>
            </a:r>
            <a:r>
              <a:rPr lang="en-US" sz="3700" b="1" dirty="0">
                <a:solidFill>
                  <a:schemeClr val="bg1"/>
                </a:solidFill>
                <a:latin typeface="Teen Light" pitchFamily="2" charset="0"/>
              </a:rPr>
              <a:t> intercession for us with </a:t>
            </a:r>
            <a:r>
              <a:rPr lang="en-US" sz="3700" b="1" dirty="0" err="1">
                <a:solidFill>
                  <a:schemeClr val="bg1"/>
                </a:solidFill>
                <a:latin typeface="Teen Light" pitchFamily="2" charset="0"/>
              </a:rPr>
              <a:t>groanings</a:t>
            </a:r>
            <a:r>
              <a:rPr lang="en-US" sz="3700" b="1" dirty="0">
                <a:solidFill>
                  <a:schemeClr val="bg1"/>
                </a:solidFill>
                <a:latin typeface="Teen Light" pitchFamily="2" charset="0"/>
              </a:rPr>
              <a:t> which cannot be uttered. </a:t>
            </a:r>
          </a:p>
          <a:p>
            <a:pPr>
              <a:lnSpc>
                <a:spcPct val="75000"/>
              </a:lnSpc>
            </a:pPr>
            <a:r>
              <a:rPr lang="en-US" sz="3700" b="1" baseline="30000" dirty="0" smtClean="0">
                <a:solidFill>
                  <a:srgbClr val="FFFF00"/>
                </a:solidFill>
                <a:latin typeface="Teen Light" pitchFamily="2" charset="0"/>
              </a:rPr>
              <a:t>27</a:t>
            </a:r>
            <a:r>
              <a:rPr lang="en-US" sz="3700" b="1" dirty="0" smtClean="0">
                <a:solidFill>
                  <a:schemeClr val="bg1"/>
                </a:solidFill>
                <a:latin typeface="Teen Light" pitchFamily="2" charset="0"/>
              </a:rPr>
              <a:t>And </a:t>
            </a:r>
            <a:r>
              <a:rPr lang="en-US" sz="3700" b="1" dirty="0">
                <a:solidFill>
                  <a:schemeClr val="bg1"/>
                </a:solidFill>
                <a:latin typeface="Teen Light" pitchFamily="2" charset="0"/>
              </a:rPr>
              <a:t>he that </a:t>
            </a:r>
            <a:r>
              <a:rPr lang="en-US" sz="3700" b="1" dirty="0" err="1">
                <a:solidFill>
                  <a:schemeClr val="bg1"/>
                </a:solidFill>
                <a:latin typeface="Teen Light" pitchFamily="2" charset="0"/>
              </a:rPr>
              <a:t>searcheth</a:t>
            </a:r>
            <a:r>
              <a:rPr lang="en-US" sz="3700" b="1" dirty="0">
                <a:solidFill>
                  <a:schemeClr val="bg1"/>
                </a:solidFill>
                <a:latin typeface="Teen Light" pitchFamily="2" charset="0"/>
              </a:rPr>
              <a:t> the hearts </a:t>
            </a:r>
            <a:r>
              <a:rPr lang="en-US" sz="3700" b="1" dirty="0" err="1">
                <a:solidFill>
                  <a:schemeClr val="bg1"/>
                </a:solidFill>
                <a:latin typeface="Teen Light" pitchFamily="2" charset="0"/>
              </a:rPr>
              <a:t>knoweth</a:t>
            </a:r>
            <a:r>
              <a:rPr lang="en-US" sz="3700" b="1" dirty="0">
                <a:solidFill>
                  <a:schemeClr val="bg1"/>
                </a:solidFill>
                <a:latin typeface="Teen Light" pitchFamily="2" charset="0"/>
              </a:rPr>
              <a:t> what is the mind of the Spirit, because he </a:t>
            </a:r>
            <a:r>
              <a:rPr lang="en-US" sz="3700" b="1" dirty="0" err="1">
                <a:solidFill>
                  <a:schemeClr val="bg1"/>
                </a:solidFill>
                <a:latin typeface="Teen Light" pitchFamily="2" charset="0"/>
              </a:rPr>
              <a:t>maketh</a:t>
            </a:r>
            <a:r>
              <a:rPr lang="en-US" sz="3700" b="1" dirty="0">
                <a:solidFill>
                  <a:schemeClr val="bg1"/>
                </a:solidFill>
                <a:latin typeface="Teen Light" pitchFamily="2" charset="0"/>
              </a:rPr>
              <a:t> intercession for the saints according to the will of God.</a:t>
            </a:r>
            <a:r>
              <a:rPr lang="en-US" sz="3700" dirty="0">
                <a:solidFill>
                  <a:schemeClr val="bg1"/>
                </a:solidFill>
                <a:latin typeface="Teen Light" pitchFamily="2" charset="0"/>
              </a:rPr>
              <a:t>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POWER OF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5.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3200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053" name="Text Box 5"/>
          <p:cNvSpPr txBox="1">
            <a:spLocks noChangeArrowheads="1"/>
          </p:cNvSpPr>
          <p:nvPr/>
        </p:nvSpPr>
        <p:spPr bwMode="auto">
          <a:xfrm>
            <a:off x="304800" y="1981200"/>
            <a:ext cx="8534400" cy="431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96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Pray In The Spirit, Not In Your Own Strength</a:t>
            </a:r>
            <a:endParaRPr lang="en-US" sz="96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POWER OF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5.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4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077" name="Text Box 5"/>
          <p:cNvSpPr txBox="1">
            <a:spLocks noChangeArrowheads="1"/>
          </p:cNvSpPr>
          <p:nvPr/>
        </p:nvSpPr>
        <p:spPr bwMode="auto">
          <a:xfrm>
            <a:off x="304800" y="2160719"/>
            <a:ext cx="8534400" cy="363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10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Spend Time With God In His Word</a:t>
            </a:r>
            <a:endParaRPr lang="en-US" sz="10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POWER OF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5.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5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101" name="Text Box 5"/>
          <p:cNvSpPr txBox="1">
            <a:spLocks noChangeArrowheads="1"/>
          </p:cNvSpPr>
          <p:nvPr/>
        </p:nvSpPr>
        <p:spPr bwMode="auto">
          <a:xfrm>
            <a:off x="304800" y="2060575"/>
            <a:ext cx="85344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10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Agree With God And Yield To The Spirit</a:t>
            </a:r>
            <a:endParaRPr lang="en-US" sz="10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POWER OF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5.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PRECISION IN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6</a:t>
            </a: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0500" y="1905000"/>
            <a:ext cx="8763000" cy="30480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6700" y="2062913"/>
            <a:ext cx="8610600" cy="28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Ephesians 6:18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Praying always with all prayer and supplication in the Spirit, </a:t>
            </a:r>
            <a:r>
              <a:rPr lang="en-US" b="1" dirty="0">
                <a:solidFill>
                  <a:srgbClr val="99FF33"/>
                </a:solidFill>
                <a:latin typeface="Teen Light" pitchFamily="2" charset="0"/>
              </a:rPr>
              <a:t>and watching thereunto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with all perseverance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and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supplication for all saints; </a:t>
            </a:r>
          </a:p>
        </p:txBody>
      </p:sp>
      <p:pic>
        <p:nvPicPr>
          <p:cNvPr id="9" name="Picture 8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18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28289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0500" y="1905000"/>
            <a:ext cx="8763000" cy="30480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3571" name="Text Box 3"/>
          <p:cNvSpPr txBox="1">
            <a:spLocks noChangeArrowheads="1"/>
          </p:cNvSpPr>
          <p:nvPr/>
        </p:nvSpPr>
        <p:spPr bwMode="auto">
          <a:xfrm>
            <a:off x="266700" y="2062913"/>
            <a:ext cx="8610600" cy="28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Ephesians 6:18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Praying always with all prayer and supplication in the Spirit, and watching thereunto with all perseverance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and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supplication for all saints;</a:t>
            </a:r>
            <a:r>
              <a:rPr lang="en-US" dirty="0">
                <a:solidFill>
                  <a:schemeClr val="bg1"/>
                </a:solidFill>
                <a:latin typeface="Teen Light" pitchFamily="2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135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26" name="Text Box 6"/>
          <p:cNvSpPr txBox="1">
            <a:spLocks noChangeArrowheads="1"/>
          </p:cNvSpPr>
          <p:nvPr/>
        </p:nvSpPr>
        <p:spPr bwMode="auto">
          <a:xfrm>
            <a:off x="304800" y="1828800"/>
            <a:ext cx="8534400" cy="447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The Word “WATCH” Is A Military Term Which Means To</a:t>
            </a:r>
            <a:b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“BE AWAKE”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PRECISION IN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6</a:t>
            </a: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28289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90500" y="2381071"/>
            <a:ext cx="8763000" cy="21336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38150" name="Text Box 6"/>
          <p:cNvSpPr txBox="1">
            <a:spLocks noChangeArrowheads="1"/>
          </p:cNvSpPr>
          <p:nvPr/>
        </p:nvSpPr>
        <p:spPr bwMode="auto">
          <a:xfrm>
            <a:off x="304800" y="2485846"/>
            <a:ext cx="8610600" cy="19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Mark 14:38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Watch ye and pray, lest ye enter into temptation. The spirit truly is ready, but the flesh is weak.</a:t>
            </a:r>
            <a:r>
              <a:rPr lang="en-US" dirty="0">
                <a:latin typeface="Teen Light" pitchFamily="2" charset="0"/>
              </a:rPr>
              <a:t> </a:t>
            </a:r>
          </a:p>
        </p:txBody>
      </p:sp>
      <p:sp>
        <p:nvSpPr>
          <p:cNvPr id="2438151" name="Text Box 7"/>
          <p:cNvSpPr txBox="1">
            <a:spLocks noChangeArrowheads="1"/>
          </p:cNvSpPr>
          <p:nvPr/>
        </p:nvSpPr>
        <p:spPr bwMode="auto">
          <a:xfrm>
            <a:off x="152400" y="4590871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Aft>
                <a:spcPct val="30000"/>
              </a:spcAft>
              <a:buClr>
                <a:srgbClr val="FFFF99"/>
              </a:buClr>
            </a:pPr>
            <a:r>
              <a:rPr lang="en-US" sz="7200" b="1" dirty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GUARD YOUR </a:t>
            </a:r>
            <a:r>
              <a:rPr lang="en-US" sz="7200" b="1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HEART!</a:t>
            </a:r>
            <a:endParaRPr lang="en-US" sz="7200" b="1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PRECISION IN PRAYER</a:t>
            </a:r>
            <a:endParaRPr lang="en-US" sz="54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6</a:t>
            </a: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18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28289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38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381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spc="-15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PERSEVERANCE IN PRAYER</a:t>
            </a:r>
            <a:endParaRPr lang="en-US" sz="5400" b="1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7.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0500" y="1981200"/>
            <a:ext cx="8763000" cy="30480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6700" y="2139113"/>
            <a:ext cx="8610600" cy="28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Ephesians 6:18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Praying always with all prayer and supplication in the Spirit, and watching thereunto </a:t>
            </a:r>
            <a:r>
              <a:rPr lang="en-US" b="1" dirty="0">
                <a:solidFill>
                  <a:srgbClr val="99FF33"/>
                </a:solidFill>
                <a:latin typeface="Teen Light" pitchFamily="2" charset="0"/>
              </a:rPr>
              <a:t>with all perseverance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and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supplication for all saints; </a:t>
            </a:r>
          </a:p>
        </p:txBody>
      </p:sp>
      <p:pic>
        <p:nvPicPr>
          <p:cNvPr id="9" name="Picture 8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18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28289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Picture 19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34447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 animBg="1"/>
      <p:bldP spid="13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222" name="Text Box 6"/>
          <p:cNvSpPr txBox="1">
            <a:spLocks noChangeArrowheads="1"/>
          </p:cNvSpPr>
          <p:nvPr/>
        </p:nvSpPr>
        <p:spPr bwMode="auto">
          <a:xfrm>
            <a:off x="304800" y="2438400"/>
            <a:ext cx="8534400" cy="361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80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When You Stop Praying, You’re Heading For Trouble</a:t>
            </a:r>
            <a:endParaRPr lang="en-US" sz="80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spc="-15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PERSEVERANCE IN PRAYER</a:t>
            </a:r>
            <a:endParaRPr lang="en-US" sz="5400" b="1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7.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28289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34447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1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270" name="Text Box 6"/>
          <p:cNvSpPr txBox="1">
            <a:spLocks noChangeArrowheads="1"/>
          </p:cNvSpPr>
          <p:nvPr/>
        </p:nvSpPr>
        <p:spPr bwMode="auto">
          <a:xfrm>
            <a:off x="304800" y="1923677"/>
            <a:ext cx="8534400" cy="447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21219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8000" dirty="0" smtClean="0">
                <a:solidFill>
                  <a:schemeClr val="bg1"/>
                </a:solidFill>
                <a:latin typeface="Teen" pitchFamily="2" charset="0"/>
              </a:rPr>
              <a:t>Prayer Takes Discipline And Is Critical For Your Survival In The Spiritual Battle</a:t>
            </a:r>
            <a:endParaRPr lang="en-US" sz="8000" dirty="0">
              <a:solidFill>
                <a:schemeClr val="bg1"/>
              </a:solidFill>
              <a:latin typeface="Teen" pitchFamily="2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spc="-15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PERSEVERANCE IN PRAYER</a:t>
            </a:r>
            <a:endParaRPr lang="en-US" sz="5400" b="1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7.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28289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34447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90500" y="1981200"/>
            <a:ext cx="8763000" cy="21336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2246" name="Text Box 6"/>
          <p:cNvSpPr txBox="1">
            <a:spLocks noChangeArrowheads="1"/>
          </p:cNvSpPr>
          <p:nvPr/>
        </p:nvSpPr>
        <p:spPr bwMode="auto">
          <a:xfrm>
            <a:off x="304800" y="2085975"/>
            <a:ext cx="8610600" cy="19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Romans 12:12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Rejoicing in hope; patient in tribulation; continuing instant in prayer; 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spc="-15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PERSEVERANCE IN PRAYER</a:t>
            </a:r>
            <a:endParaRPr lang="en-US" sz="5400" b="1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7.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28289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18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34447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2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422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spc="-15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PURPOSE OF PRAYER</a:t>
            </a:r>
            <a:endParaRPr lang="en-US" sz="5400" b="1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8.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90500" y="1981200"/>
            <a:ext cx="8763000" cy="30480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66700" y="2139113"/>
            <a:ext cx="8610600" cy="28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Ephesians 6:18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Praying always with all prayer and supplication in the Spirit, and watching thereunto with all perseverance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and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supplication </a:t>
            </a:r>
            <a:r>
              <a:rPr lang="en-US" b="1" dirty="0">
                <a:solidFill>
                  <a:srgbClr val="99FF33"/>
                </a:solidFill>
                <a:latin typeface="Teen Light" pitchFamily="2" charset="0"/>
              </a:rPr>
              <a:t>for all saints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; </a:t>
            </a:r>
          </a:p>
        </p:txBody>
      </p:sp>
      <p:pic>
        <p:nvPicPr>
          <p:cNvPr id="9" name="Picture 8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18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28289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Picture 19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34447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Picture 20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37433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 animBg="1"/>
      <p:bldP spid="13" grpId="0" animBg="1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294" name="Text Box 6"/>
          <p:cNvSpPr txBox="1">
            <a:spLocks noChangeArrowheads="1"/>
          </p:cNvSpPr>
          <p:nvPr/>
        </p:nvSpPr>
        <p:spPr bwMode="auto">
          <a:xfrm>
            <a:off x="0" y="2057400"/>
            <a:ext cx="9144000" cy="379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7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The Word “</a:t>
            </a:r>
            <a:r>
              <a:rPr lang="en-US" sz="7200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Saints</a:t>
            </a:r>
            <a:r>
              <a:rPr lang="en-US" sz="7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” Always Appears</a:t>
            </a:r>
            <a:br>
              <a:rPr lang="en-US" sz="7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</a:br>
            <a:r>
              <a:rPr lang="en-US" sz="72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In Plural</a:t>
            </a:r>
          </a:p>
          <a:p>
            <a:pPr algn="ctr">
              <a:lnSpc>
                <a:spcPct val="75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72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It Is Never Singular</a:t>
            </a:r>
            <a:endParaRPr lang="en-US" sz="72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spc="-15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PURPOSE OF PRAYER</a:t>
            </a:r>
            <a:endParaRPr lang="en-US" sz="5400" b="1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8.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28289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34447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18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37433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4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4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4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5318" name="Text Box 6"/>
          <p:cNvSpPr txBox="1">
            <a:spLocks noChangeArrowheads="1"/>
          </p:cNvSpPr>
          <p:nvPr/>
        </p:nvSpPr>
        <p:spPr bwMode="auto">
          <a:xfrm>
            <a:off x="304800" y="1981200"/>
            <a:ext cx="8534400" cy="39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WE NEED</a:t>
            </a:r>
            <a:b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</a:br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EACH OTHER!</a:t>
            </a:r>
          </a:p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8000" dirty="0" smtClean="0"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We Are Not On This Road Alone!</a:t>
            </a:r>
            <a:endParaRPr lang="en-US" sz="8000" dirty="0"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838200" y="-9525"/>
            <a:ext cx="8153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5400" b="1" spc="-15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PURPOSE OF PRAYER</a:t>
            </a:r>
            <a:endParaRPr lang="en-US" sz="5400" b="1" spc="-15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0" y="-272028"/>
            <a:ext cx="16764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ct val="25000"/>
              </a:spcAft>
            </a:pPr>
            <a:r>
              <a:rPr lang="en-US" sz="8100" dirty="0" smtClean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8.</a:t>
            </a:r>
            <a:endParaRPr lang="en-US" sz="8100" dirty="0">
              <a:solidFill>
                <a:srgbClr val="66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>
            <a:off x="990600" y="752475"/>
            <a:ext cx="8001000" cy="0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698904" y="592568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0001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1610253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19145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25303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28289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166831">
            <a:off x="3444779" y="58508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18" descr="Pis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38022">
            <a:off x="3743371" y="585115"/>
            <a:ext cx="355168" cy="90579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5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5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0500" y="990600"/>
            <a:ext cx="8763000" cy="48768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46342" name="Text Box 6"/>
          <p:cNvSpPr txBox="1">
            <a:spLocks noChangeArrowheads="1"/>
          </p:cNvSpPr>
          <p:nvPr/>
        </p:nvSpPr>
        <p:spPr bwMode="auto">
          <a:xfrm>
            <a:off x="266700" y="1291460"/>
            <a:ext cx="8610600" cy="427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 smtClean="0">
                <a:solidFill>
                  <a:srgbClr val="FFFF00"/>
                </a:solidFill>
                <a:latin typeface="Teen Light" pitchFamily="2" charset="0"/>
              </a:rPr>
              <a:t>1 </a:t>
            </a: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Peter 5:8-9</a:t>
            </a:r>
            <a:br>
              <a:rPr lang="en-US" b="1" dirty="0">
                <a:solidFill>
                  <a:srgbClr val="FFFF00"/>
                </a:solidFill>
                <a:latin typeface="Teen Light" pitchFamily="2" charset="0"/>
              </a:rPr>
            </a:br>
            <a:r>
              <a:rPr lang="en-US" b="1" baseline="30000" dirty="0" smtClean="0">
                <a:solidFill>
                  <a:srgbClr val="FFFF00"/>
                </a:solidFill>
                <a:latin typeface="Teen Light" pitchFamily="2" charset="0"/>
              </a:rPr>
              <a:t>8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Be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sober, be vigilant; because your adversary the devil, as a roaring lion, </a:t>
            </a:r>
            <a:r>
              <a:rPr lang="en-US" b="1" dirty="0" err="1">
                <a:solidFill>
                  <a:schemeClr val="bg1"/>
                </a:solidFill>
                <a:latin typeface="Teen Light" pitchFamily="2" charset="0"/>
              </a:rPr>
              <a:t>walketh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 about, seeking whom he may devour: </a:t>
            </a:r>
          </a:p>
          <a:p>
            <a:pPr>
              <a:lnSpc>
                <a:spcPct val="75000"/>
              </a:lnSpc>
            </a:pPr>
            <a:r>
              <a:rPr lang="en-US" b="1" baseline="30000" dirty="0" smtClean="0">
                <a:solidFill>
                  <a:srgbClr val="FFFF00"/>
                </a:solidFill>
                <a:latin typeface="Teen Light" pitchFamily="2" charset="0"/>
              </a:rPr>
              <a:t>9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Whom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resist </a:t>
            </a:r>
            <a:r>
              <a:rPr lang="en-US" b="1" dirty="0" err="1">
                <a:solidFill>
                  <a:schemeClr val="bg1"/>
                </a:solidFill>
                <a:latin typeface="Teen Light" pitchFamily="2" charset="0"/>
              </a:rPr>
              <a:t>stedfast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 in the faith, knowing that the same afflictions are accomplished in your brethren that are in the world.</a:t>
            </a:r>
            <a:r>
              <a:rPr lang="en-US" dirty="0">
                <a:solidFill>
                  <a:schemeClr val="folHlink"/>
                </a:solidFill>
                <a:latin typeface="Teen Light" pitchFamily="2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4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463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594" name="Text Box 2"/>
          <p:cNvSpPr txBox="1">
            <a:spLocks noChangeArrowheads="1"/>
          </p:cNvSpPr>
          <p:nvPr/>
        </p:nvSpPr>
        <p:spPr bwMode="auto">
          <a:xfrm>
            <a:off x="304800" y="710820"/>
            <a:ext cx="8534400" cy="5436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en" pitchFamily="2" charset="0"/>
              </a:rPr>
              <a:t>We Are Human Beings But We Have Been Converted</a:t>
            </a:r>
          </a:p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66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en" pitchFamily="2" charset="0"/>
              </a:rPr>
              <a:t>We Are Not What We Were And We Do Not Run On The Same Kind Of Fuel Any More</a:t>
            </a:r>
            <a:endParaRPr lang="en-US" sz="66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14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:\Users\Roger J\AppData\Local\Microsoft\Windows\Temporary Internet Files\Content.IE5\G74ZSEN1\MP90038598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"/>
            <a:ext cx="4572000" cy="64008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Picture 4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66831">
            <a:off x="725617" y="266697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6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38022">
            <a:off x="912192" y="259254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Picture 7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66831">
            <a:off x="725617" y="1097069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8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38022">
            <a:off x="912192" y="1089626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Picture 9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66831">
            <a:off x="725617" y="1859069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38022">
            <a:off x="912192" y="1851626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Picture 11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66831">
            <a:off x="725617" y="2697269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38022">
            <a:off x="912192" y="2689826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Picture 13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66831">
            <a:off x="725617" y="3467097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38022">
            <a:off x="912192" y="3459654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Picture 15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66831">
            <a:off x="725617" y="4297469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16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38022">
            <a:off x="912192" y="4290026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Picture 17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66831">
            <a:off x="725617" y="5059469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Picture 18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38022">
            <a:off x="912192" y="5052026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Picture 19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66831">
            <a:off x="725617" y="5905497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Picture 20" descr="Pis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38022">
            <a:off x="912192" y="5898054"/>
            <a:ext cx="245010" cy="624857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63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indent="-914400">
              <a:lnSpc>
                <a:spcPct val="80000"/>
              </a:lnSpc>
              <a:spcAft>
                <a:spcPct val="250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sz="5000" dirty="0">
                <a:solidFill>
                  <a:srgbClr val="FFFF99"/>
                </a:solidFill>
                <a:effectLst>
                  <a:glow rad="228600">
                    <a:srgbClr val="0808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PRAYING </a:t>
            </a:r>
            <a:r>
              <a:rPr lang="en-US" sz="5000" dirty="0" smtClean="0">
                <a:solidFill>
                  <a:srgbClr val="FFFF99"/>
                </a:solidFill>
                <a:effectLst>
                  <a:glow rad="228600">
                    <a:srgbClr val="0808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ALWAYS</a:t>
            </a:r>
          </a:p>
          <a:p>
            <a:pPr marL="914400" indent="-914400">
              <a:lnSpc>
                <a:spcPct val="80000"/>
              </a:lnSpc>
              <a:spcAft>
                <a:spcPct val="250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sz="5000" dirty="0" smtClean="0">
                <a:solidFill>
                  <a:schemeClr val="bg1"/>
                </a:solidFill>
                <a:effectLst>
                  <a:glow rad="228600">
                    <a:srgbClr val="0808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PERSISTENT IN PRAYER</a:t>
            </a:r>
          </a:p>
          <a:p>
            <a:pPr marL="914400" indent="-914400">
              <a:lnSpc>
                <a:spcPct val="80000"/>
              </a:lnSpc>
              <a:spcAft>
                <a:spcPct val="250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sz="5000" dirty="0" smtClean="0">
                <a:solidFill>
                  <a:srgbClr val="FFFF99"/>
                </a:solidFill>
                <a:effectLst>
                  <a:glow rad="228600">
                    <a:srgbClr val="0808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POSSIBILITIES OF PRAYER</a:t>
            </a:r>
          </a:p>
          <a:p>
            <a:pPr marL="914400" indent="-914400">
              <a:lnSpc>
                <a:spcPct val="80000"/>
              </a:lnSpc>
              <a:spcAft>
                <a:spcPct val="250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sz="5000" dirty="0" smtClean="0">
                <a:solidFill>
                  <a:schemeClr val="bg1"/>
                </a:solidFill>
                <a:effectLst>
                  <a:glow rad="228600">
                    <a:srgbClr val="0808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PETITION OF PRAYER</a:t>
            </a:r>
          </a:p>
          <a:p>
            <a:pPr marL="914400" indent="-914400">
              <a:lnSpc>
                <a:spcPct val="80000"/>
              </a:lnSpc>
              <a:spcAft>
                <a:spcPct val="250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sz="5000" dirty="0" smtClean="0">
                <a:solidFill>
                  <a:srgbClr val="FFFF99"/>
                </a:solidFill>
                <a:effectLst>
                  <a:glow rad="228600">
                    <a:srgbClr val="0808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POWER OF PRAYER</a:t>
            </a:r>
          </a:p>
          <a:p>
            <a:pPr marL="914400" indent="-914400">
              <a:lnSpc>
                <a:spcPct val="80000"/>
              </a:lnSpc>
              <a:spcAft>
                <a:spcPct val="250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sz="5000" dirty="0" smtClean="0">
                <a:solidFill>
                  <a:schemeClr val="bg1"/>
                </a:solidFill>
                <a:effectLst>
                  <a:glow rad="228600">
                    <a:srgbClr val="0808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PRECISION IN PRAYER</a:t>
            </a:r>
          </a:p>
          <a:p>
            <a:pPr marL="914400" indent="-914400">
              <a:lnSpc>
                <a:spcPct val="80000"/>
              </a:lnSpc>
              <a:spcAft>
                <a:spcPct val="250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sz="5000" dirty="0" smtClean="0">
                <a:solidFill>
                  <a:srgbClr val="FFFF99"/>
                </a:solidFill>
                <a:effectLst>
                  <a:glow rad="228600">
                    <a:srgbClr val="0808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PERSEVERENCE IN PRAYER</a:t>
            </a:r>
          </a:p>
          <a:p>
            <a:pPr marL="914400" indent="-914400">
              <a:lnSpc>
                <a:spcPct val="80000"/>
              </a:lnSpc>
              <a:spcAft>
                <a:spcPct val="25000"/>
              </a:spcAft>
              <a:buClr>
                <a:srgbClr val="66FFFF"/>
              </a:buClr>
              <a:buFont typeface="+mj-lt"/>
              <a:buAutoNum type="arabicPeriod"/>
            </a:pPr>
            <a:r>
              <a:rPr lang="en-US" sz="5000" dirty="0" smtClean="0">
                <a:solidFill>
                  <a:schemeClr val="bg1"/>
                </a:solidFill>
                <a:effectLst>
                  <a:glow rad="228600">
                    <a:srgbClr val="08080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8 Days Later" pitchFamily="34" charset="0"/>
              </a:rPr>
              <a:t>PURPOSE OF PRAYER</a:t>
            </a:r>
            <a:endParaRPr lang="en-US" sz="5000" dirty="0">
              <a:solidFill>
                <a:schemeClr val="bg1"/>
              </a:solidFill>
              <a:effectLst>
                <a:glow rad="228600">
                  <a:srgbClr val="080808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8 Days Later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8 - 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0500" y="2171700"/>
            <a:ext cx="8763000" cy="25146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5619" name="Text Box 3"/>
          <p:cNvSpPr txBox="1">
            <a:spLocks noChangeArrowheads="1"/>
          </p:cNvSpPr>
          <p:nvPr/>
        </p:nvSpPr>
        <p:spPr bwMode="auto">
          <a:xfrm>
            <a:off x="266700" y="2295978"/>
            <a:ext cx="8610600" cy="2428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2 Corinthians 5:17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Therefore if any man be in Christ, he is a new creature: old things are passed away; behold, all things are become new.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156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42" name="Text Box 2"/>
          <p:cNvSpPr txBox="1">
            <a:spLocks noChangeArrowheads="1"/>
          </p:cNvSpPr>
          <p:nvPr/>
        </p:nvSpPr>
        <p:spPr bwMode="auto">
          <a:xfrm>
            <a:off x="304800" y="774074"/>
            <a:ext cx="8534400" cy="530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9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The Fuel,</a:t>
            </a:r>
            <a:br>
              <a:rPr lang="en-US" sz="9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</a:br>
            <a:r>
              <a:rPr lang="en-US" sz="9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Which Is</a:t>
            </a:r>
            <a:br>
              <a:rPr lang="en-US" sz="9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</a:br>
            <a:r>
              <a:rPr lang="en-US" sz="9500" b="1" i="1" dirty="0">
                <a:solidFill>
                  <a:srgbClr val="66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HIGH OCTANE SPIRITUAL</a:t>
            </a:r>
            <a:r>
              <a:rPr lang="en-US" sz="9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,</a:t>
            </a:r>
            <a:br>
              <a:rPr lang="en-US" sz="9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</a:br>
            <a:r>
              <a:rPr lang="en-US" sz="9500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Is Prayer!</a:t>
            </a:r>
            <a:endParaRPr lang="en-US" sz="9500" b="1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666" name="Text Box 2"/>
          <p:cNvSpPr txBox="1">
            <a:spLocks noChangeArrowheads="1"/>
          </p:cNvSpPr>
          <p:nvPr/>
        </p:nvSpPr>
        <p:spPr bwMode="auto">
          <a:xfrm>
            <a:off x="304800" y="1021899"/>
            <a:ext cx="8534400" cy="481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Aft>
                <a:spcPct val="30000"/>
              </a:spcAft>
              <a:buClr>
                <a:srgbClr val="FFFF99"/>
              </a:buClr>
            </a:pPr>
            <a:r>
              <a:rPr lang="en-US" sz="7200" dirty="0" smtClean="0">
                <a:solidFill>
                  <a:srgbClr val="FF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en" pitchFamily="2" charset="0"/>
              </a:rPr>
              <a:t>Prayer Is The Energy That Makes It Possible For The Christian To Drive On Through Any Situation</a:t>
            </a:r>
            <a:endParaRPr lang="en-US" sz="7200" dirty="0">
              <a:solidFill>
                <a:srgbClr val="FF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8 - 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0500" y="1905000"/>
            <a:ext cx="8763000" cy="304800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13571" name="Text Box 3"/>
          <p:cNvSpPr txBox="1">
            <a:spLocks noChangeArrowheads="1"/>
          </p:cNvSpPr>
          <p:nvPr/>
        </p:nvSpPr>
        <p:spPr bwMode="auto">
          <a:xfrm>
            <a:off x="266700" y="2062913"/>
            <a:ext cx="8610600" cy="289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b="1" dirty="0">
                <a:solidFill>
                  <a:srgbClr val="FFFF00"/>
                </a:solidFill>
                <a:latin typeface="Teen Light" pitchFamily="2" charset="0"/>
              </a:rPr>
              <a:t>Ephesians 6:18</a:t>
            </a:r>
            <a:r>
              <a:rPr lang="en-US" b="1" dirty="0">
                <a:solidFill>
                  <a:schemeClr val="folHlink"/>
                </a:solidFill>
                <a:latin typeface="Teen Light" pitchFamily="2" charset="0"/>
              </a:rPr>
              <a:t/>
            </a:r>
            <a:br>
              <a:rPr lang="en-US" b="1" dirty="0">
                <a:solidFill>
                  <a:schemeClr val="folHlink"/>
                </a:solidFill>
                <a:latin typeface="Teen Light" pitchFamily="2" charset="0"/>
              </a:rPr>
            </a:b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Praying always with all prayer and supplication in the Spirit, and watching thereunto with all perseverance </a:t>
            </a:r>
            <a:r>
              <a:rPr lang="en-US" b="1" dirty="0" smtClean="0">
                <a:solidFill>
                  <a:schemeClr val="bg1"/>
                </a:solidFill>
                <a:latin typeface="Teen Light" pitchFamily="2" charset="0"/>
              </a:rPr>
              <a:t>and </a:t>
            </a:r>
            <a:r>
              <a:rPr lang="en-US" b="1" dirty="0">
                <a:solidFill>
                  <a:schemeClr val="bg1"/>
                </a:solidFill>
                <a:latin typeface="Teen Light" pitchFamily="2" charset="0"/>
              </a:rPr>
              <a:t>supplication for all saints;</a:t>
            </a:r>
            <a:r>
              <a:rPr lang="en-US" dirty="0">
                <a:solidFill>
                  <a:schemeClr val="bg1"/>
                </a:solidFill>
                <a:latin typeface="Teen Light" pitchFamily="2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1357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9108</TotalTime>
  <Words>396</Words>
  <Application>Microsoft Office PowerPoint</Application>
  <PresentationFormat>On-screen Show (4:3)</PresentationFormat>
  <Paragraphs>110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28 Days Later</vt:lpstr>
      <vt:lpstr>Teen Light</vt:lpstr>
      <vt:lpstr>Tempus Sans ITC</vt:lpstr>
      <vt:lpstr>Teen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1418</cp:revision>
  <dcterms:created xsi:type="dcterms:W3CDTF">2005-02-19T02:02:57Z</dcterms:created>
  <dcterms:modified xsi:type="dcterms:W3CDTF">2013-04-16T22:18:42Z</dcterms:modified>
</cp:coreProperties>
</file>