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2" r:id="rId3"/>
    <p:sldMasterId id="2147483666" r:id="rId4"/>
    <p:sldMasterId id="2147483668" r:id="rId5"/>
  </p:sldMasterIdLst>
  <p:notesMasterIdLst>
    <p:notesMasterId r:id="rId36"/>
  </p:notesMasterIdLst>
  <p:sldIdLst>
    <p:sldId id="9739" r:id="rId6"/>
    <p:sldId id="9740" r:id="rId7"/>
    <p:sldId id="9663" r:id="rId8"/>
    <p:sldId id="9664" r:id="rId9"/>
    <p:sldId id="9647" r:id="rId10"/>
    <p:sldId id="9667" r:id="rId11"/>
    <p:sldId id="9668" r:id="rId12"/>
    <p:sldId id="9669" r:id="rId13"/>
    <p:sldId id="9670" r:id="rId14"/>
    <p:sldId id="9671" r:id="rId15"/>
    <p:sldId id="9648" r:id="rId16"/>
    <p:sldId id="9672" r:id="rId17"/>
    <p:sldId id="9673" r:id="rId18"/>
    <p:sldId id="9674" r:id="rId19"/>
    <p:sldId id="9675" r:id="rId20"/>
    <p:sldId id="9676" r:id="rId21"/>
    <p:sldId id="9744" r:id="rId22"/>
    <p:sldId id="9651" r:id="rId23"/>
    <p:sldId id="9652" r:id="rId24"/>
    <p:sldId id="9686" r:id="rId25"/>
    <p:sldId id="9687" r:id="rId26"/>
    <p:sldId id="9653" r:id="rId27"/>
    <p:sldId id="9654" r:id="rId28"/>
    <p:sldId id="9688" r:id="rId29"/>
    <p:sldId id="9745" r:id="rId30"/>
    <p:sldId id="9747" r:id="rId31"/>
    <p:sldId id="9748" r:id="rId32"/>
    <p:sldId id="9746" r:id="rId33"/>
    <p:sldId id="9742" r:id="rId34"/>
    <p:sldId id="9743" r:id="rId35"/>
  </p:sldIdLst>
  <p:sldSz cx="9144000" cy="6858000" type="screen4x3"/>
  <p:notesSz cx="6858000" cy="9144000"/>
  <p:embeddedFontLst>
    <p:embeddedFont>
      <p:font typeface="Tempus Sans ITC" pitchFamily="82" charset="0"/>
      <p:regular r:id="rId37"/>
    </p:embeddedFont>
    <p:embeddedFont>
      <p:font typeface="Astonished" pitchFamily="2" charset="0"/>
      <p:regular r:id="rId38"/>
    </p:embeddedFont>
    <p:embeddedFont>
      <p:font typeface="Teen" pitchFamily="2" charset="0"/>
      <p:regular r:id="rId39"/>
      <p:bold r:id="rId40"/>
      <p:italic r:id="rId41"/>
      <p:boldItalic r:id="rId42"/>
    </p:embeddedFont>
    <p:embeddedFont>
      <p:font typeface="Libel Suit" pitchFamily="2" charset="0"/>
      <p:regular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CCFF"/>
    <a:srgbClr val="B42B00"/>
    <a:srgbClr val="FFFF66"/>
    <a:srgbClr val="5A2D00"/>
    <a:srgbClr val="9C4E00"/>
    <a:srgbClr val="6633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9" autoAdjust="0"/>
    <p:restoredTop sz="94228" autoAdjust="0"/>
  </p:normalViewPr>
  <p:slideViewPr>
    <p:cSldViewPr snapToGrid="0">
      <p:cViewPr varScale="1">
        <p:scale>
          <a:sx n="87" d="100"/>
          <a:sy n="87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C28BE4B4-ED32-44ED-890A-627362A16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7DD908CD-5250-49E9-9483-5B22C213B121}" type="slidenum">
              <a:rPr lang="en-US" sz="1200" b="0">
                <a:latin typeface="Arial" charset="0"/>
              </a:rPr>
              <a:pPr eaLnBrk="1" hangingPunct="1"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24A07EBB-A0B2-40FF-9567-825F80CC17B1}" type="slidenum">
              <a:rPr lang="en-US" sz="1200" b="0">
                <a:latin typeface="Arial" charset="0"/>
              </a:rPr>
              <a:pPr eaLnBrk="1" hangingPunct="1"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972A14C8-AAEB-40A1-B31F-4EC9DF645BDF}" type="slidenum">
              <a:rPr lang="en-US" sz="1200" b="0">
                <a:latin typeface="Arial" charset="0"/>
              </a:rPr>
              <a:pPr eaLnBrk="1" hangingPunct="1"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105C7560-6486-44FE-B215-93BEC1F88686}" type="slidenum">
              <a:rPr lang="en-US" sz="1200" b="0">
                <a:latin typeface="Arial" charset="0"/>
              </a:rPr>
              <a:pPr eaLnBrk="1" hangingPunct="1"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D38BC3B6-B374-49E4-9B2F-60687FBCC472}" type="slidenum">
              <a:rPr lang="en-US" sz="1200" b="0">
                <a:latin typeface="Arial" charset="0"/>
              </a:rPr>
              <a:pPr eaLnBrk="1" hangingPunct="1"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D0F8D9FB-A23B-4142-97C2-E4E65DF14449}" type="slidenum">
              <a:rPr lang="en-US" sz="1200" b="0">
                <a:latin typeface="Arial" charset="0"/>
              </a:rPr>
              <a:pPr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9F06639F-04C2-43F1-8486-C8C178EE9BA2}" type="slidenum">
              <a:rPr lang="en-US" sz="1200" b="0">
                <a:latin typeface="Arial" charset="0"/>
              </a:rPr>
              <a:pPr eaLnBrk="1" hangingPunct="1"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24A07EBB-A0B2-40FF-9567-825F80CC17B1}" type="slidenum">
              <a:rPr lang="en-US" sz="1200" b="0">
                <a:latin typeface="Arial" charset="0"/>
              </a:rPr>
              <a:pPr eaLnBrk="1" hangingPunct="1"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2BA70E2B-01C8-4B65-AA5B-53B43E6505BF}" type="slidenum">
              <a:rPr lang="en-US" sz="1200" b="0">
                <a:latin typeface="Arial" charset="0"/>
              </a:rPr>
              <a:pPr eaLnBrk="1" hangingPunct="1"/>
              <a:t>18</a:t>
            </a:fld>
            <a:endParaRPr lang="en-US" sz="1200" b="0">
              <a:latin typeface="Arial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A219B75D-6D1E-4E86-9AFF-62D2AA7C4663}" type="slidenum">
              <a:rPr lang="en-US" sz="1200" b="0">
                <a:latin typeface="Arial" charset="0"/>
              </a:rPr>
              <a:pPr eaLnBrk="1" hangingPunct="1"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96BAE-E1AB-4A23-B5CC-A3628E6023BC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D7B358E4-0030-4770-8C50-21C39A266748}" type="slidenum">
              <a:rPr lang="en-US" sz="1200" b="0">
                <a:latin typeface="Arial" charset="0"/>
              </a:rPr>
              <a:pPr eaLnBrk="1" hangingPunct="1"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3C0B928B-8955-4ED0-A42B-669661452DC8}" type="slidenum">
              <a:rPr lang="en-US" sz="1200" b="0">
                <a:latin typeface="Arial" charset="0"/>
              </a:rPr>
              <a:pPr eaLnBrk="1" hangingPunct="1"/>
              <a:t>21</a:t>
            </a:fld>
            <a:endParaRPr lang="en-US" sz="1200" b="0">
              <a:latin typeface="Arial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695472A9-CAFC-4FEB-8131-9B928E44179A}" type="slidenum">
              <a:rPr lang="en-US" sz="1200" b="0">
                <a:latin typeface="Arial" charset="0"/>
              </a:rPr>
              <a:pPr eaLnBrk="1" hangingPunct="1"/>
              <a:t>22</a:t>
            </a:fld>
            <a:endParaRPr lang="en-US" sz="1200" b="0">
              <a:latin typeface="Arial" charset="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098FB92B-A1FC-4F4D-8BDC-635A860D34BD}" type="slidenum">
              <a:rPr lang="en-US" sz="1200" b="0">
                <a:latin typeface="Arial" charset="0"/>
              </a:rPr>
              <a:pPr eaLnBrk="1" hangingPunct="1"/>
              <a:t>23</a:t>
            </a:fld>
            <a:endParaRPr lang="en-US" sz="1200" b="0">
              <a:latin typeface="Arial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F0C78E34-78AC-45C8-B867-F8F3B0B80AD8}" type="slidenum">
              <a:rPr lang="en-US" sz="1200" b="0">
                <a:latin typeface="Arial" charset="0"/>
              </a:rPr>
              <a:pPr eaLnBrk="1" hangingPunct="1"/>
              <a:t>24</a:t>
            </a:fld>
            <a:endParaRPr lang="en-US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F0C78E34-78AC-45C8-B867-F8F3B0B80AD8}" type="slidenum">
              <a:rPr lang="en-US" sz="1200" b="0">
                <a:latin typeface="Arial" charset="0"/>
              </a:rPr>
              <a:pPr eaLnBrk="1" hangingPunct="1"/>
              <a:t>25</a:t>
            </a:fld>
            <a:endParaRPr lang="en-US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F0C78E34-78AC-45C8-B867-F8F3B0B80AD8}" type="slidenum">
              <a:rPr lang="en-US" sz="1200" b="0">
                <a:latin typeface="Arial" charset="0"/>
              </a:rPr>
              <a:pPr eaLnBrk="1" hangingPunct="1"/>
              <a:t>26</a:t>
            </a:fld>
            <a:endParaRPr lang="en-US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F0C78E34-78AC-45C8-B867-F8F3B0B80AD8}" type="slidenum">
              <a:rPr lang="en-US" sz="1200" b="0">
                <a:latin typeface="Arial" charset="0"/>
              </a:rPr>
              <a:pPr eaLnBrk="1" hangingPunct="1"/>
              <a:t>27</a:t>
            </a:fld>
            <a:endParaRPr lang="en-US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24A07EBB-A0B2-40FF-9567-825F80CC17B1}" type="slidenum">
              <a:rPr lang="en-US" sz="1200" b="0">
                <a:latin typeface="Arial" charset="0"/>
              </a:rPr>
              <a:pPr eaLnBrk="1" hangingPunct="1"/>
              <a:t>28</a:t>
            </a:fld>
            <a:endParaRPr lang="en-US" sz="1200" b="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18C37-B7B8-4604-8385-D1EAF7D65D7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F228826C-BEEF-4A71-97FB-69C526034E10}" type="slidenum">
              <a:rPr lang="en-US" sz="1200" b="0">
                <a:latin typeface="Arial" charset="0"/>
              </a:rPr>
              <a:pPr eaLnBrk="1" hangingPunct="1"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18C37-B7B8-4604-8385-D1EAF7D65D71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9EA9CCE2-1465-421A-A03D-9CBA6363BDC0}" type="slidenum">
              <a:rPr lang="en-US" sz="1200" b="0">
                <a:latin typeface="Arial" charset="0"/>
              </a:rPr>
              <a:pPr eaLnBrk="1" hangingPunct="1"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04722BB7-C597-439E-A14D-298B80DD75F3}" type="slidenum">
              <a:rPr lang="en-US" sz="1200" b="0">
                <a:latin typeface="Arial" charset="0"/>
              </a:rPr>
              <a:pPr eaLnBrk="1" hangingPunct="1"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4B76044C-574E-4D17-820D-80D0B0313CE5}" type="slidenum">
              <a:rPr lang="en-US" sz="1200" b="0">
                <a:latin typeface="Arial" charset="0"/>
              </a:rPr>
              <a:pPr eaLnBrk="1" hangingPunct="1"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47E87A8D-E85B-475F-9A3C-D43AB753E278}" type="slidenum">
              <a:rPr lang="en-US" sz="1200" b="0">
                <a:latin typeface="Arial" charset="0"/>
              </a:rPr>
              <a:pPr eaLnBrk="1" hangingPunct="1"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95C0C086-FFF5-460A-9AA9-A6A1A08C6D8C}" type="slidenum">
              <a:rPr lang="en-US" sz="1200" b="0">
                <a:latin typeface="Arial" charset="0"/>
              </a:rPr>
              <a:pPr eaLnBrk="1" hangingPunct="1"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A0A2FDA3-F9B9-4F8D-89EE-70A563C93FA5}" type="slidenum">
              <a:rPr lang="en-US" sz="1200" b="0">
                <a:latin typeface="Arial" charset="0"/>
              </a:rPr>
              <a:pPr eaLnBrk="1" hangingPunct="1"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0607-4C12-4228-A07F-0E229354F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5195-1B68-4228-97FC-7DCC829B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3B2B-5FA7-4CF4-93CC-E975F4047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B022-088B-4984-84DA-503826D47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0313-07FB-467C-95F7-8D3DFA92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72587-6FFD-4D8D-B68A-4F4B6DB13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6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CCBF-D151-4C74-9076-2971150C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507E-131B-4FF6-BCAD-244CA3D9D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C0E3-6159-4F8E-B723-6BB5E8C0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00AF-4D8D-4874-BC02-1A96EAD4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E4C5-D8CA-49AB-8696-2461523F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D3858B73-5DF7-4C08-AF44-C8531186F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9154" name="Text Box 2"/>
          <p:cNvSpPr txBox="1">
            <a:spLocks noChangeArrowheads="1"/>
          </p:cNvSpPr>
          <p:nvPr/>
        </p:nvSpPr>
        <p:spPr bwMode="auto">
          <a:xfrm>
            <a:off x="196850" y="761313"/>
            <a:ext cx="8704263" cy="16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6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Are you going to land smoothly, or crash?</a:t>
            </a:r>
            <a:endParaRPr lang="en-US" sz="6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5948" y="2622779"/>
            <a:ext cx="8704263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88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Are you a winner</a:t>
            </a:r>
            <a:br>
              <a:rPr lang="en-US" sz="88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</a:br>
            <a:r>
              <a:rPr lang="en-US" sz="88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or a whiner?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046" y="4734623"/>
            <a:ext cx="8704263" cy="16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6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Are you positive</a:t>
            </a:r>
            <a:br>
              <a:rPr lang="en-US" sz="6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6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or negative?</a:t>
            </a:r>
            <a:endParaRPr lang="en-US" sz="6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9154" grpId="0" uiExpand="1" build="allAtOnce"/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3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2226" name="Rectangle 2"/>
          <p:cNvSpPr>
            <a:spLocks noChangeArrowheads="1"/>
          </p:cNvSpPr>
          <p:nvPr/>
        </p:nvSpPr>
        <p:spPr bwMode="auto">
          <a:xfrm>
            <a:off x="0" y="0"/>
            <a:ext cx="9144000" cy="1227138"/>
          </a:xfrm>
          <a:prstGeom prst="rect">
            <a:avLst/>
          </a:prstGeom>
          <a:solidFill>
            <a:srgbClr val="393939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7332227" name="Text Box 3"/>
          <p:cNvSpPr txBox="1">
            <a:spLocks noChangeArrowheads="1"/>
          </p:cNvSpPr>
          <p:nvPr/>
        </p:nvSpPr>
        <p:spPr bwMode="auto">
          <a:xfrm>
            <a:off x="0" y="286436"/>
            <a:ext cx="91440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600" b="0" spc="3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“ATTITUDE”</a:t>
            </a:r>
            <a:r>
              <a:rPr lang="en-US" sz="44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/>
            </a:r>
            <a:br>
              <a:rPr lang="en-US" sz="44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</a:br>
            <a:r>
              <a:rPr lang="en-US" b="0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by John Maxwell</a:t>
            </a:r>
          </a:p>
        </p:txBody>
      </p:sp>
      <p:sp>
        <p:nvSpPr>
          <p:cNvPr id="17332228" name="Text Box 4"/>
          <p:cNvSpPr txBox="1">
            <a:spLocks noChangeArrowheads="1"/>
          </p:cNvSpPr>
          <p:nvPr/>
        </p:nvSpPr>
        <p:spPr bwMode="auto">
          <a:xfrm>
            <a:off x="114300" y="1768255"/>
            <a:ext cx="9029700" cy="49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It’s The “Advance Man” Of Our</a:t>
            </a:r>
            <a:b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True Selves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It’s Roots Are Inward, But It’s</a:t>
            </a:r>
            <a:b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Fruit Is Outward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It’s Our Best Friend Or Worst Enemy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It’s More Honest And More</a:t>
            </a:r>
            <a:b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Consistent Than Our Words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It’s Our Outlook Based On</a:t>
            </a:r>
            <a:r>
              <a:rPr lang="en-US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Past</a:t>
            </a:r>
            <a:b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Experiences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3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3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3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33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3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2226" grpId="0" animBg="1"/>
      <p:bldP spid="17332227" grpId="0" build="allAtOnce"/>
      <p:bldP spid="1733222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8610" name="Rectangle 2"/>
          <p:cNvSpPr>
            <a:spLocks noChangeArrowheads="1"/>
          </p:cNvSpPr>
          <p:nvPr/>
        </p:nvSpPr>
        <p:spPr bwMode="auto">
          <a:xfrm>
            <a:off x="0" y="0"/>
            <a:ext cx="9144000" cy="1227138"/>
          </a:xfrm>
          <a:prstGeom prst="rect">
            <a:avLst/>
          </a:prstGeom>
          <a:solidFill>
            <a:srgbClr val="393939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7348612" name="Text Box 4"/>
          <p:cNvSpPr txBox="1">
            <a:spLocks noChangeArrowheads="1"/>
          </p:cNvSpPr>
          <p:nvPr/>
        </p:nvSpPr>
        <p:spPr bwMode="auto">
          <a:xfrm>
            <a:off x="114300" y="1848085"/>
            <a:ext cx="8920163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 Draws People To Us, Or</a:t>
            </a:r>
            <a:r>
              <a:rPr lang="en-US" sz="4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Repels</a:t>
            </a:r>
            <a:b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People From Us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sz="4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It Is Never Content Until It</a:t>
            </a:r>
            <a:r>
              <a:rPr lang="en-US" sz="4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Is</a:t>
            </a:r>
            <a:br>
              <a:rPr lang="en-US" sz="4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4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  Expressed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sz="4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It Is The Librarian Of Our</a:t>
            </a:r>
            <a:r>
              <a:rPr lang="en-US" sz="4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Past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sz="4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r>
              <a:rPr lang="en-US" sz="4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It Is The Speaker Of Our Present </a:t>
            </a:r>
          </a:p>
          <a:p>
            <a:pPr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buFont typeface="Wingdings" pitchFamily="2" charset="2"/>
              <a:buChar char="§"/>
              <a:defRPr/>
            </a:pPr>
            <a:r>
              <a:rPr lang="en-US" sz="4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It Is The Prophet Of Our Future</a:t>
            </a:r>
            <a:endParaRPr lang="en-US" sz="42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86436"/>
            <a:ext cx="91440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600" b="0" spc="3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“ATTITUDE”</a:t>
            </a:r>
            <a:r>
              <a:rPr lang="en-US" sz="44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/>
            </a:r>
            <a:br>
              <a:rPr lang="en-US" sz="44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</a:br>
            <a:r>
              <a:rPr lang="en-US" b="0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by John Maxwell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861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0658" name="Text Box 2"/>
          <p:cNvSpPr txBox="1">
            <a:spLocks noChangeArrowheads="1"/>
          </p:cNvSpPr>
          <p:nvPr/>
        </p:nvSpPr>
        <p:spPr bwMode="auto">
          <a:xfrm>
            <a:off x="196850" y="982573"/>
            <a:ext cx="87042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The Difference Between </a:t>
            </a:r>
            <a:r>
              <a:rPr lang="en-US" sz="9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Winners</a:t>
            </a: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 And </a:t>
            </a:r>
            <a:r>
              <a:rPr lang="en-US" sz="9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Whiners</a:t>
            </a: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 Is The Attitude They Have And The Way They Respond To Their Problems</a:t>
            </a:r>
            <a:endParaRPr lang="en-US" sz="9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065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2706" name="Text Box 2"/>
          <p:cNvSpPr txBox="1">
            <a:spLocks noChangeArrowheads="1"/>
          </p:cNvSpPr>
          <p:nvPr/>
        </p:nvSpPr>
        <p:spPr bwMode="auto">
          <a:xfrm>
            <a:off x="196850" y="812107"/>
            <a:ext cx="8704263" cy="5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54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WINNERS</a:t>
            </a:r>
            <a: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See Problems As Challenges And Opportunities That Will Take Them To The Next Level</a:t>
            </a:r>
            <a:endParaRPr lang="en-US" sz="73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270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4754" name="Text Box 2"/>
          <p:cNvSpPr txBox="1">
            <a:spLocks noChangeArrowheads="1"/>
          </p:cNvSpPr>
          <p:nvPr/>
        </p:nvSpPr>
        <p:spPr bwMode="auto">
          <a:xfrm>
            <a:off x="196850" y="820485"/>
            <a:ext cx="8704263" cy="54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54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WHINERS</a:t>
            </a:r>
            <a: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6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See Problems As Threats Which Undermine Their Potential To Be, To Have, And To Do More</a:t>
            </a:r>
            <a:endParaRPr lang="en-US" sz="6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475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8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3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5539" name="Rectangle 3"/>
          <p:cNvSpPr>
            <a:spLocks noChangeArrowheads="1"/>
          </p:cNvSpPr>
          <p:nvPr/>
        </p:nvSpPr>
        <p:spPr bwMode="auto">
          <a:xfrm>
            <a:off x="203200" y="554954"/>
            <a:ext cx="8763000" cy="4129087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5540" name="Text Box 4"/>
          <p:cNvSpPr txBox="1">
            <a:spLocks noChangeArrowheads="1"/>
          </p:cNvSpPr>
          <p:nvPr/>
        </p:nvSpPr>
        <p:spPr bwMode="auto">
          <a:xfrm>
            <a:off x="254000" y="596229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2:19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But when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Sanballat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the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Horonite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, and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Tobiah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the servant, the Ammonite, and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Geshem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the Arabian, heard it, they laughed us to scorn, and despised us, and said, What is this thing that ye do? will ye rebel against the king? </a:t>
            </a:r>
          </a:p>
        </p:txBody>
      </p:sp>
      <p:sp>
        <p:nvSpPr>
          <p:cNvPr id="17345542" name="Rectangle 6"/>
          <p:cNvSpPr>
            <a:spLocks noChangeArrowheads="1"/>
          </p:cNvSpPr>
          <p:nvPr/>
        </p:nvSpPr>
        <p:spPr bwMode="auto">
          <a:xfrm>
            <a:off x="0" y="5173001"/>
            <a:ext cx="9144000" cy="134756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5541" name="Text Box 5"/>
          <p:cNvSpPr txBox="1">
            <a:spLocks noChangeArrowheads="1"/>
          </p:cNvSpPr>
          <p:nvPr/>
        </p:nvSpPr>
        <p:spPr bwMode="auto">
          <a:xfrm>
            <a:off x="196850" y="4932375"/>
            <a:ext cx="8704263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5000"/>
              </a:spcAft>
              <a:buClr>
                <a:srgbClr val="FFFF99"/>
              </a:buClr>
              <a:defRPr/>
            </a:pPr>
            <a:r>
              <a:rPr lang="en-US" sz="54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They Laughed At Us</a:t>
            </a:r>
          </a:p>
          <a:p>
            <a:pPr algn="ctr">
              <a:lnSpc>
                <a:spcPct val="70000"/>
              </a:lnSpc>
              <a:spcAft>
                <a:spcPct val="5000"/>
              </a:spcAft>
              <a:buClr>
                <a:srgbClr val="FFFF99"/>
              </a:buClr>
              <a:defRPr/>
            </a:pPr>
            <a:r>
              <a:rPr lang="en-US" sz="5400" b="0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They Despised Us</a:t>
            </a:r>
          </a:p>
          <a:p>
            <a:pPr algn="ctr">
              <a:lnSpc>
                <a:spcPct val="70000"/>
              </a:lnSpc>
              <a:spcAft>
                <a:spcPct val="5000"/>
              </a:spcAft>
              <a:buClr>
                <a:srgbClr val="FFFF99"/>
              </a:buClr>
              <a:defRPr/>
            </a:pPr>
            <a:r>
              <a:rPr lang="en-US" sz="54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They Ridiculed Us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35828" y="-323747"/>
            <a:ext cx="550817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0500" b="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THE ENEMY</a:t>
            </a:r>
            <a:endParaRPr lang="en-US" sz="10500" b="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4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4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4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4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4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4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4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4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4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34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4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4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5539" grpId="0" animBg="1"/>
      <p:bldP spid="17345540" grpId="0" autoUpdateAnimBg="0"/>
      <p:bldP spid="17345542" grpId="0" animBg="1"/>
      <p:bldP spid="17345541" grpId="0" build="allAtOnce"/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3200" y="554954"/>
            <a:ext cx="8763000" cy="2618391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4515" name="Text Box 3"/>
          <p:cNvSpPr txBox="1">
            <a:spLocks noChangeArrowheads="1"/>
          </p:cNvSpPr>
          <p:nvPr/>
        </p:nvSpPr>
        <p:spPr bwMode="auto">
          <a:xfrm>
            <a:off x="254000" y="596229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4:1-3</a:t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1 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But it came to pass, that when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Sanballat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heard that we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builded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the wall, he was wroth, and took great indignation, and mocked the Jews.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</a:t>
            </a:r>
            <a:endParaRPr lang="en-US" b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35828" y="-323747"/>
            <a:ext cx="550817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0500" b="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THE ENEMY</a:t>
            </a:r>
            <a:endParaRPr lang="en-US" sz="10500" b="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34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17344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3200" y="554955"/>
            <a:ext cx="8763000" cy="4565590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5235" name="Text Box 3"/>
          <p:cNvSpPr txBox="1">
            <a:spLocks noChangeArrowheads="1"/>
          </p:cNvSpPr>
          <p:nvPr/>
        </p:nvSpPr>
        <p:spPr bwMode="auto">
          <a:xfrm>
            <a:off x="254000" y="596229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4:1-3</a:t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2 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And he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spake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before his brethren and the army of Samaria, and said, What do these feeble Jews? will they fortify themselves? will they sacrifice? will they make an end in a day? will they revive the stones out of the heaps of the rubbish which are burned?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35828" y="-323747"/>
            <a:ext cx="550817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0500" b="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THE ENEMY</a:t>
            </a:r>
            <a:endParaRPr lang="en-US" sz="10500" b="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3200" y="554955"/>
            <a:ext cx="8763000" cy="2626598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7283" name="Text Box 3"/>
          <p:cNvSpPr txBox="1">
            <a:spLocks noChangeArrowheads="1"/>
          </p:cNvSpPr>
          <p:nvPr/>
        </p:nvSpPr>
        <p:spPr bwMode="auto">
          <a:xfrm>
            <a:off x="254000" y="596229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4:1-3</a:t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3 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Now </a:t>
            </a:r>
            <a:r>
              <a:rPr lang="en-US" b="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Tobiah</a:t>
            </a: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the Ammonite was by him, and he said, Even that which they build, if a fox go up, he shall even break down their stone wall.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35828" y="-323747"/>
            <a:ext cx="550817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0500" b="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THE ENEMY</a:t>
            </a:r>
            <a:endParaRPr lang="en-US" sz="10500" b="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3491" name="Rectangle 3"/>
          <p:cNvSpPr>
            <a:spLocks noChangeArrowheads="1"/>
          </p:cNvSpPr>
          <p:nvPr/>
        </p:nvSpPr>
        <p:spPr bwMode="auto">
          <a:xfrm>
            <a:off x="203200" y="598498"/>
            <a:ext cx="8763000" cy="3528833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3492" name="Text Box 4"/>
          <p:cNvSpPr txBox="1">
            <a:spLocks noChangeArrowheads="1"/>
          </p:cNvSpPr>
          <p:nvPr/>
        </p:nvSpPr>
        <p:spPr bwMode="auto">
          <a:xfrm>
            <a:off x="254000" y="639773"/>
            <a:ext cx="8610600" cy="34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2:20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3900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Then answered I them, and said unto them, The God of heaven, he will prosper us; therefore we his servants will arise and build: but ye have no portion, nor right, nor memorial, in Jerusalem. </a:t>
            </a:r>
          </a:p>
        </p:txBody>
      </p:sp>
      <p:sp>
        <p:nvSpPr>
          <p:cNvPr id="17343493" name="Rectangle 5"/>
          <p:cNvSpPr>
            <a:spLocks noChangeArrowheads="1"/>
          </p:cNvSpPr>
          <p:nvPr/>
        </p:nvSpPr>
        <p:spPr bwMode="auto">
          <a:xfrm>
            <a:off x="0" y="4561122"/>
            <a:ext cx="9144000" cy="182698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3494" name="Text Box 6"/>
          <p:cNvSpPr txBox="1">
            <a:spLocks noChangeArrowheads="1"/>
          </p:cNvSpPr>
          <p:nvPr/>
        </p:nvSpPr>
        <p:spPr bwMode="auto">
          <a:xfrm>
            <a:off x="196850" y="4386269"/>
            <a:ext cx="8704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0000"/>
              </a:spcAft>
              <a:buClr>
                <a:srgbClr val="FFFF99"/>
              </a:buClr>
              <a:defRPr/>
            </a:pPr>
            <a:r>
              <a:rPr lang="en-US" sz="4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God Will Prosper Us</a:t>
            </a:r>
          </a:p>
          <a:p>
            <a:pPr algn="ctr">
              <a:lnSpc>
                <a:spcPct val="70000"/>
              </a:lnSpc>
              <a:spcAft>
                <a:spcPct val="20000"/>
              </a:spcAft>
              <a:buClr>
                <a:srgbClr val="FFFF99"/>
              </a:buClr>
              <a:defRPr/>
            </a:pPr>
            <a:r>
              <a:rPr lang="en-US" sz="4500" b="0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We His Servants Will Arise &amp; Build</a:t>
            </a:r>
          </a:p>
          <a:p>
            <a:pPr algn="ctr">
              <a:lnSpc>
                <a:spcPct val="70000"/>
              </a:lnSpc>
              <a:spcAft>
                <a:spcPct val="20000"/>
              </a:spcAft>
              <a:buClr>
                <a:srgbClr val="FFFF99"/>
              </a:buClr>
              <a:defRPr/>
            </a:pPr>
            <a:r>
              <a:rPr lang="en-US" sz="4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You Have No Part, Have No Right,</a:t>
            </a:r>
            <a:br>
              <a:rPr lang="en-US" sz="4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45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Have No Memorial</a:t>
            </a:r>
            <a:endParaRPr lang="en-US" sz="55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53543" y="-225773"/>
            <a:ext cx="5290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8000" b="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BUILDER’S RESPONSE</a:t>
            </a:r>
            <a:endParaRPr lang="en-US" sz="8000" b="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4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4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4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4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4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4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4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4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4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34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4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4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3491" grpId="0" animBg="1"/>
      <p:bldP spid="17343492" grpId="0" autoUpdateAnimBg="0"/>
      <p:bldP spid="17343493" grpId="0" animBg="1"/>
      <p:bldP spid="17343494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2467" name="Rectangle 3"/>
          <p:cNvSpPr>
            <a:spLocks noChangeArrowheads="1"/>
          </p:cNvSpPr>
          <p:nvPr/>
        </p:nvSpPr>
        <p:spPr bwMode="auto">
          <a:xfrm>
            <a:off x="0" y="2198930"/>
            <a:ext cx="9144000" cy="235131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42466" name="Text Box 2"/>
          <p:cNvSpPr txBox="1">
            <a:spLocks noChangeArrowheads="1"/>
          </p:cNvSpPr>
          <p:nvPr/>
        </p:nvSpPr>
        <p:spPr bwMode="auto">
          <a:xfrm>
            <a:off x="98425" y="1846279"/>
            <a:ext cx="8956675" cy="32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It’s Surprising At How Quickly A Winning Attitude Can Turn Things Around </a:t>
            </a:r>
            <a:endParaRPr lang="en-US" sz="9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4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4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4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4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2467" grpId="0" animBg="1"/>
      <p:bldP spid="1734246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9332" name="Rectangle 4"/>
          <p:cNvSpPr>
            <a:spLocks noChangeArrowheads="1"/>
          </p:cNvSpPr>
          <p:nvPr/>
        </p:nvSpPr>
        <p:spPr bwMode="auto">
          <a:xfrm>
            <a:off x="203200" y="761788"/>
            <a:ext cx="8763000" cy="2689225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333" name="Text Box 5"/>
          <p:cNvSpPr txBox="1">
            <a:spLocks noChangeArrowheads="1"/>
          </p:cNvSpPr>
          <p:nvPr/>
        </p:nvSpPr>
        <p:spPr bwMode="auto">
          <a:xfrm>
            <a:off x="254000" y="803063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Nehemiah 4:6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So built we the wall; and all the wall was joined together unto the half thereof: for the people had a mind to work. </a:t>
            </a:r>
          </a:p>
        </p:txBody>
      </p:sp>
      <p:sp>
        <p:nvSpPr>
          <p:cNvPr id="17379334" name="Rectangle 6"/>
          <p:cNvSpPr>
            <a:spLocks noChangeArrowheads="1"/>
          </p:cNvSpPr>
          <p:nvPr/>
        </p:nvSpPr>
        <p:spPr bwMode="auto">
          <a:xfrm>
            <a:off x="0" y="4539354"/>
            <a:ext cx="9144000" cy="146322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335" name="Text Box 7"/>
          <p:cNvSpPr txBox="1">
            <a:spLocks noChangeArrowheads="1"/>
          </p:cNvSpPr>
          <p:nvPr/>
        </p:nvSpPr>
        <p:spPr bwMode="auto">
          <a:xfrm>
            <a:off x="196850" y="4239317"/>
            <a:ext cx="8704263" cy="22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0000"/>
              </a:spcAft>
              <a:buClr>
                <a:srgbClr val="FFFF99"/>
              </a:buClr>
              <a:defRPr/>
            </a:pPr>
            <a:r>
              <a:rPr lang="en-US" sz="59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So We Built The Wall</a:t>
            </a:r>
          </a:p>
          <a:p>
            <a:pPr algn="ctr">
              <a:lnSpc>
                <a:spcPct val="70000"/>
              </a:lnSpc>
              <a:spcAft>
                <a:spcPct val="20000"/>
              </a:spcAft>
              <a:buClr>
                <a:srgbClr val="FFFF99"/>
              </a:buClr>
              <a:defRPr/>
            </a:pPr>
            <a:r>
              <a:rPr lang="en-US" sz="59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 People Had</a:t>
            </a:r>
            <a:br>
              <a:rPr lang="en-US" sz="59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59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A </a:t>
            </a:r>
            <a:r>
              <a:rPr lang="en-US" sz="5900" i="1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MIND</a:t>
            </a:r>
            <a:r>
              <a:rPr lang="en-US" sz="59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 To Work</a:t>
            </a:r>
            <a:endParaRPr lang="en-US" sz="59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7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7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7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7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7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7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7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9332" grpId="0" animBg="1"/>
      <p:bldP spid="17379333" grpId="0" autoUpdateAnimBg="0"/>
      <p:bldP spid="17379334" grpId="0" animBg="1"/>
      <p:bldP spid="1737933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9332" name="Rectangle 4"/>
          <p:cNvSpPr>
            <a:spLocks noChangeArrowheads="1"/>
          </p:cNvSpPr>
          <p:nvPr/>
        </p:nvSpPr>
        <p:spPr bwMode="auto">
          <a:xfrm>
            <a:off x="203200" y="2612247"/>
            <a:ext cx="8763000" cy="1633506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333" name="Text Box 5"/>
          <p:cNvSpPr txBox="1">
            <a:spLocks noChangeArrowheads="1"/>
          </p:cNvSpPr>
          <p:nvPr/>
        </p:nvSpPr>
        <p:spPr bwMode="auto">
          <a:xfrm>
            <a:off x="254000" y="2632885"/>
            <a:ext cx="8610600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Philippians 2:5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Let this mind be in you, which was also in Christ Jesus.</a:t>
            </a:r>
            <a:endParaRPr lang="en-US" b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7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7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9332" grpId="0" animBg="1"/>
      <p:bldP spid="1737933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9332" name="Rectangle 4"/>
          <p:cNvSpPr>
            <a:spLocks noChangeArrowheads="1"/>
          </p:cNvSpPr>
          <p:nvPr/>
        </p:nvSpPr>
        <p:spPr bwMode="auto">
          <a:xfrm>
            <a:off x="203200" y="2130123"/>
            <a:ext cx="8763000" cy="2597754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333" name="Text Box 5"/>
          <p:cNvSpPr txBox="1">
            <a:spLocks noChangeArrowheads="1"/>
          </p:cNvSpPr>
          <p:nvPr/>
        </p:nvSpPr>
        <p:spPr bwMode="auto">
          <a:xfrm>
            <a:off x="2540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2 Corinthians 5:17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Therefore if any man be in Christ, he is a new creature: old things are passed away; behold, all things are become new.</a:t>
            </a:r>
            <a:endParaRPr lang="en-US" b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2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7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7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9332" grpId="0" animBg="1"/>
      <p:bldP spid="173793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9332" name="Rectangle 4"/>
          <p:cNvSpPr>
            <a:spLocks noChangeArrowheads="1"/>
          </p:cNvSpPr>
          <p:nvPr/>
        </p:nvSpPr>
        <p:spPr bwMode="auto">
          <a:xfrm>
            <a:off x="203200" y="2130123"/>
            <a:ext cx="8763000" cy="2597754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79333" name="Text Box 5"/>
          <p:cNvSpPr txBox="1">
            <a:spLocks noChangeArrowheads="1"/>
          </p:cNvSpPr>
          <p:nvPr/>
        </p:nvSpPr>
        <p:spPr bwMode="auto">
          <a:xfrm>
            <a:off x="2540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Matthew 5:16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Let your light so shine before men, that they may see your good works, and glorify your Father which is in heaven.</a:t>
            </a:r>
            <a:endParaRPr lang="en-US" b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7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7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7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7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9332" grpId="0" animBg="1"/>
      <p:bldP spid="173793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33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9700" name="Text Box 4"/>
          <p:cNvSpPr txBox="1">
            <a:spLocks noChangeArrowheads="1"/>
          </p:cNvSpPr>
          <p:nvPr/>
        </p:nvSpPr>
        <p:spPr bwMode="auto">
          <a:xfrm>
            <a:off x="123825" y="461092"/>
            <a:ext cx="8894763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>
                    <a:schemeClr val="tx1">
                      <a:alpha val="70000"/>
                    </a:schemeClr>
                  </a:outerShdw>
                </a:effectLst>
                <a:latin typeface="Libel Suit" pitchFamily="2" charset="0"/>
              </a:rPr>
              <a:t>WE CANNOT CHANGE OUR PAST... WE CANNOT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>
                    <a:schemeClr val="tx1">
                      <a:alpha val="70000"/>
                    </a:scheme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>
                    <a:schemeClr val="tx1">
                      <a:alpha val="70000"/>
                    </a:schemeClr>
                  </a:outerShdw>
                </a:effectLst>
                <a:latin typeface="Libel Suit" pitchFamily="2" charset="0"/>
              </a:rPr>
              <a:t>CHANGE THE FACT THAT PEOPLE WILL ACT IN A CERTAIN WAY. WE CANNOT CHANGE THE INEVITABLE.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76200" dir="2700000" algn="tl">
                  <a:schemeClr val="tx1">
                    <a:alpha val="70000"/>
                  </a:schemeClr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30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7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1748" name="Text Box 4"/>
          <p:cNvSpPr txBox="1">
            <a:spLocks noChangeArrowheads="1"/>
          </p:cNvSpPr>
          <p:nvPr/>
        </p:nvSpPr>
        <p:spPr bwMode="auto">
          <a:xfrm>
            <a:off x="123825" y="1608089"/>
            <a:ext cx="8894763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  <a:defRPr/>
            </a:pP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 rotWithShape="0">
                    <a:prstClr val="black">
                      <a:alpha val="70000"/>
                    </a:prstClr>
                  </a:outerShdw>
                </a:effectLst>
                <a:latin typeface="Libel Suit" pitchFamily="2" charset="0"/>
              </a:rPr>
              <a:t>THE ONLY THING WE CAN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 rotWithShape="0">
                    <a:prstClr val="black">
                      <a:alpha val="7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 rotWithShape="0">
                    <a:prstClr val="black">
                      <a:alpha val="70000"/>
                    </a:prstClr>
                  </a:outerShdw>
                </a:effectLst>
                <a:latin typeface="Libel Suit" pitchFamily="2" charset="0"/>
              </a:rPr>
              <a:t>DO IS PLAY ON THE ONE STRING WE HAVE, AND THAT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 rotWithShape="0">
                    <a:prstClr val="black">
                      <a:alpha val="7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76200" dir="2700000" algn="tl" rotWithShape="0">
                    <a:prstClr val="black">
                      <a:alpha val="70000"/>
                    </a:prstClr>
                  </a:outerShdw>
                </a:effectLst>
                <a:latin typeface="Libel Suit" pitchFamily="2" charset="0"/>
              </a:rPr>
              <a:t>IS OUR ATTITUDE!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76200" dir="2700000" algn="tl" rotWithShape="0">
                  <a:prstClr val="black">
                    <a:alpha val="70000"/>
                  </a:prstClr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9938" name="Text Box 2"/>
          <p:cNvSpPr txBox="1">
            <a:spLocks noChangeArrowheads="1"/>
          </p:cNvSpPr>
          <p:nvPr/>
        </p:nvSpPr>
        <p:spPr bwMode="auto">
          <a:xfrm>
            <a:off x="0" y="400050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2500" b="0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stonished" pitchFamily="2" charset="0"/>
              </a:rPr>
              <a:t>ATTITUDE</a:t>
            </a:r>
          </a:p>
        </p:txBody>
      </p:sp>
      <p:sp>
        <p:nvSpPr>
          <p:cNvPr id="17319939" name="Text Box 3"/>
          <p:cNvSpPr txBox="1">
            <a:spLocks noChangeArrowheads="1"/>
          </p:cNvSpPr>
          <p:nvPr/>
        </p:nvSpPr>
        <p:spPr bwMode="auto">
          <a:xfrm>
            <a:off x="196850" y="2328863"/>
            <a:ext cx="8704263" cy="42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540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WEBSTERS:</a:t>
            </a:r>
            <a:r>
              <a:rPr lang="en-US" sz="80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sz="80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sz="8000" b="0" dirty="0" smtClean="0">
                <a:solidFill>
                  <a:srgbClr val="66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An Internal Position Or Feeling With Regard To Something Else</a:t>
            </a:r>
            <a:endParaRPr lang="en-US" sz="8000" b="0" dirty="0">
              <a:solidFill>
                <a:srgbClr val="66CC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1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1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1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1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9938" grpId="0" build="allAtOnce"/>
      <p:bldP spid="1731993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0963" name="Text Box 3"/>
          <p:cNvSpPr txBox="1">
            <a:spLocks noChangeArrowheads="1"/>
          </p:cNvSpPr>
          <p:nvPr/>
        </p:nvSpPr>
        <p:spPr bwMode="auto">
          <a:xfrm>
            <a:off x="196850" y="2371725"/>
            <a:ext cx="87042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6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Disposition, Feeling, Mood, Opinion, Sentiment, Temper, Tone, Perspective, Frame Of Mind, Outlook, View Or Morale</a:t>
            </a:r>
            <a:endParaRPr lang="en-US" sz="60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17320964" name="Text Box 4"/>
          <p:cNvSpPr txBox="1">
            <a:spLocks noChangeArrowheads="1"/>
          </p:cNvSpPr>
          <p:nvPr/>
        </p:nvSpPr>
        <p:spPr bwMode="auto">
          <a:xfrm>
            <a:off x="196850" y="425450"/>
            <a:ext cx="870426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45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words used to describe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00050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12500" b="0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Astonished" pitchFamily="2" charset="0"/>
              </a:rPr>
              <a:t>ATTITUDE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2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2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2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2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2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0963" grpId="0" build="allAtOnce"/>
      <p:bldP spid="1732096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3011" name="Text Box 3"/>
          <p:cNvSpPr txBox="1">
            <a:spLocks noChangeArrowheads="1"/>
          </p:cNvSpPr>
          <p:nvPr/>
        </p:nvSpPr>
        <p:spPr bwMode="auto">
          <a:xfrm>
            <a:off x="196850" y="830454"/>
            <a:ext cx="8704263" cy="56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73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Pilots Use The Word “Attitude” To Describe Their Horizontal Relationship With The Runway During Landings</a:t>
            </a:r>
            <a:endParaRPr lang="en-US" sz="73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30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5060" name="Picture 4" descr="plane-la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663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25058" name="Text Box 2"/>
          <p:cNvSpPr txBox="1">
            <a:spLocks noChangeArrowheads="1"/>
          </p:cNvSpPr>
          <p:nvPr/>
        </p:nvSpPr>
        <p:spPr bwMode="auto">
          <a:xfrm>
            <a:off x="0" y="296863"/>
            <a:ext cx="9144000" cy="37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>If the plane’s attitude is not properly aligned, it will make contact with the ground at the wrong angle and crash!</a:t>
            </a:r>
            <a:endParaRPr lang="en-US" sz="6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2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2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2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505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7106" name="Text Box 2"/>
          <p:cNvSpPr txBox="1">
            <a:spLocks noChangeArrowheads="1"/>
          </p:cNvSpPr>
          <p:nvPr/>
        </p:nvSpPr>
        <p:spPr bwMode="auto">
          <a:xfrm>
            <a:off x="196850" y="939029"/>
            <a:ext cx="87042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  <a:defRPr/>
            </a:pPr>
            <a:r>
              <a:rPr lang="en-US" sz="9600" b="0" dirty="0"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Libel Suit" pitchFamily="2" charset="0"/>
              </a:rPr>
              <a:t>Your inward disposition or ‘attitude’ toward people, circumstances or situations determines your final outcome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7106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41583</TotalTime>
  <Words>274</Words>
  <Application>Microsoft Office PowerPoint</Application>
  <PresentationFormat>On-screen Show (4:3)</PresentationFormat>
  <Paragraphs>81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Tempus Sans ITC</vt:lpstr>
      <vt:lpstr>Arial</vt:lpstr>
      <vt:lpstr>Astonished</vt:lpstr>
      <vt:lpstr>Teen</vt:lpstr>
      <vt:lpstr>Libel Suit</vt:lpstr>
      <vt:lpstr>Wingdings</vt:lpstr>
      <vt:lpstr>Default Design</vt:lpstr>
      <vt:lpstr>1_Default Design</vt:lpstr>
      <vt:lpstr>2_Default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3033</cp:revision>
  <dcterms:created xsi:type="dcterms:W3CDTF">2005-02-19T02:02:57Z</dcterms:created>
  <dcterms:modified xsi:type="dcterms:W3CDTF">2012-01-22T02:50:18Z</dcterms:modified>
</cp:coreProperties>
</file>