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3"/>
  </p:notesMasterIdLst>
  <p:sldIdLst>
    <p:sldId id="9488" r:id="rId2"/>
    <p:sldId id="9420" r:id="rId3"/>
    <p:sldId id="9570" r:id="rId4"/>
    <p:sldId id="9604" r:id="rId5"/>
    <p:sldId id="9594" r:id="rId6"/>
    <p:sldId id="9595" r:id="rId7"/>
    <p:sldId id="9599" r:id="rId8"/>
    <p:sldId id="9600" r:id="rId9"/>
    <p:sldId id="9601" r:id="rId10"/>
    <p:sldId id="9602" r:id="rId11"/>
    <p:sldId id="9603" r:id="rId12"/>
    <p:sldId id="9605" r:id="rId13"/>
    <p:sldId id="9606" r:id="rId14"/>
    <p:sldId id="9607" r:id="rId15"/>
    <p:sldId id="9608" r:id="rId16"/>
    <p:sldId id="9609" r:id="rId17"/>
    <p:sldId id="9610" r:id="rId18"/>
    <p:sldId id="9611" r:id="rId19"/>
    <p:sldId id="9612" r:id="rId20"/>
    <p:sldId id="9613" r:id="rId21"/>
    <p:sldId id="9614" r:id="rId22"/>
    <p:sldId id="9615" r:id="rId23"/>
    <p:sldId id="9616" r:id="rId24"/>
    <p:sldId id="9617" r:id="rId25"/>
    <p:sldId id="9618" r:id="rId26"/>
    <p:sldId id="9619" r:id="rId27"/>
    <p:sldId id="9620" r:id="rId28"/>
    <p:sldId id="9621" r:id="rId29"/>
    <p:sldId id="9622" r:id="rId30"/>
    <p:sldId id="9623" r:id="rId31"/>
    <p:sldId id="9624" r:id="rId32"/>
    <p:sldId id="9625" r:id="rId33"/>
    <p:sldId id="9626" r:id="rId34"/>
    <p:sldId id="9627" r:id="rId35"/>
    <p:sldId id="9629" r:id="rId36"/>
    <p:sldId id="9630" r:id="rId37"/>
    <p:sldId id="9631" r:id="rId38"/>
    <p:sldId id="9632" r:id="rId39"/>
    <p:sldId id="9628" r:id="rId40"/>
    <p:sldId id="9567" r:id="rId41"/>
    <p:sldId id="9424" r:id="rId42"/>
  </p:sldIdLst>
  <p:sldSz cx="9144000" cy="6858000" type="screen4x3"/>
  <p:notesSz cx="6858000" cy="9144000"/>
  <p:embeddedFontLst>
    <p:embeddedFont>
      <p:font typeface="Teen" pitchFamily="2" charset="0"/>
      <p:regular r:id="rId44"/>
      <p:bold r:id="rId45"/>
      <p:italic r:id="rId46"/>
      <p:boldItalic r:id="rId47"/>
    </p:embeddedFont>
    <p:embeddedFont>
      <p:font typeface="Tempus Sans ITC" pitchFamily="82" charset="0"/>
      <p:regular r:id="rId48"/>
    </p:embeddedFont>
    <p:embeddedFont>
      <p:font typeface="Libel Suit" pitchFamily="2" charset="0"/>
      <p:regular r:id="rId49"/>
    </p:embeddedFont>
  </p:embeddedFontLst>
  <p:defaultTextStyle>
    <a:defPPr>
      <a:defRPr lang="en-US"/>
    </a:defPPr>
    <a:lvl1pPr algn="l" rtl="0" fontAlgn="base">
      <a:spcBef>
        <a:spcPct val="0"/>
      </a:spcBef>
      <a:spcAft>
        <a:spcPct val="0"/>
      </a:spcAft>
      <a:defRPr sz="4000" b="1" kern="1200">
        <a:solidFill>
          <a:schemeClr val="tx1"/>
        </a:solidFill>
        <a:latin typeface="Tempus Sans ITC" pitchFamily="82" charset="0"/>
        <a:ea typeface="+mn-ea"/>
        <a:cs typeface="Arial" charset="0"/>
      </a:defRPr>
    </a:lvl1pPr>
    <a:lvl2pPr marL="457200" algn="l" rtl="0" fontAlgn="base">
      <a:spcBef>
        <a:spcPct val="0"/>
      </a:spcBef>
      <a:spcAft>
        <a:spcPct val="0"/>
      </a:spcAft>
      <a:defRPr sz="4000" b="1" kern="1200">
        <a:solidFill>
          <a:schemeClr val="tx1"/>
        </a:solidFill>
        <a:latin typeface="Tempus Sans ITC" pitchFamily="82" charset="0"/>
        <a:ea typeface="+mn-ea"/>
        <a:cs typeface="Arial" charset="0"/>
      </a:defRPr>
    </a:lvl2pPr>
    <a:lvl3pPr marL="914400" algn="l" rtl="0" fontAlgn="base">
      <a:spcBef>
        <a:spcPct val="0"/>
      </a:spcBef>
      <a:spcAft>
        <a:spcPct val="0"/>
      </a:spcAft>
      <a:defRPr sz="4000" b="1" kern="1200">
        <a:solidFill>
          <a:schemeClr val="tx1"/>
        </a:solidFill>
        <a:latin typeface="Tempus Sans ITC" pitchFamily="82" charset="0"/>
        <a:ea typeface="+mn-ea"/>
        <a:cs typeface="Arial" charset="0"/>
      </a:defRPr>
    </a:lvl3pPr>
    <a:lvl4pPr marL="1371600" algn="l" rtl="0" fontAlgn="base">
      <a:spcBef>
        <a:spcPct val="0"/>
      </a:spcBef>
      <a:spcAft>
        <a:spcPct val="0"/>
      </a:spcAft>
      <a:defRPr sz="4000" b="1" kern="1200">
        <a:solidFill>
          <a:schemeClr val="tx1"/>
        </a:solidFill>
        <a:latin typeface="Tempus Sans ITC" pitchFamily="82" charset="0"/>
        <a:ea typeface="+mn-ea"/>
        <a:cs typeface="Arial" charset="0"/>
      </a:defRPr>
    </a:lvl4pPr>
    <a:lvl5pPr marL="1828800" algn="l" rtl="0" fontAlgn="base">
      <a:spcBef>
        <a:spcPct val="0"/>
      </a:spcBef>
      <a:spcAft>
        <a:spcPct val="0"/>
      </a:spcAft>
      <a:defRPr sz="4000" b="1" kern="1200">
        <a:solidFill>
          <a:schemeClr val="tx1"/>
        </a:solidFill>
        <a:latin typeface="Tempus Sans ITC" pitchFamily="82" charset="0"/>
        <a:ea typeface="+mn-ea"/>
        <a:cs typeface="Arial" charset="0"/>
      </a:defRPr>
    </a:lvl5pPr>
    <a:lvl6pPr marL="2286000" algn="l" defTabSz="914400" rtl="0" eaLnBrk="1" latinLnBrk="0" hangingPunct="1">
      <a:defRPr sz="4000" b="1" kern="1200">
        <a:solidFill>
          <a:schemeClr val="tx1"/>
        </a:solidFill>
        <a:latin typeface="Tempus Sans ITC" pitchFamily="82" charset="0"/>
        <a:ea typeface="+mn-ea"/>
        <a:cs typeface="Arial" charset="0"/>
      </a:defRPr>
    </a:lvl6pPr>
    <a:lvl7pPr marL="2743200" algn="l" defTabSz="914400" rtl="0" eaLnBrk="1" latinLnBrk="0" hangingPunct="1">
      <a:defRPr sz="4000" b="1" kern="1200">
        <a:solidFill>
          <a:schemeClr val="tx1"/>
        </a:solidFill>
        <a:latin typeface="Tempus Sans ITC" pitchFamily="82" charset="0"/>
        <a:ea typeface="+mn-ea"/>
        <a:cs typeface="Arial" charset="0"/>
      </a:defRPr>
    </a:lvl7pPr>
    <a:lvl8pPr marL="3200400" algn="l" defTabSz="914400" rtl="0" eaLnBrk="1" latinLnBrk="0" hangingPunct="1">
      <a:defRPr sz="4000" b="1" kern="1200">
        <a:solidFill>
          <a:schemeClr val="tx1"/>
        </a:solidFill>
        <a:latin typeface="Tempus Sans ITC" pitchFamily="82" charset="0"/>
        <a:ea typeface="+mn-ea"/>
        <a:cs typeface="Arial" charset="0"/>
      </a:defRPr>
    </a:lvl8pPr>
    <a:lvl9pPr marL="3657600" algn="l" defTabSz="914400" rtl="0" eaLnBrk="1" latinLnBrk="0" hangingPunct="1">
      <a:defRPr sz="4000" b="1" kern="1200">
        <a:solidFill>
          <a:schemeClr val="tx1"/>
        </a:solidFill>
        <a:latin typeface="Tempus Sans ITC" pitchFamily="82"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99"/>
    <a:srgbClr val="FFFF66"/>
    <a:srgbClr val="7CF485"/>
    <a:srgbClr val="74F47D"/>
    <a:srgbClr val="A9FFFF"/>
    <a:srgbClr val="66FFFF"/>
    <a:srgbClr val="FFFF00"/>
    <a:srgbClr val="96F6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29" autoAdjust="0"/>
    <p:restoredTop sz="94228" autoAdjust="0"/>
  </p:normalViewPr>
  <p:slideViewPr>
    <p:cSldViewPr snapToGrid="0">
      <p:cViewPr varScale="1">
        <p:scale>
          <a:sx n="87" d="100"/>
          <a:sy n="87" d="100"/>
        </p:scale>
        <p:origin x="-6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665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665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181B2464-35C1-4427-808B-2622A5B89447}" type="slidenum">
              <a:rPr lang="en-US"/>
              <a:pPr/>
              <a:t>‹#›</a:t>
            </a:fld>
            <a:endParaRPr lang="en-US"/>
          </a:p>
        </p:txBody>
      </p:sp>
    </p:spTree>
    <p:extLst>
      <p:ext uri="{BB962C8B-B14F-4D97-AF65-F5344CB8AC3E}">
        <p14:creationId xmlns:p14="http://schemas.microsoft.com/office/powerpoint/2010/main" val="20181308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212657-579D-4BBD-B88B-C7C745ED7550}" type="slidenum">
              <a:rPr lang="en-US">
                <a:solidFill>
                  <a:srgbClr val="000000"/>
                </a:solidFill>
              </a:rPr>
              <a:pPr/>
              <a:t>1</a:t>
            </a:fld>
            <a:endParaRPr lang="en-US" dirty="0">
              <a:solidFill>
                <a:srgbClr val="000000"/>
              </a:solidFill>
            </a:endParaRPr>
          </a:p>
        </p:txBody>
      </p:sp>
      <p:sp>
        <p:nvSpPr>
          <p:cNvPr id="13902850" name="Rectangle 2"/>
          <p:cNvSpPr>
            <a:spLocks noGrp="1" noRot="1" noChangeAspect="1" noChangeArrowheads="1" noTextEdit="1"/>
          </p:cNvSpPr>
          <p:nvPr>
            <p:ph type="sldImg"/>
          </p:nvPr>
        </p:nvSpPr>
        <p:spPr>
          <a:ln/>
        </p:spPr>
      </p:sp>
      <p:sp>
        <p:nvSpPr>
          <p:cNvPr id="13902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19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F96BAE-E1AB-4A23-B5CC-A3628E6023BC}" type="slidenum">
              <a:rPr lang="en-US"/>
              <a:pPr/>
              <a:t>2</a:t>
            </a:fld>
            <a:endParaRPr lang="en-US"/>
          </a:p>
        </p:txBody>
      </p:sp>
      <p:sp>
        <p:nvSpPr>
          <p:cNvPr id="16795650" name="Rectangle 2"/>
          <p:cNvSpPr>
            <a:spLocks noGrp="1" noRot="1" noChangeAspect="1" noChangeArrowheads="1" noTextEdit="1"/>
          </p:cNvSpPr>
          <p:nvPr>
            <p:ph type="sldImg"/>
          </p:nvPr>
        </p:nvSpPr>
        <p:spPr>
          <a:ln/>
        </p:spPr>
      </p:sp>
      <p:sp>
        <p:nvSpPr>
          <p:cNvPr id="1679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29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31</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32</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33</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39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40</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E105C-9FCB-4557-A629-FEDE442960FC}" type="slidenum">
              <a:rPr lang="en-US"/>
              <a:pPr/>
              <a:t>41</a:t>
            </a:fld>
            <a:endParaRPr lang="en-US"/>
          </a:p>
        </p:txBody>
      </p:sp>
      <p:sp>
        <p:nvSpPr>
          <p:cNvPr id="16799746" name="Rectangle 2"/>
          <p:cNvSpPr>
            <a:spLocks noGrp="1" noRot="1" noChangeAspect="1" noChangeArrowheads="1" noTextEdit="1"/>
          </p:cNvSpPr>
          <p:nvPr>
            <p:ph type="sldImg"/>
          </p:nvPr>
        </p:nvSpPr>
        <p:spPr>
          <a:ln/>
        </p:spPr>
      </p:sp>
      <p:sp>
        <p:nvSpPr>
          <p:cNvPr id="1679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5</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6</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7</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8</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918C37-B7B8-4604-8385-D1EAF7D65D71}" type="slidenum">
              <a:rPr lang="en-US"/>
              <a:pPr/>
              <a:t>9</a:t>
            </a:fld>
            <a:endParaRPr lang="en-US"/>
          </a:p>
        </p:txBody>
      </p:sp>
      <p:sp>
        <p:nvSpPr>
          <p:cNvPr id="16833538" name="Rectangle 2"/>
          <p:cNvSpPr>
            <a:spLocks noGrp="1" noRot="1" noChangeAspect="1" noChangeArrowheads="1" noTextEdit="1"/>
          </p:cNvSpPr>
          <p:nvPr>
            <p:ph type="sldImg"/>
          </p:nvPr>
        </p:nvSpPr>
        <p:spPr>
          <a:ln/>
        </p:spPr>
      </p:sp>
      <p:sp>
        <p:nvSpPr>
          <p:cNvPr id="16833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DE580C-ED6E-4DE4-BDB6-95C39EDD07AC}" type="slidenum">
              <a:rPr lang="en-US"/>
              <a:pPr/>
              <a:t>‹#›</a:t>
            </a:fld>
            <a:endParaRPr lang="en-US"/>
          </a:p>
        </p:txBody>
      </p:sp>
    </p:spTree>
    <p:extLst>
      <p:ext uri="{BB962C8B-B14F-4D97-AF65-F5344CB8AC3E}">
        <p14:creationId xmlns:p14="http://schemas.microsoft.com/office/powerpoint/2010/main" val="319918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BF1E2A5-12C1-490A-ADDE-322B5F82B0AF}" type="slidenum">
              <a:rPr lang="en-US"/>
              <a:pPr/>
              <a:t>‹#›</a:t>
            </a:fld>
            <a:endParaRPr lang="en-US"/>
          </a:p>
        </p:txBody>
      </p:sp>
    </p:spTree>
    <p:extLst>
      <p:ext uri="{BB962C8B-B14F-4D97-AF65-F5344CB8AC3E}">
        <p14:creationId xmlns:p14="http://schemas.microsoft.com/office/powerpoint/2010/main" val="14799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590F70-025D-46E7-A6A3-0854CAF4067B}" type="slidenum">
              <a:rPr lang="en-US"/>
              <a:pPr/>
              <a:t>‹#›</a:t>
            </a:fld>
            <a:endParaRPr lang="en-US"/>
          </a:p>
        </p:txBody>
      </p:sp>
    </p:spTree>
    <p:extLst>
      <p:ext uri="{BB962C8B-B14F-4D97-AF65-F5344CB8AC3E}">
        <p14:creationId xmlns:p14="http://schemas.microsoft.com/office/powerpoint/2010/main" val="403829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95B1768-63EE-4C78-B21F-8EC932490A58}" type="slidenum">
              <a:rPr lang="en-US"/>
              <a:pPr/>
              <a:t>‹#›</a:t>
            </a:fld>
            <a:endParaRPr lang="en-US"/>
          </a:p>
        </p:txBody>
      </p:sp>
    </p:spTree>
    <p:extLst>
      <p:ext uri="{BB962C8B-B14F-4D97-AF65-F5344CB8AC3E}">
        <p14:creationId xmlns:p14="http://schemas.microsoft.com/office/powerpoint/2010/main" val="95696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D04168-4B0C-4ED7-B1D9-26B3634B67F7}" type="slidenum">
              <a:rPr lang="en-US"/>
              <a:pPr/>
              <a:t>‹#›</a:t>
            </a:fld>
            <a:endParaRPr lang="en-US"/>
          </a:p>
        </p:txBody>
      </p:sp>
    </p:spTree>
    <p:extLst>
      <p:ext uri="{BB962C8B-B14F-4D97-AF65-F5344CB8AC3E}">
        <p14:creationId xmlns:p14="http://schemas.microsoft.com/office/powerpoint/2010/main" val="11007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C42EC0-32F7-4D0A-B541-C3A19E868DD0}" type="slidenum">
              <a:rPr lang="en-US"/>
              <a:pPr/>
              <a:t>‹#›</a:t>
            </a:fld>
            <a:endParaRPr lang="en-US"/>
          </a:p>
        </p:txBody>
      </p:sp>
    </p:spTree>
    <p:extLst>
      <p:ext uri="{BB962C8B-B14F-4D97-AF65-F5344CB8AC3E}">
        <p14:creationId xmlns:p14="http://schemas.microsoft.com/office/powerpoint/2010/main" val="38457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DDF08B-D1C6-4E8B-B1C0-730568C45DD3}" type="slidenum">
              <a:rPr lang="en-US"/>
              <a:pPr/>
              <a:t>‹#›</a:t>
            </a:fld>
            <a:endParaRPr lang="en-US"/>
          </a:p>
        </p:txBody>
      </p:sp>
    </p:spTree>
    <p:extLst>
      <p:ext uri="{BB962C8B-B14F-4D97-AF65-F5344CB8AC3E}">
        <p14:creationId xmlns:p14="http://schemas.microsoft.com/office/powerpoint/2010/main" val="320062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CE4C174-6F63-4C38-AD61-E99DF4D7B90B}" type="slidenum">
              <a:rPr lang="en-US"/>
              <a:pPr/>
              <a:t>‹#›</a:t>
            </a:fld>
            <a:endParaRPr lang="en-US"/>
          </a:p>
        </p:txBody>
      </p:sp>
    </p:spTree>
    <p:extLst>
      <p:ext uri="{BB962C8B-B14F-4D97-AF65-F5344CB8AC3E}">
        <p14:creationId xmlns:p14="http://schemas.microsoft.com/office/powerpoint/2010/main" val="390949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EDF1D1-DF8A-4F3D-9F47-2FA82E284377}" type="slidenum">
              <a:rPr lang="en-US"/>
              <a:pPr/>
              <a:t>‹#›</a:t>
            </a:fld>
            <a:endParaRPr lang="en-US"/>
          </a:p>
        </p:txBody>
      </p:sp>
    </p:spTree>
    <p:extLst>
      <p:ext uri="{BB962C8B-B14F-4D97-AF65-F5344CB8AC3E}">
        <p14:creationId xmlns:p14="http://schemas.microsoft.com/office/powerpoint/2010/main" val="2313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145D26-9FAE-4565-A816-BC47CEFB5E90}" type="slidenum">
              <a:rPr lang="en-US"/>
              <a:pPr/>
              <a:t>‹#›</a:t>
            </a:fld>
            <a:endParaRPr lang="en-US"/>
          </a:p>
        </p:txBody>
      </p:sp>
    </p:spTree>
    <p:extLst>
      <p:ext uri="{BB962C8B-B14F-4D97-AF65-F5344CB8AC3E}">
        <p14:creationId xmlns:p14="http://schemas.microsoft.com/office/powerpoint/2010/main" val="27965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71BBF3B-C318-4182-B715-FB8A61CC1C0F}" type="slidenum">
              <a:rPr lang="en-US"/>
              <a:pPr/>
              <a:t>‹#›</a:t>
            </a:fld>
            <a:endParaRPr lang="en-US"/>
          </a:p>
        </p:txBody>
      </p:sp>
    </p:spTree>
    <p:extLst>
      <p:ext uri="{BB962C8B-B14F-4D97-AF65-F5344CB8AC3E}">
        <p14:creationId xmlns:p14="http://schemas.microsoft.com/office/powerpoint/2010/main" val="126091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5D31A4-8163-431A-863B-7D6C35F3CDB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4*#ppt_w"/>
                                          </p:val>
                                        </p:tav>
                                        <p:tav tm="100000">
                                          <p:val>
                                            <p:strVal val="#ppt_w"/>
                                          </p:val>
                                        </p:tav>
                                      </p:tavLst>
                                    </p:anim>
                                    <p:anim calcmode="lin" valueType="num">
                                      <p:cBhvr>
                                        <p:cTn id="8" dur="1000" fill="hold"/>
                                        <p:tgtEl>
                                          <p:spTgt spid="1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2062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4. </a:t>
            </a:r>
            <a:r>
              <a:rPr lang="en-US" sz="8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PETITIONED THE KING</a:t>
            </a:r>
            <a:endParaRPr lang="en-US" sz="8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Asked For Help</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2"/>
            <a:ext cx="8763000" cy="3574843"/>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2:5-9</a:t>
            </a:r>
            <a:r>
              <a:rPr lang="en-US" b="0" dirty="0">
                <a:solidFill>
                  <a:schemeClr val="folHlink"/>
                </a:solidFill>
                <a:latin typeface="+mj-lt"/>
              </a:rPr>
              <a:t/>
            </a:r>
            <a:br>
              <a:rPr lang="en-US" b="0" dirty="0">
                <a:solidFill>
                  <a:schemeClr val="folHlink"/>
                </a:solidFill>
                <a:latin typeface="+mj-lt"/>
              </a:rPr>
            </a:br>
            <a:r>
              <a:rPr lang="en-US" b="0" baseline="30000" dirty="0">
                <a:solidFill>
                  <a:srgbClr val="FFFF00"/>
                </a:solidFill>
                <a:latin typeface="Teen" pitchFamily="2" charset="0"/>
              </a:rPr>
              <a:t>5</a:t>
            </a:r>
            <a:r>
              <a:rPr lang="en-US" b="0" dirty="0">
                <a:solidFill>
                  <a:schemeClr val="bg1"/>
                </a:solidFill>
                <a:latin typeface="Teen" pitchFamily="2" charset="0"/>
              </a:rPr>
              <a:t>And I said unto the king, If it please the king, and if thy servant have found </a:t>
            </a:r>
            <a:r>
              <a:rPr lang="en-US" b="0" dirty="0" err="1">
                <a:solidFill>
                  <a:schemeClr val="bg1"/>
                </a:solidFill>
                <a:latin typeface="Teen" pitchFamily="2" charset="0"/>
              </a:rPr>
              <a:t>favour</a:t>
            </a:r>
            <a:r>
              <a:rPr lang="en-US" b="0" dirty="0">
                <a:solidFill>
                  <a:schemeClr val="bg1"/>
                </a:solidFill>
                <a:latin typeface="Teen" pitchFamily="2" charset="0"/>
              </a:rPr>
              <a:t> in thy sight, that thou </a:t>
            </a:r>
            <a:r>
              <a:rPr lang="en-US" b="0" dirty="0" err="1">
                <a:solidFill>
                  <a:schemeClr val="bg1"/>
                </a:solidFill>
                <a:latin typeface="Teen" pitchFamily="2" charset="0"/>
              </a:rPr>
              <a:t>wouldest</a:t>
            </a:r>
            <a:r>
              <a:rPr lang="en-US" b="0" dirty="0">
                <a:solidFill>
                  <a:schemeClr val="bg1"/>
                </a:solidFill>
                <a:latin typeface="Teen" pitchFamily="2" charset="0"/>
              </a:rPr>
              <a:t> send me unto Judah, unto the city of my fathers' </a:t>
            </a:r>
            <a:r>
              <a:rPr lang="en-US" b="0" dirty="0" err="1">
                <a:solidFill>
                  <a:schemeClr val="bg1"/>
                </a:solidFill>
                <a:latin typeface="Teen" pitchFamily="2" charset="0"/>
              </a:rPr>
              <a:t>sepulchres</a:t>
            </a:r>
            <a:r>
              <a:rPr lang="en-US" b="0" dirty="0">
                <a:solidFill>
                  <a:schemeClr val="bg1"/>
                </a:solidFill>
                <a:latin typeface="Teen" pitchFamily="2" charset="0"/>
              </a:rPr>
              <a:t>, that I may build it. </a:t>
            </a:r>
          </a:p>
        </p:txBody>
      </p:sp>
    </p:spTree>
    <p:extLst>
      <p:ext uri="{BB962C8B-B14F-4D97-AF65-F5344CB8AC3E}">
        <p14:creationId xmlns:p14="http://schemas.microsoft.com/office/powerpoint/2010/main" val="2770628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4. </a:t>
            </a:r>
            <a:r>
              <a:rPr lang="en-US" sz="8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PETITIONED THE KING</a:t>
            </a:r>
            <a:endParaRPr lang="en-US" sz="8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Asked For Help</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2"/>
            <a:ext cx="8763000" cy="3574843"/>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2:5-9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6</a:t>
            </a:r>
            <a:r>
              <a:rPr lang="en-US" b="0" dirty="0" smtClean="0">
                <a:solidFill>
                  <a:schemeClr val="bg1"/>
                </a:solidFill>
                <a:latin typeface="Teen" pitchFamily="2" charset="0"/>
              </a:rPr>
              <a:t>And </a:t>
            </a:r>
            <a:r>
              <a:rPr lang="en-US" b="0" dirty="0">
                <a:solidFill>
                  <a:schemeClr val="bg1"/>
                </a:solidFill>
                <a:latin typeface="Teen" pitchFamily="2" charset="0"/>
              </a:rPr>
              <a:t>the king said unto me, (the queen also sitting by him,) For how long shall thy journey be? and when wilt thou return? So it pleased the king to send me; and I set him a time. </a:t>
            </a:r>
          </a:p>
        </p:txBody>
      </p:sp>
    </p:spTree>
    <p:extLst>
      <p:ext uri="{BB962C8B-B14F-4D97-AF65-F5344CB8AC3E}">
        <p14:creationId xmlns:p14="http://schemas.microsoft.com/office/powerpoint/2010/main" val="1529902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4. </a:t>
            </a:r>
            <a:r>
              <a:rPr lang="en-US" sz="8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PETITIONED THE KING</a:t>
            </a:r>
            <a:endParaRPr lang="en-US" sz="8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Asked For Help</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3"/>
            <a:ext cx="8763000" cy="3095242"/>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2:5-9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7</a:t>
            </a:r>
            <a:r>
              <a:rPr lang="en-US" b="0" dirty="0" smtClean="0">
                <a:solidFill>
                  <a:schemeClr val="bg1"/>
                </a:solidFill>
                <a:latin typeface="Teen" pitchFamily="2" charset="0"/>
              </a:rPr>
              <a:t>Moreover </a:t>
            </a:r>
            <a:r>
              <a:rPr lang="en-US" b="0" dirty="0">
                <a:solidFill>
                  <a:schemeClr val="bg1"/>
                </a:solidFill>
                <a:latin typeface="Teen" pitchFamily="2" charset="0"/>
              </a:rPr>
              <a:t>I said unto the king, If it please the king, let letters be given me to the governors beyond the river, that they may convey me over till I come into Judah; </a:t>
            </a:r>
          </a:p>
        </p:txBody>
      </p:sp>
    </p:spTree>
    <p:extLst>
      <p:ext uri="{BB962C8B-B14F-4D97-AF65-F5344CB8AC3E}">
        <p14:creationId xmlns:p14="http://schemas.microsoft.com/office/powerpoint/2010/main" val="3197318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4. </a:t>
            </a:r>
            <a:r>
              <a:rPr lang="en-US" sz="8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PETITIONED THE KING</a:t>
            </a:r>
            <a:endParaRPr lang="en-US" sz="8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707203"/>
            <a:ext cx="8763000" cy="5052170"/>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720045"/>
            <a:ext cx="8610600" cy="503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2:5-9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8</a:t>
            </a:r>
            <a:r>
              <a:rPr lang="en-US" b="0" dirty="0" smtClean="0">
                <a:solidFill>
                  <a:schemeClr val="bg1"/>
                </a:solidFill>
                <a:latin typeface="Teen" pitchFamily="2" charset="0"/>
              </a:rPr>
              <a:t>And </a:t>
            </a:r>
            <a:r>
              <a:rPr lang="en-US" b="0" dirty="0">
                <a:solidFill>
                  <a:schemeClr val="bg1"/>
                </a:solidFill>
                <a:latin typeface="Teen" pitchFamily="2" charset="0"/>
              </a:rPr>
              <a:t>a letter unto </a:t>
            </a:r>
            <a:r>
              <a:rPr lang="en-US" b="0" dirty="0" err="1">
                <a:solidFill>
                  <a:schemeClr val="bg1"/>
                </a:solidFill>
                <a:latin typeface="Teen" pitchFamily="2" charset="0"/>
              </a:rPr>
              <a:t>Asaph</a:t>
            </a:r>
            <a:r>
              <a:rPr lang="en-US" b="0" dirty="0">
                <a:solidFill>
                  <a:schemeClr val="bg1"/>
                </a:solidFill>
                <a:latin typeface="Teen" pitchFamily="2" charset="0"/>
              </a:rPr>
              <a:t> the keeper of the king's forest, that he may give me timber to make beams for the gates of the palace which appertained to the house, and for the wall of the city, and for the house that I shall enter into. And the king granted me, according to the good hand of my God upon me. </a:t>
            </a: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Asked For Help</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465058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4. </a:t>
            </a:r>
            <a:r>
              <a:rPr lang="en-US" sz="8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PETITIONED THE KING</a:t>
            </a:r>
            <a:endParaRPr lang="en-US" sz="8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Asked For Help</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3"/>
            <a:ext cx="8763000" cy="3095242"/>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2:5-9</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9</a:t>
            </a:r>
            <a:r>
              <a:rPr lang="en-US" b="0" dirty="0" smtClean="0">
                <a:solidFill>
                  <a:schemeClr val="bg1"/>
                </a:solidFill>
                <a:latin typeface="Teen" pitchFamily="2" charset="0"/>
              </a:rPr>
              <a:t>Then </a:t>
            </a:r>
            <a:r>
              <a:rPr lang="en-US" b="0" dirty="0">
                <a:solidFill>
                  <a:schemeClr val="bg1"/>
                </a:solidFill>
                <a:latin typeface="Teen" pitchFamily="2" charset="0"/>
              </a:rPr>
              <a:t>I came to the governors beyond the river, and gave them the king's letters. Now the king had sent captains of the army and horsemen with me. </a:t>
            </a:r>
          </a:p>
        </p:txBody>
      </p:sp>
    </p:spTree>
    <p:extLst>
      <p:ext uri="{BB962C8B-B14F-4D97-AF65-F5344CB8AC3E}">
        <p14:creationId xmlns:p14="http://schemas.microsoft.com/office/powerpoint/2010/main" val="2893588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36869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750746"/>
            <a:ext cx="8763000" cy="4537158"/>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763589"/>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2:11-18</a:t>
            </a:r>
            <a:r>
              <a:rPr lang="en-US" b="0" dirty="0">
                <a:solidFill>
                  <a:schemeClr val="folHlink"/>
                </a:solidFill>
                <a:latin typeface="+mj-lt"/>
              </a:rPr>
              <a:t/>
            </a:r>
            <a:br>
              <a:rPr lang="en-US" b="0" dirty="0">
                <a:solidFill>
                  <a:schemeClr val="folHlink"/>
                </a:solidFill>
                <a:latin typeface="+mj-lt"/>
              </a:rPr>
            </a:br>
            <a:r>
              <a:rPr lang="en-US" b="0" baseline="30000" dirty="0">
                <a:solidFill>
                  <a:srgbClr val="FFFF00"/>
                </a:solidFill>
                <a:latin typeface="Teen" pitchFamily="2" charset="0"/>
              </a:rPr>
              <a:t>11</a:t>
            </a:r>
            <a:r>
              <a:rPr lang="en-US" b="0" dirty="0">
                <a:solidFill>
                  <a:schemeClr val="bg1"/>
                </a:solidFill>
                <a:latin typeface="Teen" pitchFamily="2" charset="0"/>
              </a:rPr>
              <a:t>So I came to Jerusalem, and was there three days. </a:t>
            </a:r>
          </a:p>
          <a:p>
            <a:pPr>
              <a:lnSpc>
                <a:spcPct val="80000"/>
              </a:lnSpc>
            </a:pPr>
            <a:r>
              <a:rPr lang="en-US" b="0" baseline="30000" dirty="0" smtClean="0">
                <a:solidFill>
                  <a:srgbClr val="FFFF00"/>
                </a:solidFill>
                <a:latin typeface="Teen" pitchFamily="2" charset="0"/>
              </a:rPr>
              <a:t>12</a:t>
            </a:r>
            <a:r>
              <a:rPr lang="en-US" b="0" dirty="0" smtClean="0">
                <a:solidFill>
                  <a:schemeClr val="bg1"/>
                </a:solidFill>
                <a:latin typeface="Teen" pitchFamily="2" charset="0"/>
              </a:rPr>
              <a:t>And </a:t>
            </a:r>
            <a:r>
              <a:rPr lang="en-US" b="0" dirty="0">
                <a:solidFill>
                  <a:schemeClr val="bg1"/>
                </a:solidFill>
                <a:latin typeface="Teen" pitchFamily="2" charset="0"/>
              </a:rPr>
              <a:t>I arose in the night, I and some few men with me; neither told I any man what my God had put in my heart to do at Jerusalem: neither was there any beast with me, save the beast that I rode upon. </a:t>
            </a:r>
          </a:p>
        </p:txBody>
      </p:sp>
    </p:spTree>
    <p:extLst>
      <p:ext uri="{BB962C8B-B14F-4D97-AF65-F5344CB8AC3E}">
        <p14:creationId xmlns:p14="http://schemas.microsoft.com/office/powerpoint/2010/main" val="3765044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870492"/>
            <a:ext cx="8763000" cy="4067286"/>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883335"/>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2:11-18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13</a:t>
            </a:r>
            <a:r>
              <a:rPr lang="en-US" b="0" dirty="0" smtClean="0">
                <a:solidFill>
                  <a:schemeClr val="bg1"/>
                </a:solidFill>
                <a:latin typeface="Teen" pitchFamily="2" charset="0"/>
              </a:rPr>
              <a:t>And </a:t>
            </a:r>
            <a:r>
              <a:rPr lang="en-US" b="0" dirty="0">
                <a:solidFill>
                  <a:schemeClr val="bg1"/>
                </a:solidFill>
                <a:latin typeface="Teen" pitchFamily="2" charset="0"/>
              </a:rPr>
              <a:t>I went out by night by the gate of the valley, even before the dragon well, and to the dung port, and viewed the walls of Jerusalem, which were broken down, and the gates thereof were consumed with fire. </a:t>
            </a:r>
          </a:p>
        </p:txBody>
      </p:sp>
    </p:spTree>
    <p:extLst>
      <p:ext uri="{BB962C8B-B14F-4D97-AF65-F5344CB8AC3E}">
        <p14:creationId xmlns:p14="http://schemas.microsoft.com/office/powerpoint/2010/main" val="267191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718088"/>
            <a:ext cx="8763000" cy="4537158"/>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730931"/>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2:11-18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14</a:t>
            </a:r>
            <a:r>
              <a:rPr lang="en-US" b="0" dirty="0" smtClean="0">
                <a:solidFill>
                  <a:schemeClr val="bg1"/>
                </a:solidFill>
                <a:latin typeface="Teen" pitchFamily="2" charset="0"/>
              </a:rPr>
              <a:t>Then </a:t>
            </a:r>
            <a:r>
              <a:rPr lang="en-US" b="0" dirty="0">
                <a:solidFill>
                  <a:schemeClr val="bg1"/>
                </a:solidFill>
                <a:latin typeface="Teen" pitchFamily="2" charset="0"/>
              </a:rPr>
              <a:t>I went on to the gate of the fountain, and to the king's pool: but there was no place for the beast that was under me to pass. </a:t>
            </a:r>
          </a:p>
          <a:p>
            <a:pPr>
              <a:lnSpc>
                <a:spcPct val="80000"/>
              </a:lnSpc>
            </a:pPr>
            <a:r>
              <a:rPr lang="en-US" b="0" baseline="30000" dirty="0" smtClean="0">
                <a:solidFill>
                  <a:srgbClr val="FFFF00"/>
                </a:solidFill>
                <a:latin typeface="Teen" pitchFamily="2" charset="0"/>
              </a:rPr>
              <a:t>15</a:t>
            </a:r>
            <a:r>
              <a:rPr lang="en-US" b="0" dirty="0" smtClean="0">
                <a:solidFill>
                  <a:schemeClr val="bg1"/>
                </a:solidFill>
                <a:latin typeface="Teen" pitchFamily="2" charset="0"/>
              </a:rPr>
              <a:t>Then </a:t>
            </a:r>
            <a:r>
              <a:rPr lang="en-US" b="0" dirty="0">
                <a:solidFill>
                  <a:schemeClr val="bg1"/>
                </a:solidFill>
                <a:latin typeface="Teen" pitchFamily="2" charset="0"/>
              </a:rPr>
              <a:t>went I up in the night by the brook, and viewed the wall, and turned back, and entered by the gate of the valley, and so returned. </a:t>
            </a:r>
          </a:p>
        </p:txBody>
      </p:sp>
    </p:spTree>
    <p:extLst>
      <p:ext uri="{BB962C8B-B14F-4D97-AF65-F5344CB8AC3E}">
        <p14:creationId xmlns:p14="http://schemas.microsoft.com/office/powerpoint/2010/main" val="2882393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Box 2"/>
          <p:cNvSpPr txBox="1">
            <a:spLocks noChangeArrowheads="1"/>
          </p:cNvSpPr>
          <p:nvPr/>
        </p:nvSpPr>
        <p:spPr bwMode="auto">
          <a:xfrm>
            <a:off x="4408713" y="5313489"/>
            <a:ext cx="4267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r">
              <a:spcAft>
                <a:spcPct val="40000"/>
              </a:spcAft>
              <a:buClr>
                <a:srgbClr val="FFFF99"/>
              </a:buClr>
            </a:pPr>
            <a:r>
              <a:rPr lang="en-US" sz="5000" b="0" dirty="0" smtClean="0">
                <a:solidFill>
                  <a:srgbClr val="A9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Part Two</a:t>
            </a:r>
            <a:endParaRPr lang="en-US" sz="5000" b="0" dirty="0">
              <a:solidFill>
                <a:srgbClr val="A9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4*#ppt_w"/>
                                          </p:val>
                                        </p:tav>
                                        <p:tav tm="100000">
                                          <p:val>
                                            <p:strVal val="#ppt_w"/>
                                          </p:val>
                                        </p:tav>
                                      </p:tavLst>
                                    </p:anim>
                                    <p:anim calcmode="lin" valueType="num">
                                      <p:cBhvr>
                                        <p:cTn id="8" dur="1000" fill="hold"/>
                                        <p:tgtEl>
                                          <p:spTgt spid="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870492"/>
            <a:ext cx="8763000" cy="3574843"/>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883335"/>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2:11-18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16</a:t>
            </a:r>
            <a:r>
              <a:rPr lang="en-US" b="0" dirty="0" smtClean="0">
                <a:solidFill>
                  <a:schemeClr val="bg1"/>
                </a:solidFill>
                <a:latin typeface="Teen" pitchFamily="2" charset="0"/>
              </a:rPr>
              <a:t>And </a:t>
            </a:r>
            <a:r>
              <a:rPr lang="en-US" b="0" dirty="0">
                <a:solidFill>
                  <a:schemeClr val="bg1"/>
                </a:solidFill>
                <a:latin typeface="Teen" pitchFamily="2" charset="0"/>
              </a:rPr>
              <a:t>the rulers knew not whither I went, or what I did; neither had I as yet told it to the Jews, nor to the priests, nor to the nobles, nor to the rulers, nor to the rest that did the work. </a:t>
            </a:r>
          </a:p>
        </p:txBody>
      </p:sp>
    </p:spTree>
    <p:extLst>
      <p:ext uri="{BB962C8B-B14F-4D97-AF65-F5344CB8AC3E}">
        <p14:creationId xmlns:p14="http://schemas.microsoft.com/office/powerpoint/2010/main" val="509947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870492"/>
            <a:ext cx="8763000" cy="4067286"/>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883335"/>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2:11-18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17</a:t>
            </a:r>
            <a:r>
              <a:rPr lang="en-US" b="0" dirty="0" smtClean="0">
                <a:solidFill>
                  <a:schemeClr val="bg1"/>
                </a:solidFill>
                <a:latin typeface="Teen" pitchFamily="2" charset="0"/>
              </a:rPr>
              <a:t>Then </a:t>
            </a:r>
            <a:r>
              <a:rPr lang="en-US" b="0" dirty="0">
                <a:solidFill>
                  <a:schemeClr val="bg1"/>
                </a:solidFill>
                <a:latin typeface="Teen" pitchFamily="2" charset="0"/>
              </a:rPr>
              <a:t>said I unto them, Ye see the distress that we are in, how Jerusalem </a:t>
            </a:r>
            <a:r>
              <a:rPr lang="en-US" b="0" dirty="0" err="1">
                <a:solidFill>
                  <a:schemeClr val="bg1"/>
                </a:solidFill>
                <a:latin typeface="Teen" pitchFamily="2" charset="0"/>
              </a:rPr>
              <a:t>lieth</a:t>
            </a:r>
            <a:r>
              <a:rPr lang="en-US" b="0" dirty="0">
                <a:solidFill>
                  <a:schemeClr val="bg1"/>
                </a:solidFill>
                <a:latin typeface="Teen" pitchFamily="2" charset="0"/>
              </a:rPr>
              <a:t> waste, and the gates thereof are burned with fire: come, and let us build up the wall of Jerusalem, that we be no more a reproach. </a:t>
            </a:r>
          </a:p>
        </p:txBody>
      </p:sp>
    </p:spTree>
    <p:extLst>
      <p:ext uri="{BB962C8B-B14F-4D97-AF65-F5344CB8AC3E}">
        <p14:creationId xmlns:p14="http://schemas.microsoft.com/office/powerpoint/2010/main" val="228122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1870492"/>
            <a:ext cx="8763000" cy="4067286"/>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1883335"/>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2:11-18</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18</a:t>
            </a:r>
            <a:r>
              <a:rPr lang="en-US" b="0" dirty="0" smtClean="0">
                <a:solidFill>
                  <a:schemeClr val="bg1"/>
                </a:solidFill>
                <a:latin typeface="Teen" pitchFamily="2" charset="0"/>
              </a:rPr>
              <a:t>Then I told them of the hand of my God which was good upon me; as also the king's words that he had spoken unto me. And they said, Let us rise up and build. So they strengthened their hands for this good work. </a:t>
            </a:r>
            <a:endParaRPr lang="en-US" b="0" dirty="0">
              <a:solidFill>
                <a:schemeClr val="bg1"/>
              </a:solidFill>
              <a:latin typeface="Teen" pitchFamily="2" charset="0"/>
            </a:endParaRPr>
          </a:p>
        </p:txBody>
      </p:sp>
    </p:spTree>
    <p:extLst>
      <p:ext uri="{BB962C8B-B14F-4D97-AF65-F5344CB8AC3E}">
        <p14:creationId xmlns:p14="http://schemas.microsoft.com/office/powerpoint/2010/main" val="2873780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2"/>
          <p:cNvSpPr txBox="1">
            <a:spLocks noChangeArrowheads="1"/>
          </p:cNvSpPr>
          <p:nvPr/>
        </p:nvSpPr>
        <p:spPr bwMode="auto">
          <a:xfrm>
            <a:off x="112889" y="2326199"/>
            <a:ext cx="8918222" cy="348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05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He Took A Midnight Ride To Check The Situation Out For Himself</a:t>
            </a:r>
            <a:endParaRPr lang="en-US" sz="105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7075463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2"/>
          <p:cNvSpPr txBox="1">
            <a:spLocks noChangeArrowheads="1"/>
          </p:cNvSpPr>
          <p:nvPr/>
        </p:nvSpPr>
        <p:spPr bwMode="auto">
          <a:xfrm>
            <a:off x="112889" y="2077841"/>
            <a:ext cx="8918222"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96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Notice That He Didn’t Come In On A White Horse, Saying </a:t>
            </a:r>
            <a:r>
              <a:rPr lang="en-US" sz="96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 Lone Ranger Is Here To Save The Day!”</a:t>
            </a:r>
            <a:endParaRPr lang="en-US" sz="96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918478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8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5. </a:t>
            </a:r>
            <a:r>
              <a:rPr lang="en-US" sz="88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PREPARED HIMSELF</a:t>
            </a:r>
            <a:endParaRPr lang="en-US" sz="88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2"/>
          <p:cNvSpPr txBox="1">
            <a:spLocks noChangeArrowheads="1"/>
          </p:cNvSpPr>
          <p:nvPr/>
        </p:nvSpPr>
        <p:spPr bwMode="auto">
          <a:xfrm>
            <a:off x="112889" y="2315313"/>
            <a:ext cx="8918222" cy="348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lnSpc>
                <a:spcPct val="70000"/>
              </a:lnSpc>
              <a:spcAft>
                <a:spcPct val="40000"/>
              </a:spcAft>
              <a:buClr>
                <a:srgbClr val="FFFF99"/>
              </a:buClr>
            </a:pPr>
            <a:r>
              <a:rPr lang="en-US" sz="105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It’s About Prayer, Planning, Moving Forward And Work!</a:t>
            </a:r>
            <a:endParaRPr lang="en-US" sz="105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208254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6. </a:t>
            </a:r>
            <a:r>
              <a:rPr lang="en-US" sz="9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WAS OPPOSED</a:t>
            </a:r>
            <a:endParaRPr lang="en-US" sz="9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Were Enemies</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697828"/>
            <a:ext cx="8763000" cy="3574843"/>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710671"/>
            <a:ext cx="8610600" cy="35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2:10</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When </a:t>
            </a:r>
            <a:r>
              <a:rPr lang="en-US" b="0" dirty="0" err="1">
                <a:solidFill>
                  <a:schemeClr val="bg1"/>
                </a:solidFill>
                <a:latin typeface="Teen" pitchFamily="2" charset="0"/>
              </a:rPr>
              <a:t>Sanballat</a:t>
            </a:r>
            <a:r>
              <a:rPr lang="en-US" b="0" dirty="0">
                <a:solidFill>
                  <a:schemeClr val="bg1"/>
                </a:solidFill>
                <a:latin typeface="Teen" pitchFamily="2" charset="0"/>
              </a:rPr>
              <a:t> the </a:t>
            </a:r>
            <a:r>
              <a:rPr lang="en-US" b="0" dirty="0" err="1">
                <a:solidFill>
                  <a:schemeClr val="bg1"/>
                </a:solidFill>
                <a:latin typeface="Teen" pitchFamily="2" charset="0"/>
              </a:rPr>
              <a:t>Horonite</a:t>
            </a:r>
            <a:r>
              <a:rPr lang="en-US" b="0" dirty="0">
                <a:solidFill>
                  <a:schemeClr val="bg1"/>
                </a:solidFill>
                <a:latin typeface="Teen" pitchFamily="2" charset="0"/>
              </a:rPr>
              <a:t>, and </a:t>
            </a:r>
            <a:r>
              <a:rPr lang="en-US" b="0" dirty="0" err="1">
                <a:solidFill>
                  <a:schemeClr val="bg1"/>
                </a:solidFill>
                <a:latin typeface="Teen" pitchFamily="2" charset="0"/>
              </a:rPr>
              <a:t>Tobiah</a:t>
            </a:r>
            <a:r>
              <a:rPr lang="en-US" b="0" dirty="0">
                <a:solidFill>
                  <a:schemeClr val="bg1"/>
                </a:solidFill>
                <a:latin typeface="Teen" pitchFamily="2" charset="0"/>
              </a:rPr>
              <a:t> the servant, the Ammonite, heard of it, it grieved them exceedingly that there was come a man to seek the welfare of the children of Israel.</a:t>
            </a:r>
          </a:p>
        </p:txBody>
      </p:sp>
      <p:sp>
        <p:nvSpPr>
          <p:cNvPr id="7" name="Text Box 2"/>
          <p:cNvSpPr txBox="1">
            <a:spLocks noChangeArrowheads="1"/>
          </p:cNvSpPr>
          <p:nvPr/>
        </p:nvSpPr>
        <p:spPr bwMode="auto">
          <a:xfrm>
            <a:off x="112889" y="1151346"/>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Always Will Be!</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8515508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5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utoUpdateAnimBg="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6. </a:t>
            </a:r>
            <a:r>
              <a:rPr lang="en-US" sz="9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WAS OPPOSED</a:t>
            </a:r>
            <a:endParaRPr lang="en-US" sz="9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Were Enemies</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610740"/>
            <a:ext cx="8763000" cy="4044716"/>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623583"/>
            <a:ext cx="86106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2:19</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But when </a:t>
            </a:r>
            <a:r>
              <a:rPr lang="en-US" b="0" dirty="0" err="1">
                <a:solidFill>
                  <a:schemeClr val="bg1"/>
                </a:solidFill>
                <a:latin typeface="Teen" pitchFamily="2" charset="0"/>
              </a:rPr>
              <a:t>Sanballat</a:t>
            </a:r>
            <a:r>
              <a:rPr lang="en-US" b="0" dirty="0">
                <a:solidFill>
                  <a:schemeClr val="bg1"/>
                </a:solidFill>
                <a:latin typeface="Teen" pitchFamily="2" charset="0"/>
              </a:rPr>
              <a:t> the </a:t>
            </a:r>
            <a:r>
              <a:rPr lang="en-US" b="0" dirty="0" err="1">
                <a:solidFill>
                  <a:schemeClr val="bg1"/>
                </a:solidFill>
                <a:latin typeface="Teen" pitchFamily="2" charset="0"/>
              </a:rPr>
              <a:t>Horonite</a:t>
            </a:r>
            <a:r>
              <a:rPr lang="en-US" b="0" dirty="0">
                <a:solidFill>
                  <a:schemeClr val="bg1"/>
                </a:solidFill>
                <a:latin typeface="Teen" pitchFamily="2" charset="0"/>
              </a:rPr>
              <a:t>, and </a:t>
            </a:r>
            <a:r>
              <a:rPr lang="en-US" b="0" dirty="0" err="1">
                <a:solidFill>
                  <a:schemeClr val="bg1"/>
                </a:solidFill>
                <a:latin typeface="Teen" pitchFamily="2" charset="0"/>
              </a:rPr>
              <a:t>Tobiah</a:t>
            </a:r>
            <a:r>
              <a:rPr lang="en-US" b="0" dirty="0">
                <a:solidFill>
                  <a:schemeClr val="bg1"/>
                </a:solidFill>
                <a:latin typeface="Teen" pitchFamily="2" charset="0"/>
              </a:rPr>
              <a:t> the servant, the Ammonite, and </a:t>
            </a:r>
            <a:r>
              <a:rPr lang="en-US" b="0" dirty="0" err="1">
                <a:solidFill>
                  <a:schemeClr val="bg1"/>
                </a:solidFill>
                <a:latin typeface="Teen" pitchFamily="2" charset="0"/>
              </a:rPr>
              <a:t>Geshem</a:t>
            </a:r>
            <a:r>
              <a:rPr lang="en-US" b="0" dirty="0">
                <a:solidFill>
                  <a:schemeClr val="bg1"/>
                </a:solidFill>
                <a:latin typeface="Teen" pitchFamily="2" charset="0"/>
              </a:rPr>
              <a:t> the Arabian, heard it, they laughed us to scorn, and despised us, and said, What is this thing that ye do? will ye rebel against the king? </a:t>
            </a:r>
          </a:p>
        </p:txBody>
      </p:sp>
      <p:sp>
        <p:nvSpPr>
          <p:cNvPr id="7" name="Text Box 2"/>
          <p:cNvSpPr txBox="1">
            <a:spLocks noChangeArrowheads="1"/>
          </p:cNvSpPr>
          <p:nvPr/>
        </p:nvSpPr>
        <p:spPr bwMode="auto">
          <a:xfrm>
            <a:off x="112889" y="1151346"/>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Always Will Be!</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293357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169469"/>
            <a:ext cx="91439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96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6. </a:t>
            </a:r>
            <a:r>
              <a:rPr lang="en-US" sz="96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WAS OPPOSED</a:t>
            </a:r>
            <a:endParaRPr lang="en-US" sz="96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519962"/>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Were Enemies</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697828"/>
            <a:ext cx="8763000" cy="3574843"/>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710671"/>
            <a:ext cx="86106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2:20</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Then answered I them, and said unto them, The God of heaven, he will prosper us; therefore we his servants will arise and build: but ye have no portion, nor right, nor memorial, in Jerusalem.</a:t>
            </a:r>
          </a:p>
        </p:txBody>
      </p:sp>
      <p:sp>
        <p:nvSpPr>
          <p:cNvPr id="7" name="Text Box 2"/>
          <p:cNvSpPr txBox="1">
            <a:spLocks noChangeArrowheads="1"/>
          </p:cNvSpPr>
          <p:nvPr/>
        </p:nvSpPr>
        <p:spPr bwMode="auto">
          <a:xfrm>
            <a:off x="112889" y="1151346"/>
            <a:ext cx="891822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0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There Always Will Be!</a:t>
            </a:r>
            <a:endParaRPr lang="en-US" sz="80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692581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7479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43775"/>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1.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PRAYED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2"/>
          <p:cNvSpPr txBox="1">
            <a:spLocks noChangeArrowheads="1"/>
          </p:cNvSpPr>
          <p:nvPr/>
        </p:nvSpPr>
        <p:spPr bwMode="auto">
          <a:xfrm>
            <a:off x="219869" y="1503492"/>
            <a:ext cx="8704263"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40000"/>
              </a:spcAft>
              <a:buClr>
                <a:srgbClr val="FFFF99"/>
              </a:buClr>
            </a:pPr>
            <a:r>
              <a:rPr lang="en-US" sz="30000" b="0" dirty="0" smtClean="0">
                <a:solidFill>
                  <a:srgbClr val="A9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 4C’s</a:t>
            </a:r>
            <a:endParaRPr lang="en-US" sz="30000" b="0" dirty="0">
              <a:solidFill>
                <a:srgbClr val="A9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076912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2170964"/>
            <a:ext cx="8704263"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Remember... Asking for help is OK!</a:t>
            </a:r>
            <a:endParaRPr lang="en-US" sz="120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2613276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2170964"/>
            <a:ext cx="8704263"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But Remember...</a:t>
            </a:r>
            <a:b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Whining Isn’t!</a:t>
            </a:r>
            <a:endParaRPr lang="en-US" sz="12000" b="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6229836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582341"/>
            <a:ext cx="870426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Also Remember, It’s Going To Take You Doing Your Part</a:t>
            </a:r>
            <a:endParaRPr lang="en-US" sz="120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136030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570799"/>
            <a:ext cx="8704263" cy="3716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You Are Going</a:t>
            </a:r>
            <a:b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To Have To Take</a:t>
            </a:r>
            <a:b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20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The Lead!</a:t>
            </a:r>
            <a:endParaRPr lang="en-US" sz="12000" b="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3059565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2274838"/>
            <a:ext cx="8704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Aft>
                <a:spcPct val="40000"/>
              </a:spcAft>
              <a:buClr>
                <a:srgbClr val="FFFF99"/>
              </a:buClr>
            </a:pPr>
            <a:r>
              <a:rPr lang="en-US" sz="144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Get Prepared!</a:t>
            </a:r>
            <a:endParaRPr lang="en-US" sz="144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59743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928590"/>
            <a:ext cx="8704263"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44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Don’t Be Unrealistic!</a:t>
            </a:r>
            <a:endParaRPr lang="en-US" sz="14400" b="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4309247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582341"/>
            <a:ext cx="8704263"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20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BE READY FOR </a:t>
            </a:r>
            <a:r>
              <a:rPr lang="en-US" sz="12000" b="0" dirty="0" err="1"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satan</a:t>
            </a:r>
            <a:r>
              <a:rPr lang="en-US" sz="12000" b="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AND his FOES TO OPPOSE YOU!</a:t>
            </a:r>
            <a:endParaRPr lang="en-US" sz="12000" b="0" dirty="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1958920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9869" y="1222242"/>
            <a:ext cx="8704263"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65000"/>
              </a:lnSpc>
              <a:spcAft>
                <a:spcPct val="40000"/>
              </a:spcAft>
              <a:buClr>
                <a:srgbClr val="FFFF99"/>
              </a:buClr>
            </a:pPr>
            <a:r>
              <a:rPr lang="en-US" sz="14400" b="0" dirty="0" smtClean="0">
                <a:solidFill>
                  <a:srgbClr val="FFC0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REMEMBER...</a:t>
            </a:r>
            <a:r>
              <a:rPr lang="en-US" sz="144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
            </a:r>
            <a:br>
              <a:rPr lang="en-US" sz="144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br>
            <a:r>
              <a:rPr lang="en-US" sz="14400" b="0" dirty="0" smtClean="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IT WILL BE WORTH THE EFFORT!</a:t>
            </a:r>
            <a:endParaRPr lang="en-US" sz="14400" b="0" dirty="0">
              <a:solidFill>
                <a:srgbClr val="FFFF99"/>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0461296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114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2030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42173"/>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1.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PRAYED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3" name="Text Box 2"/>
          <p:cNvSpPr txBox="1">
            <a:spLocks noChangeArrowheads="1"/>
          </p:cNvSpPr>
          <p:nvPr/>
        </p:nvSpPr>
        <p:spPr bwMode="auto">
          <a:xfrm>
            <a:off x="112889" y="1913370"/>
            <a:ext cx="8918222"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3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Character Of God</a:t>
            </a:r>
            <a:endParaRPr lang="en-US" sz="83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6" name="Text Box 2"/>
          <p:cNvSpPr txBox="1">
            <a:spLocks noChangeArrowheads="1"/>
          </p:cNvSpPr>
          <p:nvPr/>
        </p:nvSpPr>
        <p:spPr bwMode="auto">
          <a:xfrm>
            <a:off x="112889" y="2980194"/>
            <a:ext cx="8918222"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3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Confession To God</a:t>
            </a:r>
            <a:endParaRPr lang="en-US" sz="83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7" name="Text Box 2"/>
          <p:cNvSpPr txBox="1">
            <a:spLocks noChangeArrowheads="1"/>
          </p:cNvSpPr>
          <p:nvPr/>
        </p:nvSpPr>
        <p:spPr bwMode="auto">
          <a:xfrm>
            <a:off x="112889" y="4047026"/>
            <a:ext cx="8918222" cy="136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300" b="0" spc="-15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Confidence In God &amp; His Promises</a:t>
            </a:r>
            <a:endParaRPr lang="en-US" sz="8300" b="0" spc="-15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8" name="Text Box 2"/>
          <p:cNvSpPr txBox="1">
            <a:spLocks noChangeArrowheads="1"/>
          </p:cNvSpPr>
          <p:nvPr/>
        </p:nvSpPr>
        <p:spPr bwMode="auto">
          <a:xfrm>
            <a:off x="112889" y="5059420"/>
            <a:ext cx="8918222"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83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Commitment To God</a:t>
            </a:r>
            <a:endParaRPr lang="en-US" sz="83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089303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9473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0"/>
                                  </p:stCondLst>
                                  <p:childTnLst>
                                    <p:anim calcmode="lin" valueType="num">
                                      <p:cBhvr>
                                        <p:cTn id="6" dur="1500"/>
                                        <p:tgtEl>
                                          <p:spTgt spid="3"/>
                                        </p:tgtEl>
                                        <p:attrNameLst>
                                          <p:attrName>ppt_w</p:attrName>
                                        </p:attrNameLst>
                                      </p:cBhvr>
                                      <p:tavLst>
                                        <p:tav tm="0">
                                          <p:val>
                                            <p:strVal val="ppt_w"/>
                                          </p:val>
                                        </p:tav>
                                        <p:tav tm="100000">
                                          <p:val>
                                            <p:fltVal val="0"/>
                                          </p:val>
                                        </p:tav>
                                      </p:tavLst>
                                    </p:anim>
                                    <p:anim calcmode="lin" valueType="num">
                                      <p:cBhvr>
                                        <p:cTn id="7" dur="1500"/>
                                        <p:tgtEl>
                                          <p:spTgt spid="3"/>
                                        </p:tgtEl>
                                        <p:attrNameLst>
                                          <p:attrName>ppt_h</p:attrName>
                                        </p:attrNameLst>
                                      </p:cBhvr>
                                      <p:tavLst>
                                        <p:tav tm="0">
                                          <p:val>
                                            <p:strVal val="ppt_h"/>
                                          </p:val>
                                        </p:tav>
                                        <p:tav tm="100000">
                                          <p:val>
                                            <p:fltVal val="0"/>
                                          </p:val>
                                        </p:tav>
                                      </p:tavLst>
                                    </p:anim>
                                    <p:anim calcmode="lin" valueType="num">
                                      <p:cBhvr>
                                        <p:cTn id="8" dur="1500"/>
                                        <p:tgtEl>
                                          <p:spTgt spid="3"/>
                                        </p:tgtEl>
                                        <p:attrNameLst>
                                          <p:attrName>style.rotation</p:attrName>
                                        </p:attrNameLst>
                                      </p:cBhvr>
                                      <p:tavLst>
                                        <p:tav tm="0">
                                          <p:val>
                                            <p:fltVal val="0"/>
                                          </p:val>
                                        </p:tav>
                                        <p:tav tm="100000">
                                          <p:val>
                                            <p:fltVal val="90"/>
                                          </p:val>
                                        </p:tav>
                                      </p:tavLst>
                                    </p:anim>
                                    <p:animEffect transition="out" filter="fade">
                                      <p:cBhvr>
                                        <p:cTn id="9" dur="1500"/>
                                        <p:tgtEl>
                                          <p:spTgt spid="3"/>
                                        </p:tgtEl>
                                      </p:cBhvr>
                                    </p:animEffect>
                                    <p:set>
                                      <p:cBhvr>
                                        <p:cTn id="10" dur="1" fill="hold">
                                          <p:stCondLst>
                                            <p:cond delay="1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2350644"/>
            <a:ext cx="914399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20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2. </a:t>
            </a:r>
            <a:r>
              <a:rPr lang="en-US" sz="120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PLANNED</a:t>
            </a:r>
            <a:endParaRPr lang="en-US" sz="120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2631543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3. </a:t>
            </a: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PROCEEDED</a:t>
            </a:r>
            <a:endParaRPr lang="en-US" sz="115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131756"/>
            <a:ext cx="8763000" cy="4067285"/>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144599"/>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2:1-3</a:t>
            </a:r>
            <a:r>
              <a:rPr lang="en-US" b="0" dirty="0">
                <a:solidFill>
                  <a:schemeClr val="folHlink"/>
                </a:solidFill>
                <a:latin typeface="+mj-lt"/>
              </a:rPr>
              <a:t/>
            </a:r>
            <a:br>
              <a:rPr lang="en-US" b="0" dirty="0">
                <a:solidFill>
                  <a:schemeClr val="folHlink"/>
                </a:solidFill>
                <a:latin typeface="+mj-lt"/>
              </a:rPr>
            </a:br>
            <a:r>
              <a:rPr lang="en-US" b="0" baseline="30000" dirty="0">
                <a:solidFill>
                  <a:srgbClr val="FFFF00"/>
                </a:solidFill>
                <a:latin typeface="Teen" pitchFamily="2" charset="0"/>
              </a:rPr>
              <a:t>1</a:t>
            </a:r>
            <a:r>
              <a:rPr lang="en-US" b="0" dirty="0">
                <a:solidFill>
                  <a:schemeClr val="bg1"/>
                </a:solidFill>
                <a:latin typeface="Teen" pitchFamily="2" charset="0"/>
              </a:rPr>
              <a:t>And it came to pass in the month Nisan, in the twentieth year of </a:t>
            </a:r>
            <a:r>
              <a:rPr lang="en-US" b="0" dirty="0" err="1">
                <a:solidFill>
                  <a:schemeClr val="bg1"/>
                </a:solidFill>
                <a:latin typeface="Teen" pitchFamily="2" charset="0"/>
              </a:rPr>
              <a:t>Artaxerxes</a:t>
            </a:r>
            <a:r>
              <a:rPr lang="en-US" b="0" dirty="0">
                <a:solidFill>
                  <a:schemeClr val="bg1"/>
                </a:solidFill>
                <a:latin typeface="Teen" pitchFamily="2" charset="0"/>
              </a:rPr>
              <a:t> the king, that wine was before him: and I took up the wine, and gave it unto the king. Now I had not been beforetime sad in his presence. </a:t>
            </a:r>
          </a:p>
        </p:txBody>
      </p:sp>
    </p:spTree>
    <p:extLst>
      <p:ext uri="{BB962C8B-B14F-4D97-AF65-F5344CB8AC3E}">
        <p14:creationId xmlns:p14="http://schemas.microsoft.com/office/powerpoint/2010/main" val="35930978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5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3. </a:t>
            </a: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PROCEEDED</a:t>
            </a:r>
            <a:endParaRPr lang="en-US" sz="115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414793"/>
            <a:ext cx="8763000" cy="3095242"/>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427635"/>
            <a:ext cx="8610600" cy="30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2:1-3</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2</a:t>
            </a:r>
            <a:r>
              <a:rPr lang="en-US" b="0" dirty="0" smtClean="0">
                <a:solidFill>
                  <a:schemeClr val="bg1"/>
                </a:solidFill>
                <a:latin typeface="Teen" pitchFamily="2" charset="0"/>
              </a:rPr>
              <a:t>Wherefore </a:t>
            </a:r>
            <a:r>
              <a:rPr lang="en-US" b="0" dirty="0">
                <a:solidFill>
                  <a:schemeClr val="bg1"/>
                </a:solidFill>
                <a:latin typeface="Teen" pitchFamily="2" charset="0"/>
              </a:rPr>
              <a:t>the king said unto me, Why is thy countenance sad, seeing thou art not sick? this is nothing else but sorrow of heart. Then I was very sore afraid, </a:t>
            </a:r>
          </a:p>
        </p:txBody>
      </p:sp>
    </p:spTree>
    <p:extLst>
      <p:ext uri="{BB962C8B-B14F-4D97-AF65-F5344CB8AC3E}">
        <p14:creationId xmlns:p14="http://schemas.microsoft.com/office/powerpoint/2010/main" val="3755539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3. </a:t>
            </a: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PROCEEDED</a:t>
            </a:r>
            <a:endParaRPr lang="en-US" sz="115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066441"/>
            <a:ext cx="8763000" cy="4067285"/>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072862"/>
            <a:ext cx="8610600" cy="40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2:1-3</a:t>
            </a:r>
            <a:r>
              <a:rPr lang="en-US" b="0" dirty="0">
                <a:solidFill>
                  <a:schemeClr val="folHlink"/>
                </a:solidFill>
                <a:latin typeface="+mj-lt"/>
              </a:rPr>
              <a:t/>
            </a:r>
            <a:br>
              <a:rPr lang="en-US" b="0" dirty="0">
                <a:solidFill>
                  <a:schemeClr val="folHlink"/>
                </a:solidFill>
                <a:latin typeface="+mj-lt"/>
              </a:rPr>
            </a:br>
            <a:r>
              <a:rPr lang="en-US" b="0" baseline="30000" dirty="0" smtClean="0">
                <a:solidFill>
                  <a:srgbClr val="FFFF00"/>
                </a:solidFill>
                <a:latin typeface="Teen" pitchFamily="2" charset="0"/>
              </a:rPr>
              <a:t>3</a:t>
            </a:r>
            <a:r>
              <a:rPr lang="en-US" b="0" dirty="0" smtClean="0">
                <a:solidFill>
                  <a:schemeClr val="bg1"/>
                </a:solidFill>
                <a:latin typeface="Teen" pitchFamily="2" charset="0"/>
              </a:rPr>
              <a:t>And </a:t>
            </a:r>
            <a:r>
              <a:rPr lang="en-US" b="0" dirty="0">
                <a:solidFill>
                  <a:schemeClr val="bg1"/>
                </a:solidFill>
                <a:latin typeface="Teen" pitchFamily="2" charset="0"/>
              </a:rPr>
              <a:t>said unto the king, Let the king live for ever: why should not my countenance be sad, when the city, the place of my fathers' </a:t>
            </a:r>
            <a:r>
              <a:rPr lang="en-US" b="0" dirty="0" err="1">
                <a:solidFill>
                  <a:schemeClr val="bg1"/>
                </a:solidFill>
                <a:latin typeface="Teen" pitchFamily="2" charset="0"/>
              </a:rPr>
              <a:t>sepulchres</a:t>
            </a:r>
            <a:r>
              <a:rPr lang="en-US" b="0" dirty="0">
                <a:solidFill>
                  <a:schemeClr val="bg1"/>
                </a:solidFill>
                <a:latin typeface="Teen" pitchFamily="2" charset="0"/>
              </a:rPr>
              <a:t>, </a:t>
            </a:r>
            <a:r>
              <a:rPr lang="en-US" b="0" dirty="0" err="1">
                <a:solidFill>
                  <a:schemeClr val="bg1"/>
                </a:solidFill>
                <a:latin typeface="Teen" pitchFamily="2" charset="0"/>
              </a:rPr>
              <a:t>lieth</a:t>
            </a:r>
            <a:r>
              <a:rPr lang="en-US" b="0" dirty="0">
                <a:solidFill>
                  <a:schemeClr val="bg1"/>
                </a:solidFill>
                <a:latin typeface="Teen" pitchFamily="2" charset="0"/>
              </a:rPr>
              <a:t> waste, and the gates thereof are consumed with fire? </a:t>
            </a:r>
          </a:p>
        </p:txBody>
      </p:sp>
    </p:spTree>
    <p:extLst>
      <p:ext uri="{BB962C8B-B14F-4D97-AF65-F5344CB8AC3E}">
        <p14:creationId xmlns:p14="http://schemas.microsoft.com/office/powerpoint/2010/main" val="3518210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0" y="-310987"/>
            <a:ext cx="9143999"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dirty="0" smtClean="0">
                <a:solidFill>
                  <a:schemeClr val="bg1"/>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3. </a:t>
            </a:r>
            <a:r>
              <a:rPr lang="en-US" sz="11500" dirty="0" smtClean="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NEHEMIAH PROCEEDED</a:t>
            </a:r>
            <a:endParaRPr lang="en-US" sz="11500" dirty="0">
              <a:solidFill>
                <a:srgbClr val="FFFF00"/>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
        <p:nvSpPr>
          <p:cNvPr id="4" name="Rectangle 4"/>
          <p:cNvSpPr>
            <a:spLocks noChangeArrowheads="1"/>
          </p:cNvSpPr>
          <p:nvPr/>
        </p:nvSpPr>
        <p:spPr bwMode="auto">
          <a:xfrm>
            <a:off x="203200" y="2222482"/>
            <a:ext cx="8763000" cy="2105724"/>
          </a:xfrm>
          <a:prstGeom prst="rect">
            <a:avLst/>
          </a:prstGeom>
          <a:solidFill>
            <a:schemeClr val="tx1">
              <a:alpha val="75000"/>
            </a:schemeClr>
          </a:solidFill>
          <a:ln>
            <a:noFill/>
          </a:ln>
          <a:effectLst/>
          <a:extLst/>
        </p:spPr>
        <p:txBody>
          <a:bodyPr wrap="none" anchor="ctr"/>
          <a:lstStyle/>
          <a:p>
            <a:endParaRPr lang="en-US"/>
          </a:p>
        </p:txBody>
      </p:sp>
      <p:sp>
        <p:nvSpPr>
          <p:cNvPr id="5" name="Text Box 5"/>
          <p:cNvSpPr txBox="1">
            <a:spLocks noChangeArrowheads="1"/>
          </p:cNvSpPr>
          <p:nvPr/>
        </p:nvSpPr>
        <p:spPr bwMode="auto">
          <a:xfrm>
            <a:off x="279400" y="2235324"/>
            <a:ext cx="86106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a:spAutoFit/>
          </a:bodyPr>
          <a:lstStyle/>
          <a:p>
            <a:pPr>
              <a:lnSpc>
                <a:spcPct val="80000"/>
              </a:lnSpc>
            </a:pPr>
            <a:r>
              <a:rPr lang="en-US" b="0" dirty="0" smtClean="0">
                <a:solidFill>
                  <a:srgbClr val="FFFF00"/>
                </a:solidFill>
                <a:latin typeface="+mj-lt"/>
              </a:rPr>
              <a:t>Nehemiah 2:4</a:t>
            </a:r>
            <a:r>
              <a:rPr lang="en-US" b="0" dirty="0">
                <a:solidFill>
                  <a:schemeClr val="folHlink"/>
                </a:solidFill>
                <a:latin typeface="+mj-lt"/>
              </a:rPr>
              <a:t/>
            </a:r>
            <a:br>
              <a:rPr lang="en-US" b="0" dirty="0">
                <a:solidFill>
                  <a:schemeClr val="folHlink"/>
                </a:solidFill>
                <a:latin typeface="+mj-lt"/>
              </a:rPr>
            </a:br>
            <a:r>
              <a:rPr lang="en-US" b="0" dirty="0">
                <a:solidFill>
                  <a:schemeClr val="bg1"/>
                </a:solidFill>
                <a:latin typeface="Teen" pitchFamily="2" charset="0"/>
              </a:rPr>
              <a:t>Then the king said unto me, For what dost thou make request? So I prayed to the God of heaven.</a:t>
            </a:r>
          </a:p>
        </p:txBody>
      </p:sp>
      <p:sp>
        <p:nvSpPr>
          <p:cNvPr id="6" name="Text Box 2"/>
          <p:cNvSpPr txBox="1">
            <a:spLocks noChangeArrowheads="1"/>
          </p:cNvSpPr>
          <p:nvPr/>
        </p:nvSpPr>
        <p:spPr bwMode="auto">
          <a:xfrm>
            <a:off x="112889" y="4325163"/>
            <a:ext cx="8918222"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Aft>
                <a:spcPct val="40000"/>
              </a:spcAft>
              <a:buClr>
                <a:srgbClr val="FFFF99"/>
              </a:buClr>
            </a:pPr>
            <a:r>
              <a:rPr lang="en-US" sz="11500" b="0" dirty="0" smtClean="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rPr>
              <a:t>Microwave Prayer!</a:t>
            </a:r>
            <a:endParaRPr lang="en-US" sz="11500" b="0" dirty="0">
              <a:solidFill>
                <a:srgbClr val="00FFFF"/>
              </a:solidFill>
              <a:effectLst>
                <a:glow rad="228600">
                  <a:schemeClr val="accent4">
                    <a:satMod val="175000"/>
                    <a:alpha val="40000"/>
                  </a:schemeClr>
                </a:glow>
                <a:outerShdw blurRad="50800" dist="38100" dir="2700000" algn="tl" rotWithShape="0">
                  <a:prstClr val="black">
                    <a:alpha val="40000"/>
                  </a:prstClr>
                </a:outerShdw>
              </a:effectLst>
              <a:latin typeface="Libel Suit" pitchFamily="2" charset="0"/>
            </a:endParaRPr>
          </a:p>
        </p:txBody>
      </p:sp>
    </p:spTree>
    <p:extLst>
      <p:ext uri="{BB962C8B-B14F-4D97-AF65-F5344CB8AC3E}">
        <p14:creationId xmlns:p14="http://schemas.microsoft.com/office/powerpoint/2010/main" val="36024692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5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utoUpdateAnimBg="0"/>
      <p:bldP spid="6" grpId="0"/>
    </p:bld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oger's Font">
      <a:majorFont>
        <a:latin typeface="Teen"/>
        <a:ea typeface=""/>
        <a:cs typeface="Arial"/>
      </a:majorFont>
      <a:minorFont>
        <a:latin typeface="Tee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chemeClr val="tx1"/>
            </a:solidFill>
            <a:effectLst/>
            <a:latin typeface="Tempus Sans ITC" pitchFamily="82"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40815</TotalTime>
  <Words>352</Words>
  <Application>Microsoft Office PowerPoint</Application>
  <PresentationFormat>On-screen Show (4:3)</PresentationFormat>
  <Paragraphs>114</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Teen</vt:lpstr>
      <vt:lpstr>Tempus Sans ITC</vt:lpstr>
      <vt:lpstr>Libel Suit</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RDJ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RDJ</dc:creator>
  <cp:lastModifiedBy>Roger J</cp:lastModifiedBy>
  <cp:revision>3036</cp:revision>
  <dcterms:created xsi:type="dcterms:W3CDTF">2005-02-19T02:02:57Z</dcterms:created>
  <dcterms:modified xsi:type="dcterms:W3CDTF">2012-01-12T23:03:15Z</dcterms:modified>
</cp:coreProperties>
</file>