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0"/>
  </p:notesMasterIdLst>
  <p:sldIdLst>
    <p:sldId id="9488" r:id="rId2"/>
    <p:sldId id="9420" r:id="rId3"/>
    <p:sldId id="9429" r:id="rId4"/>
    <p:sldId id="9582" r:id="rId5"/>
    <p:sldId id="9569" r:id="rId6"/>
    <p:sldId id="9583" r:id="rId7"/>
    <p:sldId id="9584" r:id="rId8"/>
    <p:sldId id="9585" r:id="rId9"/>
    <p:sldId id="9586" r:id="rId10"/>
    <p:sldId id="9570" r:id="rId11"/>
    <p:sldId id="9604" r:id="rId12"/>
    <p:sldId id="9587" r:id="rId13"/>
    <p:sldId id="9588" r:id="rId14"/>
    <p:sldId id="9589" r:id="rId15"/>
    <p:sldId id="9590" r:id="rId16"/>
    <p:sldId id="9591" r:id="rId17"/>
    <p:sldId id="9592" r:id="rId18"/>
    <p:sldId id="9571" r:id="rId19"/>
    <p:sldId id="9594" r:id="rId20"/>
    <p:sldId id="9596" r:id="rId21"/>
    <p:sldId id="9597" r:id="rId22"/>
    <p:sldId id="9598" r:id="rId23"/>
    <p:sldId id="9595" r:id="rId24"/>
    <p:sldId id="9599" r:id="rId25"/>
    <p:sldId id="9600" r:id="rId26"/>
    <p:sldId id="9601" r:id="rId27"/>
    <p:sldId id="9602" r:id="rId28"/>
    <p:sldId id="9603" r:id="rId29"/>
    <p:sldId id="9605" r:id="rId30"/>
    <p:sldId id="9606" r:id="rId31"/>
    <p:sldId id="9607" r:id="rId32"/>
    <p:sldId id="9608" r:id="rId33"/>
    <p:sldId id="9609" r:id="rId34"/>
    <p:sldId id="9610" r:id="rId35"/>
    <p:sldId id="9611" r:id="rId36"/>
    <p:sldId id="9612" r:id="rId37"/>
    <p:sldId id="9613" r:id="rId38"/>
    <p:sldId id="9614" r:id="rId39"/>
    <p:sldId id="9615" r:id="rId40"/>
    <p:sldId id="9616" r:id="rId41"/>
    <p:sldId id="9617" r:id="rId42"/>
    <p:sldId id="9618" r:id="rId43"/>
    <p:sldId id="9619" r:id="rId44"/>
    <p:sldId id="9620" r:id="rId45"/>
    <p:sldId id="9621" r:id="rId46"/>
    <p:sldId id="9622" r:id="rId47"/>
    <p:sldId id="9623" r:id="rId48"/>
    <p:sldId id="9624" r:id="rId49"/>
    <p:sldId id="9625" r:id="rId50"/>
    <p:sldId id="9626" r:id="rId51"/>
    <p:sldId id="9627" r:id="rId52"/>
    <p:sldId id="9629" r:id="rId53"/>
    <p:sldId id="9630" r:id="rId54"/>
    <p:sldId id="9631" r:id="rId55"/>
    <p:sldId id="9632" r:id="rId56"/>
    <p:sldId id="9628" r:id="rId57"/>
    <p:sldId id="9567" r:id="rId58"/>
    <p:sldId id="9424" r:id="rId59"/>
  </p:sldIdLst>
  <p:sldSz cx="9144000" cy="6858000" type="screen4x3"/>
  <p:notesSz cx="6858000" cy="9144000"/>
  <p:embeddedFontLst>
    <p:embeddedFont>
      <p:font typeface="Tempus Sans ITC" pitchFamily="82" charset="0"/>
      <p:regular r:id="rId61"/>
    </p:embeddedFont>
    <p:embeddedFont>
      <p:font typeface="Libel Suit" pitchFamily="2" charset="0"/>
      <p:regular r:id="rId62"/>
    </p:embeddedFont>
    <p:embeddedFont>
      <p:font typeface="Teen" pitchFamily="2" charset="0"/>
      <p:regular r:id="rId63"/>
      <p:bold r:id="rId64"/>
      <p:italic r:id="rId65"/>
      <p:boldItalic r:id="rId66"/>
    </p:embeddedFont>
  </p:embeddedFontLst>
  <p:defaultTextStyle>
    <a:defPPr>
      <a:defRPr lang="en-US"/>
    </a:defPPr>
    <a:lvl1pPr algn="l" rtl="0" fontAlgn="base">
      <a:spcBef>
        <a:spcPct val="0"/>
      </a:spcBef>
      <a:spcAft>
        <a:spcPct val="0"/>
      </a:spcAft>
      <a:defRPr sz="4000" b="1"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b="1"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b="1"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b="1"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b="1" kern="1200">
        <a:solidFill>
          <a:schemeClr val="tx1"/>
        </a:solidFill>
        <a:latin typeface="Tempus Sans ITC" pitchFamily="82" charset="0"/>
        <a:ea typeface="+mn-ea"/>
        <a:cs typeface="Arial" charset="0"/>
      </a:defRPr>
    </a:lvl5pPr>
    <a:lvl6pPr marL="2286000" algn="l" defTabSz="914400" rtl="0" eaLnBrk="1" latinLnBrk="0" hangingPunct="1">
      <a:defRPr sz="4000" b="1" kern="1200">
        <a:solidFill>
          <a:schemeClr val="tx1"/>
        </a:solidFill>
        <a:latin typeface="Tempus Sans ITC" pitchFamily="82" charset="0"/>
        <a:ea typeface="+mn-ea"/>
        <a:cs typeface="Arial" charset="0"/>
      </a:defRPr>
    </a:lvl6pPr>
    <a:lvl7pPr marL="2743200" algn="l" defTabSz="914400" rtl="0" eaLnBrk="1" latinLnBrk="0" hangingPunct="1">
      <a:defRPr sz="4000" b="1" kern="1200">
        <a:solidFill>
          <a:schemeClr val="tx1"/>
        </a:solidFill>
        <a:latin typeface="Tempus Sans ITC" pitchFamily="82" charset="0"/>
        <a:ea typeface="+mn-ea"/>
        <a:cs typeface="Arial" charset="0"/>
      </a:defRPr>
    </a:lvl7pPr>
    <a:lvl8pPr marL="3200400" algn="l" defTabSz="914400" rtl="0" eaLnBrk="1" latinLnBrk="0" hangingPunct="1">
      <a:defRPr sz="4000" b="1" kern="1200">
        <a:solidFill>
          <a:schemeClr val="tx1"/>
        </a:solidFill>
        <a:latin typeface="Tempus Sans ITC" pitchFamily="82" charset="0"/>
        <a:ea typeface="+mn-ea"/>
        <a:cs typeface="Arial" charset="0"/>
      </a:defRPr>
    </a:lvl8pPr>
    <a:lvl9pPr marL="3657600" algn="l" defTabSz="914400" rtl="0" eaLnBrk="1" latinLnBrk="0" hangingPunct="1">
      <a:defRPr sz="4000" b="1"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99"/>
    <a:srgbClr val="FFFF66"/>
    <a:srgbClr val="7CF485"/>
    <a:srgbClr val="74F47D"/>
    <a:srgbClr val="A9FFFF"/>
    <a:srgbClr val="66FFFF"/>
    <a:srgbClr val="FFFF00"/>
    <a:srgbClr val="96F6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29" autoAdjust="0"/>
    <p:restoredTop sz="94228" autoAdjust="0"/>
  </p:normalViewPr>
  <p:slideViewPr>
    <p:cSldViewPr snapToGrid="0">
      <p:cViewPr varScale="1">
        <p:scale>
          <a:sx n="87" d="100"/>
          <a:sy n="87" d="100"/>
        </p:scale>
        <p:origin x="-68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181B2464-35C1-4427-808B-2622A5B89447}" type="slidenum">
              <a:rPr lang="en-US"/>
              <a:pPr/>
              <a:t>‹#›</a:t>
            </a:fld>
            <a:endParaRPr lang="en-US"/>
          </a:p>
        </p:txBody>
      </p:sp>
    </p:spTree>
    <p:extLst>
      <p:ext uri="{BB962C8B-B14F-4D97-AF65-F5344CB8AC3E}">
        <p14:creationId xmlns:p14="http://schemas.microsoft.com/office/powerpoint/2010/main" val="20181308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solidFill>
                  <a:srgbClr val="000000"/>
                </a:solidFill>
              </a:rPr>
              <a:pPr/>
              <a:t>1</a:t>
            </a:fld>
            <a:endParaRPr lang="en-US" dirty="0">
              <a:solidFill>
                <a:srgbClr val="000000"/>
              </a:solidFill>
            </a:endParaRPr>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F96BAE-E1AB-4A23-B5CC-A3628E6023BC}" type="slidenum">
              <a:rPr lang="en-US"/>
              <a:pPr/>
              <a:t>2</a:t>
            </a:fld>
            <a:endParaRPr lang="en-US"/>
          </a:p>
        </p:txBody>
      </p:sp>
      <p:sp>
        <p:nvSpPr>
          <p:cNvPr id="16795650" name="Rectangle 2"/>
          <p:cNvSpPr>
            <a:spLocks noGrp="1" noRot="1" noChangeAspect="1" noChangeArrowheads="1" noTextEdit="1"/>
          </p:cNvSpPr>
          <p:nvPr>
            <p:ph type="sldImg"/>
          </p:nvPr>
        </p:nvSpPr>
        <p:spPr>
          <a:ln/>
        </p:spPr>
      </p:sp>
      <p:sp>
        <p:nvSpPr>
          <p:cNvPr id="1679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9E105C-9FCB-4557-A629-FEDE442960FC}" type="slidenum">
              <a:rPr lang="en-US"/>
              <a:pPr/>
              <a:t>58</a:t>
            </a:fld>
            <a:endParaRPr lang="en-US"/>
          </a:p>
        </p:txBody>
      </p:sp>
      <p:sp>
        <p:nvSpPr>
          <p:cNvPr id="16799746" name="Rectangle 2"/>
          <p:cNvSpPr>
            <a:spLocks noGrp="1" noRot="1" noChangeAspect="1" noChangeArrowheads="1" noTextEdit="1"/>
          </p:cNvSpPr>
          <p:nvPr>
            <p:ph type="sldImg"/>
          </p:nvPr>
        </p:nvSpPr>
        <p:spPr>
          <a:ln/>
        </p:spPr>
      </p:sp>
      <p:sp>
        <p:nvSpPr>
          <p:cNvPr id="1679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DE580C-ED6E-4DE4-BDB6-95C39EDD07AC}" type="slidenum">
              <a:rPr lang="en-US"/>
              <a:pPr/>
              <a:t>‹#›</a:t>
            </a:fld>
            <a:endParaRPr lang="en-US"/>
          </a:p>
        </p:txBody>
      </p:sp>
    </p:spTree>
    <p:extLst>
      <p:ext uri="{BB962C8B-B14F-4D97-AF65-F5344CB8AC3E}">
        <p14:creationId xmlns:p14="http://schemas.microsoft.com/office/powerpoint/2010/main" val="319918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F1E2A5-12C1-490A-ADDE-322B5F82B0AF}" type="slidenum">
              <a:rPr lang="en-US"/>
              <a:pPr/>
              <a:t>‹#›</a:t>
            </a:fld>
            <a:endParaRPr lang="en-US"/>
          </a:p>
        </p:txBody>
      </p:sp>
    </p:spTree>
    <p:extLst>
      <p:ext uri="{BB962C8B-B14F-4D97-AF65-F5344CB8AC3E}">
        <p14:creationId xmlns:p14="http://schemas.microsoft.com/office/powerpoint/2010/main" val="14799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590F70-025D-46E7-A6A3-0854CAF4067B}" type="slidenum">
              <a:rPr lang="en-US"/>
              <a:pPr/>
              <a:t>‹#›</a:t>
            </a:fld>
            <a:endParaRPr lang="en-US"/>
          </a:p>
        </p:txBody>
      </p:sp>
    </p:spTree>
    <p:extLst>
      <p:ext uri="{BB962C8B-B14F-4D97-AF65-F5344CB8AC3E}">
        <p14:creationId xmlns:p14="http://schemas.microsoft.com/office/powerpoint/2010/main" val="403829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5B1768-63EE-4C78-B21F-8EC932490A58}" type="slidenum">
              <a:rPr lang="en-US"/>
              <a:pPr/>
              <a:t>‹#›</a:t>
            </a:fld>
            <a:endParaRPr lang="en-US"/>
          </a:p>
        </p:txBody>
      </p:sp>
    </p:spTree>
    <p:extLst>
      <p:ext uri="{BB962C8B-B14F-4D97-AF65-F5344CB8AC3E}">
        <p14:creationId xmlns:p14="http://schemas.microsoft.com/office/powerpoint/2010/main" val="956960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D04168-4B0C-4ED7-B1D9-26B3634B67F7}" type="slidenum">
              <a:rPr lang="en-US"/>
              <a:pPr/>
              <a:t>‹#›</a:t>
            </a:fld>
            <a:endParaRPr lang="en-US"/>
          </a:p>
        </p:txBody>
      </p:sp>
    </p:spTree>
    <p:extLst>
      <p:ext uri="{BB962C8B-B14F-4D97-AF65-F5344CB8AC3E}">
        <p14:creationId xmlns:p14="http://schemas.microsoft.com/office/powerpoint/2010/main" val="11007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C42EC0-32F7-4D0A-B541-C3A19E868DD0}" type="slidenum">
              <a:rPr lang="en-US"/>
              <a:pPr/>
              <a:t>‹#›</a:t>
            </a:fld>
            <a:endParaRPr lang="en-US"/>
          </a:p>
        </p:txBody>
      </p:sp>
    </p:spTree>
    <p:extLst>
      <p:ext uri="{BB962C8B-B14F-4D97-AF65-F5344CB8AC3E}">
        <p14:creationId xmlns:p14="http://schemas.microsoft.com/office/powerpoint/2010/main" val="38457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7DDF08B-D1C6-4E8B-B1C0-730568C45DD3}" type="slidenum">
              <a:rPr lang="en-US"/>
              <a:pPr/>
              <a:t>‹#›</a:t>
            </a:fld>
            <a:endParaRPr lang="en-US"/>
          </a:p>
        </p:txBody>
      </p:sp>
    </p:spTree>
    <p:extLst>
      <p:ext uri="{BB962C8B-B14F-4D97-AF65-F5344CB8AC3E}">
        <p14:creationId xmlns:p14="http://schemas.microsoft.com/office/powerpoint/2010/main" val="320062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CE4C174-6F63-4C38-AD61-E99DF4D7B90B}" type="slidenum">
              <a:rPr lang="en-US"/>
              <a:pPr/>
              <a:t>‹#›</a:t>
            </a:fld>
            <a:endParaRPr lang="en-US"/>
          </a:p>
        </p:txBody>
      </p:sp>
    </p:spTree>
    <p:extLst>
      <p:ext uri="{BB962C8B-B14F-4D97-AF65-F5344CB8AC3E}">
        <p14:creationId xmlns:p14="http://schemas.microsoft.com/office/powerpoint/2010/main" val="390949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2EDF1D1-DF8A-4F3D-9F47-2FA82E284377}" type="slidenum">
              <a:rPr lang="en-US"/>
              <a:pPr/>
              <a:t>‹#›</a:t>
            </a:fld>
            <a:endParaRPr lang="en-US"/>
          </a:p>
        </p:txBody>
      </p:sp>
    </p:spTree>
    <p:extLst>
      <p:ext uri="{BB962C8B-B14F-4D97-AF65-F5344CB8AC3E}">
        <p14:creationId xmlns:p14="http://schemas.microsoft.com/office/powerpoint/2010/main" val="23136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145D26-9FAE-4565-A816-BC47CEFB5E90}" type="slidenum">
              <a:rPr lang="en-US"/>
              <a:pPr/>
              <a:t>‹#›</a:t>
            </a:fld>
            <a:endParaRPr lang="en-US"/>
          </a:p>
        </p:txBody>
      </p:sp>
    </p:spTree>
    <p:extLst>
      <p:ext uri="{BB962C8B-B14F-4D97-AF65-F5344CB8AC3E}">
        <p14:creationId xmlns:p14="http://schemas.microsoft.com/office/powerpoint/2010/main" val="279658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1BBF3B-C318-4182-B715-FB8A61CC1C0F}" type="slidenum">
              <a:rPr lang="en-US"/>
              <a:pPr/>
              <a:t>‹#›</a:t>
            </a:fld>
            <a:endParaRPr lang="en-US"/>
          </a:p>
        </p:txBody>
      </p:sp>
    </p:spTree>
    <p:extLst>
      <p:ext uri="{BB962C8B-B14F-4D97-AF65-F5344CB8AC3E}">
        <p14:creationId xmlns:p14="http://schemas.microsoft.com/office/powerpoint/2010/main" val="126091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385D31A4-8163-431A-863B-7D6C35F3CDB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4*#ppt_w"/>
                                          </p:val>
                                        </p:tav>
                                        <p:tav tm="100000">
                                          <p:val>
                                            <p:strVal val="#ppt_w"/>
                                          </p:val>
                                        </p:tav>
                                      </p:tavLst>
                                    </p:anim>
                                    <p:anim calcmode="lin" valueType="num">
                                      <p:cBhvr>
                                        <p:cTn id="8" dur="10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10987"/>
            <a:ext cx="91439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0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1. </a:t>
            </a:r>
            <a:r>
              <a:rPr lang="en-US" sz="12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PRAYED</a:t>
            </a:r>
            <a:endParaRPr lang="en-US" sz="120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6" name="Text Box 2"/>
          <p:cNvSpPr txBox="1">
            <a:spLocks noChangeArrowheads="1"/>
          </p:cNvSpPr>
          <p:nvPr/>
        </p:nvSpPr>
        <p:spPr bwMode="auto">
          <a:xfrm>
            <a:off x="219869" y="1447047"/>
            <a:ext cx="8704263"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Aft>
                <a:spcPct val="40000"/>
              </a:spcAft>
              <a:buClr>
                <a:srgbClr val="FFFF99"/>
              </a:buClr>
            </a:pPr>
            <a:r>
              <a:rPr lang="en-US" sz="30000" b="0" dirty="0" smtClean="0">
                <a:solidFill>
                  <a:srgbClr val="A9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THE 4C’s</a:t>
            </a:r>
            <a:endParaRPr lang="en-US" sz="30000" b="0" dirty="0">
              <a:solidFill>
                <a:srgbClr val="A9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107691259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10987"/>
            <a:ext cx="91439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0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1. </a:t>
            </a:r>
            <a:r>
              <a:rPr lang="en-US" sz="12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PRAYED</a:t>
            </a:r>
            <a:endParaRPr lang="en-US" sz="120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12889" y="639708"/>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Character Of God</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414793"/>
            <a:ext cx="8763000" cy="3095242"/>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427635"/>
            <a:ext cx="861060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1</a:t>
            </a:r>
            <a:r>
              <a:rPr lang="en-US" b="0" dirty="0" smtClean="0">
                <a:solidFill>
                  <a:srgbClr val="FFFF00"/>
                </a:solidFill>
                <a:latin typeface="+mj-lt"/>
              </a:rPr>
              <a:t>:5</a:t>
            </a:r>
            <a:r>
              <a:rPr lang="en-US" b="0" dirty="0">
                <a:solidFill>
                  <a:schemeClr val="folHlink"/>
                </a:solidFill>
                <a:latin typeface="+mj-lt"/>
              </a:rPr>
              <a:t/>
            </a:r>
            <a:br>
              <a:rPr lang="en-US" b="0" dirty="0">
                <a:solidFill>
                  <a:schemeClr val="folHlink"/>
                </a:solidFill>
                <a:latin typeface="+mj-lt"/>
              </a:rPr>
            </a:br>
            <a:r>
              <a:rPr lang="en-US" b="0" dirty="0">
                <a:solidFill>
                  <a:schemeClr val="bg1"/>
                </a:solidFill>
                <a:latin typeface="+mj-lt"/>
              </a:rPr>
              <a:t>And said, I beseech thee, O LORD God of heaven, the great and terrible God, that </a:t>
            </a:r>
            <a:r>
              <a:rPr lang="en-US" b="0" dirty="0" err="1">
                <a:solidFill>
                  <a:schemeClr val="bg1"/>
                </a:solidFill>
                <a:latin typeface="+mj-lt"/>
              </a:rPr>
              <a:t>keepeth</a:t>
            </a:r>
            <a:r>
              <a:rPr lang="en-US" b="0" dirty="0">
                <a:solidFill>
                  <a:schemeClr val="bg1"/>
                </a:solidFill>
                <a:latin typeface="+mj-lt"/>
              </a:rPr>
              <a:t> covenant and mercy for them that love him and observe his commandments:</a:t>
            </a:r>
          </a:p>
        </p:txBody>
      </p:sp>
    </p:spTree>
    <p:extLst>
      <p:ext uri="{BB962C8B-B14F-4D97-AF65-F5344CB8AC3E}">
        <p14:creationId xmlns:p14="http://schemas.microsoft.com/office/powerpoint/2010/main" val="308930387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310987"/>
            <a:ext cx="91439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0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1. </a:t>
            </a:r>
            <a:r>
              <a:rPr lang="en-US" sz="12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PRAYED</a:t>
            </a:r>
            <a:endParaRPr lang="en-US" sz="120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12889" y="639708"/>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Confession To God</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1924923"/>
            <a:ext cx="8763000" cy="4752088"/>
          </a:xfrm>
          <a:prstGeom prst="rect">
            <a:avLst/>
          </a:prstGeom>
          <a:solidFill>
            <a:schemeClr val="tx1">
              <a:alpha val="75000"/>
            </a:schemeClr>
          </a:solidFill>
          <a:ln>
            <a:noFill/>
          </a:ln>
          <a:effectLst/>
          <a:extLst/>
        </p:spPr>
        <p:txBody>
          <a:bodyPr wrap="none" anchor="ctr"/>
          <a:lstStyle/>
          <a:p>
            <a:pPr>
              <a:lnSpc>
                <a:spcPct val="75000"/>
              </a:lnSpc>
            </a:pPr>
            <a:endParaRPr lang="en-US"/>
          </a:p>
        </p:txBody>
      </p:sp>
      <p:sp>
        <p:nvSpPr>
          <p:cNvPr id="5" name="Text Box 5"/>
          <p:cNvSpPr txBox="1">
            <a:spLocks noChangeArrowheads="1"/>
          </p:cNvSpPr>
          <p:nvPr/>
        </p:nvSpPr>
        <p:spPr bwMode="auto">
          <a:xfrm>
            <a:off x="279400" y="1937765"/>
            <a:ext cx="8610600" cy="473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75000"/>
              </a:lnSpc>
            </a:pPr>
            <a:r>
              <a:rPr lang="en-US" b="0" dirty="0" smtClean="0">
                <a:solidFill>
                  <a:srgbClr val="FFFF00"/>
                </a:solidFill>
                <a:latin typeface="+mj-lt"/>
              </a:rPr>
              <a:t>Nehemia</a:t>
            </a:r>
            <a:r>
              <a:rPr lang="en-US" b="0" dirty="0" smtClean="0">
                <a:solidFill>
                  <a:srgbClr val="FFFF00"/>
                </a:solidFill>
                <a:latin typeface="+mj-lt"/>
              </a:rPr>
              <a:t>h 1</a:t>
            </a:r>
            <a:r>
              <a:rPr lang="en-US" b="0" dirty="0" smtClean="0">
                <a:solidFill>
                  <a:srgbClr val="FFFF00"/>
                </a:solidFill>
                <a:latin typeface="+mj-lt"/>
              </a:rPr>
              <a:t>:6-7</a:t>
            </a:r>
            <a:r>
              <a:rPr lang="en-US" b="0" dirty="0">
                <a:solidFill>
                  <a:schemeClr val="folHlink"/>
                </a:solidFill>
                <a:latin typeface="+mj-lt"/>
              </a:rPr>
              <a:t/>
            </a:r>
            <a:br>
              <a:rPr lang="en-US" b="0" dirty="0">
                <a:solidFill>
                  <a:schemeClr val="folHlink"/>
                </a:solidFill>
                <a:latin typeface="+mj-lt"/>
              </a:rPr>
            </a:br>
            <a:r>
              <a:rPr lang="en-US" b="0" spc="-150" baseline="30000" dirty="0">
                <a:solidFill>
                  <a:srgbClr val="FFFF00"/>
                </a:solidFill>
                <a:latin typeface="+mn-lt"/>
              </a:rPr>
              <a:t>6</a:t>
            </a:r>
            <a:r>
              <a:rPr lang="en-US" b="0" spc="-150" dirty="0">
                <a:solidFill>
                  <a:schemeClr val="bg1"/>
                </a:solidFill>
                <a:latin typeface="+mn-lt"/>
              </a:rPr>
              <a:t>Let </a:t>
            </a:r>
            <a:r>
              <a:rPr lang="en-US" b="0" spc="-150" dirty="0" err="1">
                <a:solidFill>
                  <a:schemeClr val="bg1"/>
                </a:solidFill>
                <a:latin typeface="+mn-lt"/>
              </a:rPr>
              <a:t>thine</a:t>
            </a:r>
            <a:r>
              <a:rPr lang="en-US" b="0" spc="-150" dirty="0">
                <a:solidFill>
                  <a:schemeClr val="bg1"/>
                </a:solidFill>
                <a:latin typeface="+mn-lt"/>
              </a:rPr>
              <a:t> ear now be attentive, and </a:t>
            </a:r>
            <a:r>
              <a:rPr lang="en-US" b="0" spc="-150" dirty="0" err="1">
                <a:solidFill>
                  <a:schemeClr val="bg1"/>
                </a:solidFill>
                <a:latin typeface="+mn-lt"/>
              </a:rPr>
              <a:t>thine</a:t>
            </a:r>
            <a:r>
              <a:rPr lang="en-US" b="0" spc="-150" dirty="0">
                <a:solidFill>
                  <a:schemeClr val="bg1"/>
                </a:solidFill>
                <a:latin typeface="+mn-lt"/>
              </a:rPr>
              <a:t> eyes open, that thou </a:t>
            </a:r>
            <a:r>
              <a:rPr lang="en-US" b="0" spc="-150" dirty="0" err="1">
                <a:solidFill>
                  <a:schemeClr val="bg1"/>
                </a:solidFill>
                <a:latin typeface="+mn-lt"/>
              </a:rPr>
              <a:t>mayest</a:t>
            </a:r>
            <a:r>
              <a:rPr lang="en-US" b="0" spc="-150" dirty="0">
                <a:solidFill>
                  <a:schemeClr val="bg1"/>
                </a:solidFill>
                <a:latin typeface="+mn-lt"/>
              </a:rPr>
              <a:t> hear the prayer of thy servant, which I pray before thee now, day and night, for the children of Israel thy servants, and confess the sins of the children of Israel, which we have sinned against thee: both I and my father's house have sinned. </a:t>
            </a:r>
          </a:p>
        </p:txBody>
      </p:sp>
    </p:spTree>
    <p:extLst>
      <p:ext uri="{BB962C8B-B14F-4D97-AF65-F5344CB8AC3E}">
        <p14:creationId xmlns:p14="http://schemas.microsoft.com/office/powerpoint/2010/main" val="157772341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203200" y="2414793"/>
            <a:ext cx="8763000" cy="3095242"/>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427635"/>
            <a:ext cx="8610600" cy="306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1</a:t>
            </a:r>
            <a:r>
              <a:rPr lang="en-US" b="0" dirty="0" smtClean="0">
                <a:solidFill>
                  <a:srgbClr val="FFFF00"/>
                </a:solidFill>
                <a:latin typeface="+mj-lt"/>
              </a:rPr>
              <a:t>:6-7</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mn-lt"/>
              </a:rPr>
              <a:t>7</a:t>
            </a:r>
            <a:r>
              <a:rPr lang="en-US" b="0" dirty="0" smtClean="0">
                <a:solidFill>
                  <a:schemeClr val="bg1"/>
                </a:solidFill>
                <a:latin typeface="+mn-lt"/>
              </a:rPr>
              <a:t>We </a:t>
            </a:r>
            <a:r>
              <a:rPr lang="en-US" b="0" dirty="0">
                <a:solidFill>
                  <a:schemeClr val="bg1"/>
                </a:solidFill>
                <a:latin typeface="+mn-lt"/>
              </a:rPr>
              <a:t>have dealt very corruptly against thee, and have not kept the commandments, nor the statutes, nor the judgments, which thou </a:t>
            </a:r>
            <a:r>
              <a:rPr lang="en-US" b="0" dirty="0" err="1">
                <a:solidFill>
                  <a:schemeClr val="bg1"/>
                </a:solidFill>
                <a:latin typeface="+mn-lt"/>
              </a:rPr>
              <a:t>commandedst</a:t>
            </a:r>
            <a:r>
              <a:rPr lang="en-US" b="0" dirty="0">
                <a:solidFill>
                  <a:schemeClr val="bg1"/>
                </a:solidFill>
                <a:latin typeface="+mn-lt"/>
              </a:rPr>
              <a:t> thy servant Moses. </a:t>
            </a:r>
          </a:p>
        </p:txBody>
      </p:sp>
      <p:sp>
        <p:nvSpPr>
          <p:cNvPr id="6" name="Text Box 2"/>
          <p:cNvSpPr txBox="1">
            <a:spLocks noChangeArrowheads="1"/>
          </p:cNvSpPr>
          <p:nvPr/>
        </p:nvSpPr>
        <p:spPr bwMode="auto">
          <a:xfrm>
            <a:off x="0" y="-310987"/>
            <a:ext cx="91439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0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1. </a:t>
            </a:r>
            <a:r>
              <a:rPr lang="en-US" sz="12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PRAYED</a:t>
            </a:r>
            <a:endParaRPr lang="en-US" sz="120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7" name="Text Box 2"/>
          <p:cNvSpPr txBox="1">
            <a:spLocks noChangeArrowheads="1"/>
          </p:cNvSpPr>
          <p:nvPr/>
        </p:nvSpPr>
        <p:spPr bwMode="auto">
          <a:xfrm>
            <a:off x="112889" y="639708"/>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Confession To God</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36640171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310987"/>
            <a:ext cx="91439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0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1. </a:t>
            </a:r>
            <a:r>
              <a:rPr lang="en-US" sz="12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PRAYED</a:t>
            </a:r>
            <a:endParaRPr lang="en-US" sz="120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12889" y="639708"/>
            <a:ext cx="8918222"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500" b="0" spc="-15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Confidence In God &amp; His Promises</a:t>
            </a:r>
            <a:endParaRPr lang="en-US" sz="7500" b="0" spc="-15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414793"/>
            <a:ext cx="8763000" cy="3095242"/>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427635"/>
            <a:ext cx="8610600" cy="306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1</a:t>
            </a:r>
            <a:r>
              <a:rPr lang="en-US" b="0" dirty="0" smtClean="0">
                <a:solidFill>
                  <a:srgbClr val="FFFF00"/>
                </a:solidFill>
                <a:latin typeface="+mj-lt"/>
              </a:rPr>
              <a:t>:8-10</a:t>
            </a:r>
            <a:r>
              <a:rPr lang="en-US" b="0" dirty="0">
                <a:solidFill>
                  <a:schemeClr val="folHlink"/>
                </a:solidFill>
                <a:latin typeface="+mj-lt"/>
              </a:rPr>
              <a:t/>
            </a:r>
            <a:br>
              <a:rPr lang="en-US" b="0" dirty="0">
                <a:solidFill>
                  <a:schemeClr val="folHlink"/>
                </a:solidFill>
                <a:latin typeface="+mj-lt"/>
              </a:rPr>
            </a:br>
            <a:r>
              <a:rPr lang="en-US" b="0" baseline="30000" dirty="0">
                <a:solidFill>
                  <a:srgbClr val="FFFF00"/>
                </a:solidFill>
                <a:latin typeface="Teen" pitchFamily="2" charset="0"/>
              </a:rPr>
              <a:t>8</a:t>
            </a:r>
            <a:r>
              <a:rPr lang="en-US" b="0" dirty="0">
                <a:solidFill>
                  <a:schemeClr val="bg1"/>
                </a:solidFill>
                <a:latin typeface="Teen" pitchFamily="2" charset="0"/>
              </a:rPr>
              <a:t>Remember, I beseech thee, the word that thou </a:t>
            </a:r>
            <a:r>
              <a:rPr lang="en-US" b="0" dirty="0" err="1">
                <a:solidFill>
                  <a:schemeClr val="bg1"/>
                </a:solidFill>
                <a:latin typeface="Teen" pitchFamily="2" charset="0"/>
              </a:rPr>
              <a:t>commandedst</a:t>
            </a:r>
            <a:r>
              <a:rPr lang="en-US" b="0" dirty="0">
                <a:solidFill>
                  <a:schemeClr val="bg1"/>
                </a:solidFill>
                <a:latin typeface="Teen" pitchFamily="2" charset="0"/>
              </a:rPr>
              <a:t> thy servant Moses, saying, If ye transgress, I will scatter you abroad among the nations</a:t>
            </a:r>
            <a:r>
              <a:rPr lang="en-US" b="0" dirty="0" smtClean="0">
                <a:solidFill>
                  <a:schemeClr val="bg1"/>
                </a:solidFill>
                <a:latin typeface="Teen" pitchFamily="2" charset="0"/>
              </a:rPr>
              <a:t>:</a:t>
            </a:r>
            <a:endParaRPr lang="en-US" b="0" dirty="0">
              <a:solidFill>
                <a:schemeClr val="bg1"/>
              </a:solidFill>
              <a:latin typeface="Teen" pitchFamily="2" charset="0"/>
            </a:endParaRPr>
          </a:p>
        </p:txBody>
      </p:sp>
    </p:spTree>
    <p:extLst>
      <p:ext uri="{BB962C8B-B14F-4D97-AF65-F5344CB8AC3E}">
        <p14:creationId xmlns:p14="http://schemas.microsoft.com/office/powerpoint/2010/main" val="28916301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203200" y="2012010"/>
            <a:ext cx="8763000" cy="4559729"/>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018431"/>
            <a:ext cx="8610600" cy="45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1</a:t>
            </a:r>
            <a:r>
              <a:rPr lang="en-US" b="0" dirty="0" smtClean="0">
                <a:solidFill>
                  <a:srgbClr val="FFFF00"/>
                </a:solidFill>
                <a:latin typeface="+mj-lt"/>
              </a:rPr>
              <a:t>:8-10</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9</a:t>
            </a:r>
            <a:r>
              <a:rPr lang="en-US" b="0" dirty="0" smtClean="0">
                <a:solidFill>
                  <a:schemeClr val="bg1"/>
                </a:solidFill>
                <a:latin typeface="Teen" pitchFamily="2" charset="0"/>
              </a:rPr>
              <a:t>But </a:t>
            </a:r>
            <a:r>
              <a:rPr lang="en-US" b="0" dirty="0">
                <a:solidFill>
                  <a:schemeClr val="bg1"/>
                </a:solidFill>
                <a:latin typeface="Teen" pitchFamily="2" charset="0"/>
              </a:rPr>
              <a:t>if ye turn unto me, and keep my commandments, and do them; though there were of you cast out unto the uttermost part of the heaven, yet will I gather them from thence, and will bring them unto the place that I have chosen to set my name there. </a:t>
            </a:r>
          </a:p>
        </p:txBody>
      </p:sp>
      <p:sp>
        <p:nvSpPr>
          <p:cNvPr id="6" name="Text Box 2"/>
          <p:cNvSpPr txBox="1">
            <a:spLocks noChangeArrowheads="1"/>
          </p:cNvSpPr>
          <p:nvPr/>
        </p:nvSpPr>
        <p:spPr bwMode="auto">
          <a:xfrm>
            <a:off x="0" y="-310987"/>
            <a:ext cx="91439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0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1. </a:t>
            </a:r>
            <a:r>
              <a:rPr lang="en-US" sz="12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PRAYED</a:t>
            </a:r>
            <a:endParaRPr lang="en-US" sz="120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7" name="Text Box 2"/>
          <p:cNvSpPr txBox="1">
            <a:spLocks noChangeArrowheads="1"/>
          </p:cNvSpPr>
          <p:nvPr/>
        </p:nvSpPr>
        <p:spPr bwMode="auto">
          <a:xfrm>
            <a:off x="112889" y="639708"/>
            <a:ext cx="8918222"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500" b="0" spc="-15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Confidence In God &amp; His Promises</a:t>
            </a:r>
            <a:endParaRPr lang="en-US" sz="7500" b="0" spc="-15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119764185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203200" y="2795803"/>
            <a:ext cx="8763000" cy="2589958"/>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808645"/>
            <a:ext cx="8610600" cy="2577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1</a:t>
            </a:r>
            <a:r>
              <a:rPr lang="en-US" b="0" dirty="0" smtClean="0">
                <a:solidFill>
                  <a:srgbClr val="FFFF00"/>
                </a:solidFill>
                <a:latin typeface="+mj-lt"/>
              </a:rPr>
              <a:t>:8-10</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10</a:t>
            </a:r>
            <a:r>
              <a:rPr lang="en-US" b="0" dirty="0" smtClean="0">
                <a:solidFill>
                  <a:schemeClr val="bg1"/>
                </a:solidFill>
                <a:latin typeface="Teen" pitchFamily="2" charset="0"/>
              </a:rPr>
              <a:t>Now </a:t>
            </a:r>
            <a:r>
              <a:rPr lang="en-US" b="0" dirty="0">
                <a:solidFill>
                  <a:schemeClr val="bg1"/>
                </a:solidFill>
                <a:latin typeface="Teen" pitchFamily="2" charset="0"/>
              </a:rPr>
              <a:t>these are thy servants and thy people, whom thou hast redeemed by thy great power, and by thy strong hand. </a:t>
            </a:r>
          </a:p>
        </p:txBody>
      </p:sp>
      <p:sp>
        <p:nvSpPr>
          <p:cNvPr id="6" name="Text Box 2"/>
          <p:cNvSpPr txBox="1">
            <a:spLocks noChangeArrowheads="1"/>
          </p:cNvSpPr>
          <p:nvPr/>
        </p:nvSpPr>
        <p:spPr bwMode="auto">
          <a:xfrm>
            <a:off x="0" y="-310987"/>
            <a:ext cx="91439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0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1. </a:t>
            </a:r>
            <a:r>
              <a:rPr lang="en-US" sz="12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PRAYED</a:t>
            </a:r>
            <a:endParaRPr lang="en-US" sz="120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7" name="Text Box 2"/>
          <p:cNvSpPr txBox="1">
            <a:spLocks noChangeArrowheads="1"/>
          </p:cNvSpPr>
          <p:nvPr/>
        </p:nvSpPr>
        <p:spPr bwMode="auto">
          <a:xfrm>
            <a:off x="112889" y="639708"/>
            <a:ext cx="8918222"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500" b="0" spc="-15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Confidence In God &amp; His Promises</a:t>
            </a:r>
            <a:endParaRPr lang="en-US" sz="7500" b="0" spc="-15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103833629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310987"/>
            <a:ext cx="91439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0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1. </a:t>
            </a:r>
            <a:r>
              <a:rPr lang="en-US" sz="12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PRAYED</a:t>
            </a:r>
            <a:endParaRPr lang="en-US" sz="120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12889" y="639708"/>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Commitment To God</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044669"/>
            <a:ext cx="8763000" cy="4559728"/>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057511"/>
            <a:ext cx="8610600" cy="45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1</a:t>
            </a:r>
            <a:r>
              <a:rPr lang="en-US" b="0" dirty="0" smtClean="0">
                <a:solidFill>
                  <a:srgbClr val="FFFF00"/>
                </a:solidFill>
                <a:latin typeface="+mj-lt"/>
              </a:rPr>
              <a:t>:11</a:t>
            </a:r>
            <a:r>
              <a:rPr lang="en-US" b="0" dirty="0">
                <a:solidFill>
                  <a:schemeClr val="folHlink"/>
                </a:solidFill>
                <a:latin typeface="+mj-lt"/>
              </a:rPr>
              <a:t/>
            </a:r>
            <a:br>
              <a:rPr lang="en-US" b="0" dirty="0">
                <a:solidFill>
                  <a:schemeClr val="folHlink"/>
                </a:solidFill>
                <a:latin typeface="+mj-lt"/>
              </a:rPr>
            </a:br>
            <a:r>
              <a:rPr lang="en-US" b="0" dirty="0">
                <a:solidFill>
                  <a:schemeClr val="bg1"/>
                </a:solidFill>
                <a:latin typeface="Teen" pitchFamily="2" charset="0"/>
              </a:rPr>
              <a:t>O LORD, I beseech thee, let now </a:t>
            </a:r>
            <a:r>
              <a:rPr lang="en-US" b="0" dirty="0" err="1">
                <a:solidFill>
                  <a:schemeClr val="bg1"/>
                </a:solidFill>
                <a:latin typeface="Teen" pitchFamily="2" charset="0"/>
              </a:rPr>
              <a:t>thine</a:t>
            </a:r>
            <a:r>
              <a:rPr lang="en-US" b="0" dirty="0">
                <a:solidFill>
                  <a:schemeClr val="bg1"/>
                </a:solidFill>
                <a:latin typeface="Teen" pitchFamily="2" charset="0"/>
              </a:rPr>
              <a:t> ear be attentive to the prayer of thy servant, and to the prayer of thy servants, who desire to fear thy name: and prosper, I pray thee, thy servant this day, and grant him mercy in the sight of this man. For I was the king's cupbearer.</a:t>
            </a:r>
          </a:p>
        </p:txBody>
      </p:sp>
    </p:spTree>
    <p:extLst>
      <p:ext uri="{BB962C8B-B14F-4D97-AF65-F5344CB8AC3E}">
        <p14:creationId xmlns:p14="http://schemas.microsoft.com/office/powerpoint/2010/main" val="285826990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392914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10987"/>
            <a:ext cx="91439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0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2. </a:t>
            </a:r>
            <a:r>
              <a:rPr lang="en-US" sz="12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PLANNED</a:t>
            </a:r>
            <a:endParaRPr lang="en-US" sz="120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12889" y="2609235"/>
            <a:ext cx="8918222" cy="25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15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He Had Thought About The Task At Hand</a:t>
            </a:r>
            <a:endParaRPr lang="en-US" sz="115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263154302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4*#ppt_w"/>
                                          </p:val>
                                        </p:tav>
                                        <p:tav tm="100000">
                                          <p:val>
                                            <p:strVal val="#ppt_w"/>
                                          </p:val>
                                        </p:tav>
                                      </p:tavLst>
                                    </p:anim>
                                    <p:anim calcmode="lin" valueType="num">
                                      <p:cBhvr>
                                        <p:cTn id="8" dur="10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10987"/>
            <a:ext cx="91439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0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2. </a:t>
            </a:r>
            <a:r>
              <a:rPr lang="en-US" sz="12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PLANNED</a:t>
            </a:r>
            <a:endParaRPr lang="en-US" sz="120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12889" y="2609235"/>
            <a:ext cx="8918222" cy="25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15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He Weighed The Costs And Consequences</a:t>
            </a:r>
            <a:endParaRPr lang="en-US" sz="115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114494582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10987"/>
            <a:ext cx="91439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0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2. </a:t>
            </a:r>
            <a:r>
              <a:rPr lang="en-US" sz="12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PLANNED</a:t>
            </a:r>
            <a:endParaRPr lang="en-US" sz="120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12889" y="2327010"/>
            <a:ext cx="8918222" cy="380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15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He Knew This Was Risky Business... Approaching The King</a:t>
            </a:r>
            <a:endParaRPr lang="en-US" sz="115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153073827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10987"/>
            <a:ext cx="91439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0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2. </a:t>
            </a:r>
            <a:r>
              <a:rPr lang="en-US" sz="12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PLANNED</a:t>
            </a:r>
            <a:endParaRPr lang="en-US" sz="120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12889" y="2609235"/>
            <a:ext cx="8918222" cy="25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15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He Didn’t Go In</a:t>
            </a:r>
            <a:br>
              <a:rPr lang="en-US" sz="115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15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Half-Cocked!</a:t>
            </a:r>
            <a:endParaRPr lang="en-US" sz="115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42863690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10987"/>
            <a:ext cx="9143999"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3. </a:t>
            </a:r>
            <a:r>
              <a:rPr lang="en-US" sz="115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PROCEEDED</a:t>
            </a:r>
            <a:endParaRPr lang="en-US" sz="115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131756"/>
            <a:ext cx="8763000" cy="4067285"/>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144599"/>
            <a:ext cx="8610600" cy="40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2</a:t>
            </a:r>
            <a:r>
              <a:rPr lang="en-US" b="0" dirty="0" smtClean="0">
                <a:solidFill>
                  <a:srgbClr val="FFFF00"/>
                </a:solidFill>
                <a:latin typeface="+mj-lt"/>
              </a:rPr>
              <a:t>:1-3</a:t>
            </a:r>
            <a:r>
              <a:rPr lang="en-US" b="0" dirty="0">
                <a:solidFill>
                  <a:schemeClr val="folHlink"/>
                </a:solidFill>
                <a:latin typeface="+mj-lt"/>
              </a:rPr>
              <a:t/>
            </a:r>
            <a:br>
              <a:rPr lang="en-US" b="0" dirty="0">
                <a:solidFill>
                  <a:schemeClr val="folHlink"/>
                </a:solidFill>
                <a:latin typeface="+mj-lt"/>
              </a:rPr>
            </a:br>
            <a:r>
              <a:rPr lang="en-US" b="0" baseline="30000" dirty="0">
                <a:solidFill>
                  <a:srgbClr val="FFFF00"/>
                </a:solidFill>
                <a:latin typeface="Teen" pitchFamily="2" charset="0"/>
              </a:rPr>
              <a:t>1</a:t>
            </a:r>
            <a:r>
              <a:rPr lang="en-US" b="0" dirty="0">
                <a:solidFill>
                  <a:schemeClr val="bg1"/>
                </a:solidFill>
                <a:latin typeface="Teen" pitchFamily="2" charset="0"/>
              </a:rPr>
              <a:t>And it came to pass in the month Nisan, in the twentieth year of </a:t>
            </a:r>
            <a:r>
              <a:rPr lang="en-US" b="0" dirty="0" err="1">
                <a:solidFill>
                  <a:schemeClr val="bg1"/>
                </a:solidFill>
                <a:latin typeface="Teen" pitchFamily="2" charset="0"/>
              </a:rPr>
              <a:t>Artaxerxes</a:t>
            </a:r>
            <a:r>
              <a:rPr lang="en-US" b="0" dirty="0">
                <a:solidFill>
                  <a:schemeClr val="bg1"/>
                </a:solidFill>
                <a:latin typeface="Teen" pitchFamily="2" charset="0"/>
              </a:rPr>
              <a:t> the king, that wine was before him: and I took up the wine, and gave it unto the king. Now I had not been beforetime sad in his presence. </a:t>
            </a:r>
          </a:p>
        </p:txBody>
      </p:sp>
    </p:spTree>
    <p:extLst>
      <p:ext uri="{BB962C8B-B14F-4D97-AF65-F5344CB8AC3E}">
        <p14:creationId xmlns:p14="http://schemas.microsoft.com/office/powerpoint/2010/main" val="359309784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10987"/>
            <a:ext cx="9143999"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3. </a:t>
            </a:r>
            <a:r>
              <a:rPr lang="en-US" sz="115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PROCEEDED</a:t>
            </a:r>
            <a:endParaRPr lang="en-US" sz="115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414793"/>
            <a:ext cx="8763000" cy="3095242"/>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427635"/>
            <a:ext cx="8610600" cy="306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2</a:t>
            </a:r>
            <a:r>
              <a:rPr lang="en-US" b="0" dirty="0" smtClean="0">
                <a:solidFill>
                  <a:srgbClr val="FFFF00"/>
                </a:solidFill>
                <a:latin typeface="+mj-lt"/>
              </a:rPr>
              <a:t>:1-3</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2</a:t>
            </a:r>
            <a:r>
              <a:rPr lang="en-US" b="0" dirty="0" smtClean="0">
                <a:solidFill>
                  <a:schemeClr val="bg1"/>
                </a:solidFill>
                <a:latin typeface="Teen" pitchFamily="2" charset="0"/>
              </a:rPr>
              <a:t>Wherefore </a:t>
            </a:r>
            <a:r>
              <a:rPr lang="en-US" b="0" dirty="0">
                <a:solidFill>
                  <a:schemeClr val="bg1"/>
                </a:solidFill>
                <a:latin typeface="Teen" pitchFamily="2" charset="0"/>
              </a:rPr>
              <a:t>the king said unto me, Why is thy countenance sad, seeing thou art not sick? this is nothing else but sorrow of heart. Then I was very sore afraid, </a:t>
            </a:r>
          </a:p>
        </p:txBody>
      </p:sp>
    </p:spTree>
    <p:extLst>
      <p:ext uri="{BB962C8B-B14F-4D97-AF65-F5344CB8AC3E}">
        <p14:creationId xmlns:p14="http://schemas.microsoft.com/office/powerpoint/2010/main" val="375553943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10987"/>
            <a:ext cx="9143999"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3. </a:t>
            </a:r>
            <a:r>
              <a:rPr lang="en-US" sz="115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PROCEEDED</a:t>
            </a:r>
            <a:endParaRPr lang="en-US" sz="115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066441"/>
            <a:ext cx="8763000" cy="4067285"/>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072862"/>
            <a:ext cx="8610600" cy="40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2</a:t>
            </a:r>
            <a:r>
              <a:rPr lang="en-US" b="0" dirty="0" smtClean="0">
                <a:solidFill>
                  <a:srgbClr val="FFFF00"/>
                </a:solidFill>
                <a:latin typeface="+mj-lt"/>
              </a:rPr>
              <a:t>:1-3</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3</a:t>
            </a:r>
            <a:r>
              <a:rPr lang="en-US" b="0" dirty="0" smtClean="0">
                <a:solidFill>
                  <a:schemeClr val="bg1"/>
                </a:solidFill>
                <a:latin typeface="Teen" pitchFamily="2" charset="0"/>
              </a:rPr>
              <a:t>And </a:t>
            </a:r>
            <a:r>
              <a:rPr lang="en-US" b="0" dirty="0">
                <a:solidFill>
                  <a:schemeClr val="bg1"/>
                </a:solidFill>
                <a:latin typeface="Teen" pitchFamily="2" charset="0"/>
              </a:rPr>
              <a:t>said unto the king, Let the king live for ever: why should not my countenance be sad, when the city, the place of my fathers' </a:t>
            </a:r>
            <a:r>
              <a:rPr lang="en-US" b="0" dirty="0" err="1">
                <a:solidFill>
                  <a:schemeClr val="bg1"/>
                </a:solidFill>
                <a:latin typeface="Teen" pitchFamily="2" charset="0"/>
              </a:rPr>
              <a:t>sepulchres</a:t>
            </a:r>
            <a:r>
              <a:rPr lang="en-US" b="0" dirty="0">
                <a:solidFill>
                  <a:schemeClr val="bg1"/>
                </a:solidFill>
                <a:latin typeface="Teen" pitchFamily="2" charset="0"/>
              </a:rPr>
              <a:t>, </a:t>
            </a:r>
            <a:r>
              <a:rPr lang="en-US" b="0" dirty="0" err="1">
                <a:solidFill>
                  <a:schemeClr val="bg1"/>
                </a:solidFill>
                <a:latin typeface="Teen" pitchFamily="2" charset="0"/>
              </a:rPr>
              <a:t>lieth</a:t>
            </a:r>
            <a:r>
              <a:rPr lang="en-US" b="0" dirty="0">
                <a:solidFill>
                  <a:schemeClr val="bg1"/>
                </a:solidFill>
                <a:latin typeface="Teen" pitchFamily="2" charset="0"/>
              </a:rPr>
              <a:t> waste, and the gates thereof are consumed with fire? </a:t>
            </a:r>
          </a:p>
        </p:txBody>
      </p:sp>
    </p:spTree>
    <p:extLst>
      <p:ext uri="{BB962C8B-B14F-4D97-AF65-F5344CB8AC3E}">
        <p14:creationId xmlns:p14="http://schemas.microsoft.com/office/powerpoint/2010/main" val="351821053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10987"/>
            <a:ext cx="9143999"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3. </a:t>
            </a:r>
            <a:r>
              <a:rPr lang="en-US" sz="115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PROCEEDED</a:t>
            </a:r>
            <a:endParaRPr lang="en-US" sz="115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730487"/>
            <a:ext cx="8763000" cy="2105724"/>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743329"/>
            <a:ext cx="86106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2</a:t>
            </a:r>
            <a:r>
              <a:rPr lang="en-US" b="0" dirty="0" smtClean="0">
                <a:solidFill>
                  <a:srgbClr val="FFFF00"/>
                </a:solidFill>
                <a:latin typeface="+mj-lt"/>
              </a:rPr>
              <a:t>:4</a:t>
            </a:r>
            <a:r>
              <a:rPr lang="en-US" b="0" dirty="0">
                <a:solidFill>
                  <a:schemeClr val="folHlink"/>
                </a:solidFill>
                <a:latin typeface="+mj-lt"/>
              </a:rPr>
              <a:t/>
            </a:r>
            <a:br>
              <a:rPr lang="en-US" b="0" dirty="0">
                <a:solidFill>
                  <a:schemeClr val="folHlink"/>
                </a:solidFill>
                <a:latin typeface="+mj-lt"/>
              </a:rPr>
            </a:br>
            <a:r>
              <a:rPr lang="en-US" b="0" dirty="0">
                <a:solidFill>
                  <a:schemeClr val="bg1"/>
                </a:solidFill>
                <a:latin typeface="Teen" pitchFamily="2" charset="0"/>
              </a:rPr>
              <a:t>Then the king said unto me, For what dost thou make request? So I prayed to the God of heaven.</a:t>
            </a:r>
          </a:p>
        </p:txBody>
      </p:sp>
    </p:spTree>
    <p:extLst>
      <p:ext uri="{BB962C8B-B14F-4D97-AF65-F5344CB8AC3E}">
        <p14:creationId xmlns:p14="http://schemas.microsoft.com/office/powerpoint/2010/main" val="360246923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206207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4. </a:t>
            </a:r>
            <a:r>
              <a:rPr lang="en-US" sz="86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PETITIONED THE KING</a:t>
            </a:r>
            <a:endParaRPr lang="en-US" sz="86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12889" y="519962"/>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He Asked For Help</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414792"/>
            <a:ext cx="8763000" cy="3574843"/>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427635"/>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2</a:t>
            </a:r>
            <a:r>
              <a:rPr lang="en-US" b="0" dirty="0" smtClean="0">
                <a:solidFill>
                  <a:srgbClr val="FFFF00"/>
                </a:solidFill>
                <a:latin typeface="+mj-lt"/>
              </a:rPr>
              <a:t>:5-9</a:t>
            </a:r>
            <a:r>
              <a:rPr lang="en-US" b="0" dirty="0">
                <a:solidFill>
                  <a:schemeClr val="folHlink"/>
                </a:solidFill>
                <a:latin typeface="+mj-lt"/>
              </a:rPr>
              <a:t/>
            </a:r>
            <a:br>
              <a:rPr lang="en-US" b="0" dirty="0">
                <a:solidFill>
                  <a:schemeClr val="folHlink"/>
                </a:solidFill>
                <a:latin typeface="+mj-lt"/>
              </a:rPr>
            </a:br>
            <a:r>
              <a:rPr lang="en-US" b="0" baseline="30000" dirty="0">
                <a:solidFill>
                  <a:srgbClr val="FFFF00"/>
                </a:solidFill>
                <a:latin typeface="Teen" pitchFamily="2" charset="0"/>
              </a:rPr>
              <a:t>5</a:t>
            </a:r>
            <a:r>
              <a:rPr lang="en-US" b="0" dirty="0">
                <a:solidFill>
                  <a:schemeClr val="bg1"/>
                </a:solidFill>
                <a:latin typeface="Teen" pitchFamily="2" charset="0"/>
              </a:rPr>
              <a:t>And I said unto the king, If it please the king, and if thy servant have found </a:t>
            </a:r>
            <a:r>
              <a:rPr lang="en-US" b="0" dirty="0" err="1">
                <a:solidFill>
                  <a:schemeClr val="bg1"/>
                </a:solidFill>
                <a:latin typeface="Teen" pitchFamily="2" charset="0"/>
              </a:rPr>
              <a:t>favour</a:t>
            </a:r>
            <a:r>
              <a:rPr lang="en-US" b="0" dirty="0">
                <a:solidFill>
                  <a:schemeClr val="bg1"/>
                </a:solidFill>
                <a:latin typeface="Teen" pitchFamily="2" charset="0"/>
              </a:rPr>
              <a:t> in thy sight, that thou </a:t>
            </a:r>
            <a:r>
              <a:rPr lang="en-US" b="0" dirty="0" err="1">
                <a:solidFill>
                  <a:schemeClr val="bg1"/>
                </a:solidFill>
                <a:latin typeface="Teen" pitchFamily="2" charset="0"/>
              </a:rPr>
              <a:t>wouldest</a:t>
            </a:r>
            <a:r>
              <a:rPr lang="en-US" b="0" dirty="0">
                <a:solidFill>
                  <a:schemeClr val="bg1"/>
                </a:solidFill>
                <a:latin typeface="Teen" pitchFamily="2" charset="0"/>
              </a:rPr>
              <a:t> send me unto Judah, unto the city of my fathers' </a:t>
            </a:r>
            <a:r>
              <a:rPr lang="en-US" b="0" dirty="0" err="1">
                <a:solidFill>
                  <a:schemeClr val="bg1"/>
                </a:solidFill>
                <a:latin typeface="Teen" pitchFamily="2" charset="0"/>
              </a:rPr>
              <a:t>sepulchres</a:t>
            </a:r>
            <a:r>
              <a:rPr lang="en-US" b="0" dirty="0">
                <a:solidFill>
                  <a:schemeClr val="bg1"/>
                </a:solidFill>
                <a:latin typeface="Teen" pitchFamily="2" charset="0"/>
              </a:rPr>
              <a:t>, that I may build it. </a:t>
            </a:r>
          </a:p>
        </p:txBody>
      </p:sp>
    </p:spTree>
    <p:extLst>
      <p:ext uri="{BB962C8B-B14F-4D97-AF65-F5344CB8AC3E}">
        <p14:creationId xmlns:p14="http://schemas.microsoft.com/office/powerpoint/2010/main" val="277062881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4. </a:t>
            </a:r>
            <a:r>
              <a:rPr lang="en-US" sz="86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PETITIONED THE KING</a:t>
            </a:r>
            <a:endParaRPr lang="en-US" sz="86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12889" y="519962"/>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He Asked For Help</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414792"/>
            <a:ext cx="8763000" cy="3574843"/>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427635"/>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2</a:t>
            </a:r>
            <a:r>
              <a:rPr lang="en-US" b="0" dirty="0" smtClean="0">
                <a:solidFill>
                  <a:srgbClr val="FFFF00"/>
                </a:solidFill>
                <a:latin typeface="+mj-lt"/>
              </a:rPr>
              <a:t>:5-9</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6</a:t>
            </a:r>
            <a:r>
              <a:rPr lang="en-US" b="0" dirty="0" smtClean="0">
                <a:solidFill>
                  <a:schemeClr val="bg1"/>
                </a:solidFill>
                <a:latin typeface="Teen" pitchFamily="2" charset="0"/>
              </a:rPr>
              <a:t>And </a:t>
            </a:r>
            <a:r>
              <a:rPr lang="en-US" b="0" dirty="0">
                <a:solidFill>
                  <a:schemeClr val="bg1"/>
                </a:solidFill>
                <a:latin typeface="Teen" pitchFamily="2" charset="0"/>
              </a:rPr>
              <a:t>the king said unto me, (the queen also sitting by him,) For how long shall thy journey be? and when wilt thou return? So it pleased the king to send me; and I set him a time. </a:t>
            </a:r>
          </a:p>
        </p:txBody>
      </p:sp>
    </p:spTree>
    <p:extLst>
      <p:ext uri="{BB962C8B-B14F-4D97-AF65-F5344CB8AC3E}">
        <p14:creationId xmlns:p14="http://schemas.microsoft.com/office/powerpoint/2010/main" val="152990246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203200" y="402495"/>
            <a:ext cx="8763000" cy="6053010"/>
          </a:xfrm>
          <a:prstGeom prst="rect">
            <a:avLst/>
          </a:prstGeom>
          <a:solidFill>
            <a:schemeClr val="tx1">
              <a:alpha val="75000"/>
            </a:schemeClr>
          </a:solidFill>
          <a:ln>
            <a:noFill/>
          </a:ln>
          <a:effectLst/>
          <a:extLst/>
        </p:spPr>
        <p:txBody>
          <a:bodyPr wrap="none" anchor="ctr"/>
          <a:lstStyle/>
          <a:p>
            <a:endParaRPr lang="en-US"/>
          </a:p>
        </p:txBody>
      </p:sp>
      <p:sp>
        <p:nvSpPr>
          <p:cNvPr id="7" name="Text Box 5"/>
          <p:cNvSpPr txBox="1">
            <a:spLocks noChangeArrowheads="1"/>
          </p:cNvSpPr>
          <p:nvPr/>
        </p:nvSpPr>
        <p:spPr bwMode="auto">
          <a:xfrm>
            <a:off x="279400" y="428179"/>
            <a:ext cx="86106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1</a:t>
            </a:r>
            <a:r>
              <a:rPr lang="en-US" b="0" dirty="0" smtClean="0">
                <a:solidFill>
                  <a:srgbClr val="FFFF00"/>
                </a:solidFill>
                <a:latin typeface="+mj-lt"/>
              </a:rPr>
              <a:t>:1-3</a:t>
            </a:r>
            <a:r>
              <a:rPr lang="en-US" b="0" dirty="0">
                <a:solidFill>
                  <a:schemeClr val="folHlink"/>
                </a:solidFill>
                <a:latin typeface="+mj-lt"/>
              </a:rPr>
              <a:t/>
            </a:r>
            <a:br>
              <a:rPr lang="en-US" b="0" dirty="0">
                <a:solidFill>
                  <a:schemeClr val="folHlink"/>
                </a:solidFill>
                <a:latin typeface="+mj-lt"/>
              </a:rPr>
            </a:br>
            <a:r>
              <a:rPr lang="en-US" b="0" baseline="30000" dirty="0">
                <a:solidFill>
                  <a:srgbClr val="FFFF00"/>
                </a:solidFill>
                <a:latin typeface="+mj-lt"/>
              </a:rPr>
              <a:t>1</a:t>
            </a:r>
            <a:r>
              <a:rPr lang="en-US" b="0" dirty="0">
                <a:solidFill>
                  <a:schemeClr val="bg1"/>
                </a:solidFill>
                <a:latin typeface="+mj-lt"/>
              </a:rPr>
              <a:t>The words of Nehemiah the son of </a:t>
            </a:r>
            <a:r>
              <a:rPr lang="en-US" b="0" dirty="0" err="1">
                <a:solidFill>
                  <a:schemeClr val="bg1"/>
                </a:solidFill>
                <a:latin typeface="+mj-lt"/>
              </a:rPr>
              <a:t>Hachaliah</a:t>
            </a:r>
            <a:r>
              <a:rPr lang="en-US" b="0" dirty="0">
                <a:solidFill>
                  <a:schemeClr val="bg1"/>
                </a:solidFill>
                <a:latin typeface="+mj-lt"/>
              </a:rPr>
              <a:t>. And it came to pass in the month </a:t>
            </a:r>
            <a:r>
              <a:rPr lang="en-US" b="0" dirty="0" err="1">
                <a:solidFill>
                  <a:schemeClr val="bg1"/>
                </a:solidFill>
                <a:latin typeface="+mj-lt"/>
              </a:rPr>
              <a:t>Chisleu</a:t>
            </a:r>
            <a:r>
              <a:rPr lang="en-US" b="0" dirty="0">
                <a:solidFill>
                  <a:schemeClr val="bg1"/>
                </a:solidFill>
                <a:latin typeface="+mj-lt"/>
              </a:rPr>
              <a:t>, in the twentieth year, as I was in </a:t>
            </a:r>
            <a:r>
              <a:rPr lang="en-US" b="0" dirty="0" err="1">
                <a:solidFill>
                  <a:schemeClr val="bg1"/>
                </a:solidFill>
                <a:latin typeface="+mj-lt"/>
              </a:rPr>
              <a:t>Shushan</a:t>
            </a:r>
            <a:r>
              <a:rPr lang="en-US" b="0" dirty="0">
                <a:solidFill>
                  <a:schemeClr val="bg1"/>
                </a:solidFill>
                <a:latin typeface="+mj-lt"/>
              </a:rPr>
              <a:t> the palace, </a:t>
            </a:r>
          </a:p>
          <a:p>
            <a:pPr>
              <a:lnSpc>
                <a:spcPct val="80000"/>
              </a:lnSpc>
            </a:pPr>
            <a:r>
              <a:rPr lang="en-US" b="0" baseline="30000" dirty="0" smtClean="0">
                <a:solidFill>
                  <a:srgbClr val="FFFF00"/>
                </a:solidFill>
                <a:latin typeface="+mj-lt"/>
              </a:rPr>
              <a:t>2</a:t>
            </a:r>
            <a:r>
              <a:rPr lang="en-US" b="0" dirty="0" smtClean="0">
                <a:solidFill>
                  <a:schemeClr val="bg1"/>
                </a:solidFill>
                <a:latin typeface="+mj-lt"/>
              </a:rPr>
              <a:t>That </a:t>
            </a:r>
            <a:r>
              <a:rPr lang="en-US" b="0" dirty="0" err="1">
                <a:solidFill>
                  <a:schemeClr val="bg1"/>
                </a:solidFill>
                <a:latin typeface="+mj-lt"/>
              </a:rPr>
              <a:t>Hanani</a:t>
            </a:r>
            <a:r>
              <a:rPr lang="en-US" b="0" dirty="0">
                <a:solidFill>
                  <a:schemeClr val="bg1"/>
                </a:solidFill>
                <a:latin typeface="+mj-lt"/>
              </a:rPr>
              <a:t>, one of my brethren, came, he and certain men of Judah; and I asked them concerning the Jews that had escaped, which were left of the captivity, and concerning Jerusalem. </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4. </a:t>
            </a:r>
            <a:r>
              <a:rPr lang="en-US" sz="86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PETITIONED THE KING</a:t>
            </a:r>
            <a:endParaRPr lang="en-US" sz="86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12889" y="519962"/>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He Asked For Help</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414793"/>
            <a:ext cx="8763000" cy="3095242"/>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427635"/>
            <a:ext cx="8610600" cy="306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2</a:t>
            </a:r>
            <a:r>
              <a:rPr lang="en-US" b="0" dirty="0" smtClean="0">
                <a:solidFill>
                  <a:srgbClr val="FFFF00"/>
                </a:solidFill>
                <a:latin typeface="+mj-lt"/>
              </a:rPr>
              <a:t>:5-9</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7</a:t>
            </a:r>
            <a:r>
              <a:rPr lang="en-US" b="0" dirty="0" smtClean="0">
                <a:solidFill>
                  <a:schemeClr val="bg1"/>
                </a:solidFill>
                <a:latin typeface="Teen" pitchFamily="2" charset="0"/>
              </a:rPr>
              <a:t>Moreover </a:t>
            </a:r>
            <a:r>
              <a:rPr lang="en-US" b="0" dirty="0">
                <a:solidFill>
                  <a:schemeClr val="bg1"/>
                </a:solidFill>
                <a:latin typeface="Teen" pitchFamily="2" charset="0"/>
              </a:rPr>
              <a:t>I said unto the king, If it please the king, let letters be given me to the governors beyond the river, that they may convey me over till I come into Judah; </a:t>
            </a:r>
          </a:p>
        </p:txBody>
      </p:sp>
    </p:spTree>
    <p:extLst>
      <p:ext uri="{BB962C8B-B14F-4D97-AF65-F5344CB8AC3E}">
        <p14:creationId xmlns:p14="http://schemas.microsoft.com/office/powerpoint/2010/main" val="31973182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4. </a:t>
            </a:r>
            <a:r>
              <a:rPr lang="en-US" sz="86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PETITIONED THE KING</a:t>
            </a:r>
            <a:endParaRPr lang="en-US" sz="86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1707203"/>
            <a:ext cx="8763000" cy="5052170"/>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1720045"/>
            <a:ext cx="8610600" cy="503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2</a:t>
            </a:r>
            <a:r>
              <a:rPr lang="en-US" b="0" dirty="0" smtClean="0">
                <a:solidFill>
                  <a:srgbClr val="FFFF00"/>
                </a:solidFill>
                <a:latin typeface="+mj-lt"/>
              </a:rPr>
              <a:t>:5-9</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8</a:t>
            </a:r>
            <a:r>
              <a:rPr lang="en-US" b="0" dirty="0" smtClean="0">
                <a:solidFill>
                  <a:schemeClr val="bg1"/>
                </a:solidFill>
                <a:latin typeface="Teen" pitchFamily="2" charset="0"/>
              </a:rPr>
              <a:t>And </a:t>
            </a:r>
            <a:r>
              <a:rPr lang="en-US" b="0" dirty="0">
                <a:solidFill>
                  <a:schemeClr val="bg1"/>
                </a:solidFill>
                <a:latin typeface="Teen" pitchFamily="2" charset="0"/>
              </a:rPr>
              <a:t>a letter unto </a:t>
            </a:r>
            <a:r>
              <a:rPr lang="en-US" b="0" dirty="0" err="1">
                <a:solidFill>
                  <a:schemeClr val="bg1"/>
                </a:solidFill>
                <a:latin typeface="Teen" pitchFamily="2" charset="0"/>
              </a:rPr>
              <a:t>Asaph</a:t>
            </a:r>
            <a:r>
              <a:rPr lang="en-US" b="0" dirty="0">
                <a:solidFill>
                  <a:schemeClr val="bg1"/>
                </a:solidFill>
                <a:latin typeface="Teen" pitchFamily="2" charset="0"/>
              </a:rPr>
              <a:t> the keeper of the king's forest, that he may give me timber to make beams for the gates of the palace which appertained to the house, and for the wall of the city, and for the house that I shall enter into. And the king granted me, according to the good hand of my God upon me. </a:t>
            </a:r>
          </a:p>
        </p:txBody>
      </p:sp>
      <p:sp>
        <p:nvSpPr>
          <p:cNvPr id="3" name="Text Box 2"/>
          <p:cNvSpPr txBox="1">
            <a:spLocks noChangeArrowheads="1"/>
          </p:cNvSpPr>
          <p:nvPr/>
        </p:nvSpPr>
        <p:spPr bwMode="auto">
          <a:xfrm>
            <a:off x="112889" y="519962"/>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He Asked For Help</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346505824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4. </a:t>
            </a:r>
            <a:r>
              <a:rPr lang="en-US" sz="86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PETITIONED THE KING</a:t>
            </a:r>
            <a:endParaRPr lang="en-US" sz="86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12889" y="519962"/>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He Asked For Help</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414793"/>
            <a:ext cx="8763000" cy="3095242"/>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427635"/>
            <a:ext cx="8610600" cy="306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2</a:t>
            </a:r>
            <a:r>
              <a:rPr lang="en-US" b="0" dirty="0" smtClean="0">
                <a:solidFill>
                  <a:srgbClr val="FFFF00"/>
                </a:solidFill>
                <a:latin typeface="+mj-lt"/>
              </a:rPr>
              <a:t>:5-9</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9</a:t>
            </a:r>
            <a:r>
              <a:rPr lang="en-US" b="0" dirty="0" smtClean="0">
                <a:solidFill>
                  <a:schemeClr val="bg1"/>
                </a:solidFill>
                <a:latin typeface="Teen" pitchFamily="2" charset="0"/>
              </a:rPr>
              <a:t>Then </a:t>
            </a:r>
            <a:r>
              <a:rPr lang="en-US" b="0" dirty="0">
                <a:solidFill>
                  <a:schemeClr val="bg1"/>
                </a:solidFill>
                <a:latin typeface="Teen" pitchFamily="2" charset="0"/>
              </a:rPr>
              <a:t>I came to the governors beyond the river, and gave them the king's letters. Now the king had sent captains of the army and horsemen with me. </a:t>
            </a:r>
          </a:p>
        </p:txBody>
      </p:sp>
    </p:spTree>
    <p:extLst>
      <p:ext uri="{BB962C8B-B14F-4D97-AF65-F5344CB8AC3E}">
        <p14:creationId xmlns:p14="http://schemas.microsoft.com/office/powerpoint/2010/main" val="289358884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368696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5. </a:t>
            </a:r>
            <a:r>
              <a:rPr lang="en-US" sz="88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PREPARED HIMSELF</a:t>
            </a:r>
            <a:endParaRPr lang="en-US" sz="88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1750746"/>
            <a:ext cx="8763000" cy="4537158"/>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1763589"/>
            <a:ext cx="8610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2</a:t>
            </a:r>
            <a:r>
              <a:rPr lang="en-US" b="0" dirty="0" smtClean="0">
                <a:solidFill>
                  <a:srgbClr val="FFFF00"/>
                </a:solidFill>
                <a:latin typeface="+mj-lt"/>
              </a:rPr>
              <a:t>:11-18</a:t>
            </a:r>
            <a:r>
              <a:rPr lang="en-US" b="0" dirty="0">
                <a:solidFill>
                  <a:schemeClr val="folHlink"/>
                </a:solidFill>
                <a:latin typeface="+mj-lt"/>
              </a:rPr>
              <a:t/>
            </a:r>
            <a:br>
              <a:rPr lang="en-US" b="0" dirty="0">
                <a:solidFill>
                  <a:schemeClr val="folHlink"/>
                </a:solidFill>
                <a:latin typeface="+mj-lt"/>
              </a:rPr>
            </a:br>
            <a:r>
              <a:rPr lang="en-US" b="0" baseline="30000" dirty="0">
                <a:solidFill>
                  <a:srgbClr val="FFFF00"/>
                </a:solidFill>
                <a:latin typeface="Teen" pitchFamily="2" charset="0"/>
              </a:rPr>
              <a:t>11</a:t>
            </a:r>
            <a:r>
              <a:rPr lang="en-US" b="0" dirty="0">
                <a:solidFill>
                  <a:schemeClr val="bg1"/>
                </a:solidFill>
                <a:latin typeface="Teen" pitchFamily="2" charset="0"/>
              </a:rPr>
              <a:t>So I came to Jerusalem, and was there three days. </a:t>
            </a:r>
          </a:p>
          <a:p>
            <a:pPr>
              <a:lnSpc>
                <a:spcPct val="80000"/>
              </a:lnSpc>
            </a:pPr>
            <a:r>
              <a:rPr lang="en-US" b="0" baseline="30000" dirty="0" smtClean="0">
                <a:solidFill>
                  <a:srgbClr val="FFFF00"/>
                </a:solidFill>
                <a:latin typeface="Teen" pitchFamily="2" charset="0"/>
              </a:rPr>
              <a:t>12</a:t>
            </a:r>
            <a:r>
              <a:rPr lang="en-US" b="0" dirty="0" smtClean="0">
                <a:solidFill>
                  <a:schemeClr val="bg1"/>
                </a:solidFill>
                <a:latin typeface="Teen" pitchFamily="2" charset="0"/>
              </a:rPr>
              <a:t>And </a:t>
            </a:r>
            <a:r>
              <a:rPr lang="en-US" b="0" dirty="0">
                <a:solidFill>
                  <a:schemeClr val="bg1"/>
                </a:solidFill>
                <a:latin typeface="Teen" pitchFamily="2" charset="0"/>
              </a:rPr>
              <a:t>I arose in the night, I and some few men with me; neither told I any man what my God had put in my heart to do at Jerusalem: neither was there any beast with me, save the beast that I rode upon. </a:t>
            </a:r>
          </a:p>
        </p:txBody>
      </p:sp>
    </p:spTree>
    <p:extLst>
      <p:ext uri="{BB962C8B-B14F-4D97-AF65-F5344CB8AC3E}">
        <p14:creationId xmlns:p14="http://schemas.microsoft.com/office/powerpoint/2010/main" val="376504407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5. </a:t>
            </a:r>
            <a:r>
              <a:rPr lang="en-US" sz="88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PREPARED HIMSELF</a:t>
            </a:r>
            <a:endParaRPr lang="en-US" sz="88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1870492"/>
            <a:ext cx="8763000" cy="4067286"/>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1883335"/>
            <a:ext cx="8610600" cy="40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2</a:t>
            </a:r>
            <a:r>
              <a:rPr lang="en-US" b="0" dirty="0" smtClean="0">
                <a:solidFill>
                  <a:srgbClr val="FFFF00"/>
                </a:solidFill>
                <a:latin typeface="+mj-lt"/>
              </a:rPr>
              <a:t>:11-18</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13</a:t>
            </a:r>
            <a:r>
              <a:rPr lang="en-US" b="0" dirty="0" smtClean="0">
                <a:solidFill>
                  <a:schemeClr val="bg1"/>
                </a:solidFill>
                <a:latin typeface="Teen" pitchFamily="2" charset="0"/>
              </a:rPr>
              <a:t>And </a:t>
            </a:r>
            <a:r>
              <a:rPr lang="en-US" b="0" dirty="0">
                <a:solidFill>
                  <a:schemeClr val="bg1"/>
                </a:solidFill>
                <a:latin typeface="Teen" pitchFamily="2" charset="0"/>
              </a:rPr>
              <a:t>I went out by night by the gate of the valley, even before the dragon well, and to the dung port, and viewed the walls of Jerusalem, which were broken down, and the gates thereof were consumed with fire. </a:t>
            </a:r>
          </a:p>
        </p:txBody>
      </p:sp>
    </p:spTree>
    <p:extLst>
      <p:ext uri="{BB962C8B-B14F-4D97-AF65-F5344CB8AC3E}">
        <p14:creationId xmlns:p14="http://schemas.microsoft.com/office/powerpoint/2010/main" val="26719100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5. </a:t>
            </a:r>
            <a:r>
              <a:rPr lang="en-US" sz="88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PREPARED HIMSELF</a:t>
            </a:r>
            <a:endParaRPr lang="en-US" sz="88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1718088"/>
            <a:ext cx="8763000" cy="4537158"/>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1730931"/>
            <a:ext cx="8610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2</a:t>
            </a:r>
            <a:r>
              <a:rPr lang="en-US" b="0" dirty="0" smtClean="0">
                <a:solidFill>
                  <a:srgbClr val="FFFF00"/>
                </a:solidFill>
                <a:latin typeface="+mj-lt"/>
              </a:rPr>
              <a:t>:11-18</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14</a:t>
            </a:r>
            <a:r>
              <a:rPr lang="en-US" b="0" dirty="0" smtClean="0">
                <a:solidFill>
                  <a:schemeClr val="bg1"/>
                </a:solidFill>
                <a:latin typeface="Teen" pitchFamily="2" charset="0"/>
              </a:rPr>
              <a:t>Then </a:t>
            </a:r>
            <a:r>
              <a:rPr lang="en-US" b="0" dirty="0">
                <a:solidFill>
                  <a:schemeClr val="bg1"/>
                </a:solidFill>
                <a:latin typeface="Teen" pitchFamily="2" charset="0"/>
              </a:rPr>
              <a:t>I went on to the gate of the fountain, and to the king's pool: but there was no place for the beast that was under me to pass. </a:t>
            </a:r>
          </a:p>
          <a:p>
            <a:pPr>
              <a:lnSpc>
                <a:spcPct val="80000"/>
              </a:lnSpc>
            </a:pPr>
            <a:r>
              <a:rPr lang="en-US" b="0" baseline="30000" dirty="0" smtClean="0">
                <a:solidFill>
                  <a:srgbClr val="FFFF00"/>
                </a:solidFill>
                <a:latin typeface="Teen" pitchFamily="2" charset="0"/>
              </a:rPr>
              <a:t>15</a:t>
            </a:r>
            <a:r>
              <a:rPr lang="en-US" b="0" dirty="0" smtClean="0">
                <a:solidFill>
                  <a:schemeClr val="bg1"/>
                </a:solidFill>
                <a:latin typeface="Teen" pitchFamily="2" charset="0"/>
              </a:rPr>
              <a:t>Then </a:t>
            </a:r>
            <a:r>
              <a:rPr lang="en-US" b="0" dirty="0">
                <a:solidFill>
                  <a:schemeClr val="bg1"/>
                </a:solidFill>
                <a:latin typeface="Teen" pitchFamily="2" charset="0"/>
              </a:rPr>
              <a:t>went I up in the night by the brook, and viewed the wall, and turned back, and entered by the gate of the valley, and so returned. </a:t>
            </a:r>
          </a:p>
        </p:txBody>
      </p:sp>
    </p:spTree>
    <p:extLst>
      <p:ext uri="{BB962C8B-B14F-4D97-AF65-F5344CB8AC3E}">
        <p14:creationId xmlns:p14="http://schemas.microsoft.com/office/powerpoint/2010/main" val="288239394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5. </a:t>
            </a:r>
            <a:r>
              <a:rPr lang="en-US" sz="88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PREPARED HIMSELF</a:t>
            </a:r>
            <a:endParaRPr lang="en-US" sz="88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1870492"/>
            <a:ext cx="8763000" cy="3574843"/>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1883335"/>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2</a:t>
            </a:r>
            <a:r>
              <a:rPr lang="en-US" b="0" dirty="0" smtClean="0">
                <a:solidFill>
                  <a:srgbClr val="FFFF00"/>
                </a:solidFill>
                <a:latin typeface="+mj-lt"/>
              </a:rPr>
              <a:t>:11-18</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16</a:t>
            </a:r>
            <a:r>
              <a:rPr lang="en-US" b="0" dirty="0" smtClean="0">
                <a:solidFill>
                  <a:schemeClr val="bg1"/>
                </a:solidFill>
                <a:latin typeface="Teen" pitchFamily="2" charset="0"/>
              </a:rPr>
              <a:t>And </a:t>
            </a:r>
            <a:r>
              <a:rPr lang="en-US" b="0" dirty="0">
                <a:solidFill>
                  <a:schemeClr val="bg1"/>
                </a:solidFill>
                <a:latin typeface="Teen" pitchFamily="2" charset="0"/>
              </a:rPr>
              <a:t>the rulers knew not whither I went, or what I did; neither had I as yet told it to the Jews, nor to the priests, nor to the nobles, nor to the rulers, nor to the rest that did the work. </a:t>
            </a:r>
          </a:p>
        </p:txBody>
      </p:sp>
    </p:spTree>
    <p:extLst>
      <p:ext uri="{BB962C8B-B14F-4D97-AF65-F5344CB8AC3E}">
        <p14:creationId xmlns:p14="http://schemas.microsoft.com/office/powerpoint/2010/main" val="50994779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5. </a:t>
            </a:r>
            <a:r>
              <a:rPr lang="en-US" sz="88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PREPARED HIMSELF</a:t>
            </a:r>
            <a:endParaRPr lang="en-US" sz="88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1870492"/>
            <a:ext cx="8763000" cy="4067286"/>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1883335"/>
            <a:ext cx="8610600" cy="40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2</a:t>
            </a:r>
            <a:r>
              <a:rPr lang="en-US" b="0" dirty="0" smtClean="0">
                <a:solidFill>
                  <a:srgbClr val="FFFF00"/>
                </a:solidFill>
                <a:latin typeface="+mj-lt"/>
              </a:rPr>
              <a:t>:11-18</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17</a:t>
            </a:r>
            <a:r>
              <a:rPr lang="en-US" b="0" dirty="0" smtClean="0">
                <a:solidFill>
                  <a:schemeClr val="bg1"/>
                </a:solidFill>
                <a:latin typeface="Teen" pitchFamily="2" charset="0"/>
              </a:rPr>
              <a:t>Then </a:t>
            </a:r>
            <a:r>
              <a:rPr lang="en-US" b="0" dirty="0">
                <a:solidFill>
                  <a:schemeClr val="bg1"/>
                </a:solidFill>
                <a:latin typeface="Teen" pitchFamily="2" charset="0"/>
              </a:rPr>
              <a:t>said I unto them, Ye see the distress that we are in, how Jerusalem </a:t>
            </a:r>
            <a:r>
              <a:rPr lang="en-US" b="0" dirty="0" err="1">
                <a:solidFill>
                  <a:schemeClr val="bg1"/>
                </a:solidFill>
                <a:latin typeface="Teen" pitchFamily="2" charset="0"/>
              </a:rPr>
              <a:t>lieth</a:t>
            </a:r>
            <a:r>
              <a:rPr lang="en-US" b="0" dirty="0">
                <a:solidFill>
                  <a:schemeClr val="bg1"/>
                </a:solidFill>
                <a:latin typeface="Teen" pitchFamily="2" charset="0"/>
              </a:rPr>
              <a:t> waste, and the gates thereof are burned with fire: come, and let us build up the wall of Jerusalem, that we be no more a reproach. </a:t>
            </a:r>
          </a:p>
        </p:txBody>
      </p:sp>
    </p:spTree>
    <p:extLst>
      <p:ext uri="{BB962C8B-B14F-4D97-AF65-F5344CB8AC3E}">
        <p14:creationId xmlns:p14="http://schemas.microsoft.com/office/powerpoint/2010/main" val="22812230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5. </a:t>
            </a:r>
            <a:r>
              <a:rPr lang="en-US" sz="88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PREPARED HIMSELF</a:t>
            </a:r>
            <a:endParaRPr lang="en-US" sz="88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1870492"/>
            <a:ext cx="8763000" cy="4067286"/>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1883335"/>
            <a:ext cx="8610600" cy="40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2</a:t>
            </a:r>
            <a:r>
              <a:rPr lang="en-US" b="0" dirty="0" smtClean="0">
                <a:solidFill>
                  <a:srgbClr val="FFFF00"/>
                </a:solidFill>
                <a:latin typeface="+mj-lt"/>
              </a:rPr>
              <a:t>:11-18</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18</a:t>
            </a:r>
            <a:r>
              <a:rPr lang="en-US" b="0" dirty="0" smtClean="0">
                <a:solidFill>
                  <a:schemeClr val="bg1"/>
                </a:solidFill>
                <a:latin typeface="Teen" pitchFamily="2" charset="0"/>
              </a:rPr>
              <a:t>Then I told them of the hand of my God which was good upon me; as also the king's words that he had spoken unto me. And they said, Let us rise up and build. So they strengthened their hands for this good work. </a:t>
            </a:r>
            <a:endParaRPr lang="en-US" b="0" dirty="0">
              <a:solidFill>
                <a:schemeClr val="bg1"/>
              </a:solidFill>
              <a:latin typeface="Teen" pitchFamily="2" charset="0"/>
            </a:endParaRPr>
          </a:p>
        </p:txBody>
      </p:sp>
    </p:spTree>
    <p:extLst>
      <p:ext uri="{BB962C8B-B14F-4D97-AF65-F5344CB8AC3E}">
        <p14:creationId xmlns:p14="http://schemas.microsoft.com/office/powerpoint/2010/main" val="287378050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203200" y="1376095"/>
            <a:ext cx="8763000" cy="4105810"/>
          </a:xfrm>
          <a:prstGeom prst="rect">
            <a:avLst/>
          </a:prstGeom>
          <a:solidFill>
            <a:schemeClr val="tx1">
              <a:alpha val="75000"/>
            </a:schemeClr>
          </a:solidFill>
          <a:ln>
            <a:noFill/>
          </a:ln>
          <a:effectLst/>
          <a:extLst/>
        </p:spPr>
        <p:txBody>
          <a:bodyPr wrap="none" anchor="ctr"/>
          <a:lstStyle/>
          <a:p>
            <a:endParaRPr lang="en-US"/>
          </a:p>
        </p:txBody>
      </p:sp>
      <p:sp>
        <p:nvSpPr>
          <p:cNvPr id="7" name="Text Box 5"/>
          <p:cNvSpPr txBox="1">
            <a:spLocks noChangeArrowheads="1"/>
          </p:cNvSpPr>
          <p:nvPr/>
        </p:nvSpPr>
        <p:spPr bwMode="auto">
          <a:xfrm>
            <a:off x="279400" y="1401779"/>
            <a:ext cx="8610600" cy="40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1</a:t>
            </a:r>
            <a:r>
              <a:rPr lang="en-US" b="0" dirty="0" smtClean="0">
                <a:solidFill>
                  <a:srgbClr val="FFFF00"/>
                </a:solidFill>
                <a:latin typeface="+mj-lt"/>
              </a:rPr>
              <a:t>:1-3</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mj-lt"/>
              </a:rPr>
              <a:t>3</a:t>
            </a:r>
            <a:r>
              <a:rPr lang="en-US" b="0" dirty="0" smtClean="0">
                <a:solidFill>
                  <a:schemeClr val="bg1"/>
                </a:solidFill>
                <a:latin typeface="+mj-lt"/>
              </a:rPr>
              <a:t>And </a:t>
            </a:r>
            <a:r>
              <a:rPr lang="en-US" b="0" dirty="0">
                <a:solidFill>
                  <a:schemeClr val="bg1"/>
                </a:solidFill>
                <a:latin typeface="+mj-lt"/>
              </a:rPr>
              <a:t>they said unto me, The remnant that are left of the captivity there in the province are in great affliction and reproach: the wall of Jerusalem also is broken down, and the gates thereof are burned with fire.</a:t>
            </a:r>
          </a:p>
        </p:txBody>
      </p:sp>
    </p:spTree>
    <p:extLst>
      <p:ext uri="{BB962C8B-B14F-4D97-AF65-F5344CB8AC3E}">
        <p14:creationId xmlns:p14="http://schemas.microsoft.com/office/powerpoint/2010/main" val="204120519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5. </a:t>
            </a:r>
            <a:r>
              <a:rPr lang="en-US" sz="88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PREPARED HIMSELF</a:t>
            </a:r>
            <a:endParaRPr lang="en-US" sz="88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6" name="Text Box 2"/>
          <p:cNvSpPr txBox="1">
            <a:spLocks noChangeArrowheads="1"/>
          </p:cNvSpPr>
          <p:nvPr/>
        </p:nvSpPr>
        <p:spPr bwMode="auto">
          <a:xfrm>
            <a:off x="112889" y="2326199"/>
            <a:ext cx="8918222" cy="348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05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He Took A Midnight Ride To Check The Situation Out For Himself</a:t>
            </a:r>
            <a:endParaRPr lang="en-US" sz="105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370754637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5. </a:t>
            </a:r>
            <a:r>
              <a:rPr lang="en-US" sz="88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PREPARED HIMSELF</a:t>
            </a:r>
            <a:endParaRPr lang="en-US" sz="88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6" name="Text Box 2"/>
          <p:cNvSpPr txBox="1">
            <a:spLocks noChangeArrowheads="1"/>
          </p:cNvSpPr>
          <p:nvPr/>
        </p:nvSpPr>
        <p:spPr bwMode="auto">
          <a:xfrm>
            <a:off x="112889" y="2077841"/>
            <a:ext cx="8918222" cy="4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96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Notice That He Didn’t Come In On A White Horse, Saying </a:t>
            </a:r>
            <a:r>
              <a:rPr lang="en-US" sz="9600" b="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“The Lone Ranger Is Here To Save The Day!”</a:t>
            </a:r>
            <a:endParaRPr lang="en-US" sz="9600" b="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91847821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5. </a:t>
            </a:r>
            <a:r>
              <a:rPr lang="en-US" sz="88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PREPARED HIMSELF</a:t>
            </a:r>
            <a:endParaRPr lang="en-US" sz="88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6" name="Text Box 2"/>
          <p:cNvSpPr txBox="1">
            <a:spLocks noChangeArrowheads="1"/>
          </p:cNvSpPr>
          <p:nvPr/>
        </p:nvSpPr>
        <p:spPr bwMode="auto">
          <a:xfrm>
            <a:off x="112889" y="2315313"/>
            <a:ext cx="8918222" cy="348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05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It’s About Prayer, Planning, Moving Forward And Work!</a:t>
            </a:r>
            <a:endParaRPr lang="en-US" sz="105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120825422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6. </a:t>
            </a:r>
            <a:r>
              <a:rPr lang="en-US" sz="96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WAS OPPOSED</a:t>
            </a:r>
            <a:endParaRPr lang="en-US" sz="96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12889" y="519962"/>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There Were Enemies</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697828"/>
            <a:ext cx="8763000" cy="3574843"/>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710671"/>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2</a:t>
            </a:r>
            <a:r>
              <a:rPr lang="en-US" b="0" dirty="0" smtClean="0">
                <a:solidFill>
                  <a:srgbClr val="FFFF00"/>
                </a:solidFill>
                <a:latin typeface="+mj-lt"/>
              </a:rPr>
              <a:t>:10</a:t>
            </a:r>
            <a:r>
              <a:rPr lang="en-US" b="0" dirty="0">
                <a:solidFill>
                  <a:schemeClr val="folHlink"/>
                </a:solidFill>
                <a:latin typeface="+mj-lt"/>
              </a:rPr>
              <a:t/>
            </a:r>
            <a:br>
              <a:rPr lang="en-US" b="0" dirty="0">
                <a:solidFill>
                  <a:schemeClr val="folHlink"/>
                </a:solidFill>
                <a:latin typeface="+mj-lt"/>
              </a:rPr>
            </a:br>
            <a:r>
              <a:rPr lang="en-US" b="0" dirty="0">
                <a:solidFill>
                  <a:schemeClr val="bg1"/>
                </a:solidFill>
                <a:latin typeface="Teen" pitchFamily="2" charset="0"/>
              </a:rPr>
              <a:t>When </a:t>
            </a:r>
            <a:r>
              <a:rPr lang="en-US" b="0" dirty="0" err="1">
                <a:solidFill>
                  <a:schemeClr val="bg1"/>
                </a:solidFill>
                <a:latin typeface="Teen" pitchFamily="2" charset="0"/>
              </a:rPr>
              <a:t>Sanballat</a:t>
            </a:r>
            <a:r>
              <a:rPr lang="en-US" b="0" dirty="0">
                <a:solidFill>
                  <a:schemeClr val="bg1"/>
                </a:solidFill>
                <a:latin typeface="Teen" pitchFamily="2" charset="0"/>
              </a:rPr>
              <a:t> the </a:t>
            </a:r>
            <a:r>
              <a:rPr lang="en-US" b="0" dirty="0" err="1">
                <a:solidFill>
                  <a:schemeClr val="bg1"/>
                </a:solidFill>
                <a:latin typeface="Teen" pitchFamily="2" charset="0"/>
              </a:rPr>
              <a:t>Horonite</a:t>
            </a:r>
            <a:r>
              <a:rPr lang="en-US" b="0" dirty="0">
                <a:solidFill>
                  <a:schemeClr val="bg1"/>
                </a:solidFill>
                <a:latin typeface="Teen" pitchFamily="2" charset="0"/>
              </a:rPr>
              <a:t>, and </a:t>
            </a:r>
            <a:r>
              <a:rPr lang="en-US" b="0" dirty="0" err="1">
                <a:solidFill>
                  <a:schemeClr val="bg1"/>
                </a:solidFill>
                <a:latin typeface="Teen" pitchFamily="2" charset="0"/>
              </a:rPr>
              <a:t>Tobiah</a:t>
            </a:r>
            <a:r>
              <a:rPr lang="en-US" b="0" dirty="0">
                <a:solidFill>
                  <a:schemeClr val="bg1"/>
                </a:solidFill>
                <a:latin typeface="Teen" pitchFamily="2" charset="0"/>
              </a:rPr>
              <a:t> the servant, the Ammonite, heard of it, it grieved them exceedingly that there was come a man to seek the welfare of the children of Israel.</a:t>
            </a:r>
          </a:p>
        </p:txBody>
      </p:sp>
      <p:sp>
        <p:nvSpPr>
          <p:cNvPr id="7" name="Text Box 2"/>
          <p:cNvSpPr txBox="1">
            <a:spLocks noChangeArrowheads="1"/>
          </p:cNvSpPr>
          <p:nvPr/>
        </p:nvSpPr>
        <p:spPr bwMode="auto">
          <a:xfrm>
            <a:off x="112889" y="1151346"/>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There Always Will Be!</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385155087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5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utoUpdateAnimBg="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6. </a:t>
            </a:r>
            <a:r>
              <a:rPr lang="en-US" sz="96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WAS OPPOSED</a:t>
            </a:r>
            <a:endParaRPr lang="en-US" sz="96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12889" y="519962"/>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There Were Enemies</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610740"/>
            <a:ext cx="8763000" cy="4044716"/>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623583"/>
            <a:ext cx="86106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2</a:t>
            </a:r>
            <a:r>
              <a:rPr lang="en-US" b="0" dirty="0" smtClean="0">
                <a:solidFill>
                  <a:srgbClr val="FFFF00"/>
                </a:solidFill>
                <a:latin typeface="+mj-lt"/>
              </a:rPr>
              <a:t>:19</a:t>
            </a:r>
            <a:r>
              <a:rPr lang="en-US" b="0" dirty="0">
                <a:solidFill>
                  <a:schemeClr val="folHlink"/>
                </a:solidFill>
                <a:latin typeface="+mj-lt"/>
              </a:rPr>
              <a:t/>
            </a:r>
            <a:br>
              <a:rPr lang="en-US" b="0" dirty="0">
                <a:solidFill>
                  <a:schemeClr val="folHlink"/>
                </a:solidFill>
                <a:latin typeface="+mj-lt"/>
              </a:rPr>
            </a:br>
            <a:r>
              <a:rPr lang="en-US" b="0" dirty="0">
                <a:solidFill>
                  <a:schemeClr val="bg1"/>
                </a:solidFill>
                <a:latin typeface="Teen" pitchFamily="2" charset="0"/>
              </a:rPr>
              <a:t>But when </a:t>
            </a:r>
            <a:r>
              <a:rPr lang="en-US" b="0" dirty="0" err="1">
                <a:solidFill>
                  <a:schemeClr val="bg1"/>
                </a:solidFill>
                <a:latin typeface="Teen" pitchFamily="2" charset="0"/>
              </a:rPr>
              <a:t>Sanballat</a:t>
            </a:r>
            <a:r>
              <a:rPr lang="en-US" b="0" dirty="0">
                <a:solidFill>
                  <a:schemeClr val="bg1"/>
                </a:solidFill>
                <a:latin typeface="Teen" pitchFamily="2" charset="0"/>
              </a:rPr>
              <a:t> the </a:t>
            </a:r>
            <a:r>
              <a:rPr lang="en-US" b="0" dirty="0" err="1">
                <a:solidFill>
                  <a:schemeClr val="bg1"/>
                </a:solidFill>
                <a:latin typeface="Teen" pitchFamily="2" charset="0"/>
              </a:rPr>
              <a:t>Horonite</a:t>
            </a:r>
            <a:r>
              <a:rPr lang="en-US" b="0" dirty="0">
                <a:solidFill>
                  <a:schemeClr val="bg1"/>
                </a:solidFill>
                <a:latin typeface="Teen" pitchFamily="2" charset="0"/>
              </a:rPr>
              <a:t>, and </a:t>
            </a:r>
            <a:r>
              <a:rPr lang="en-US" b="0" dirty="0" err="1">
                <a:solidFill>
                  <a:schemeClr val="bg1"/>
                </a:solidFill>
                <a:latin typeface="Teen" pitchFamily="2" charset="0"/>
              </a:rPr>
              <a:t>Tobiah</a:t>
            </a:r>
            <a:r>
              <a:rPr lang="en-US" b="0" dirty="0">
                <a:solidFill>
                  <a:schemeClr val="bg1"/>
                </a:solidFill>
                <a:latin typeface="Teen" pitchFamily="2" charset="0"/>
              </a:rPr>
              <a:t> the servant, the Ammonite, and </a:t>
            </a:r>
            <a:r>
              <a:rPr lang="en-US" b="0" dirty="0" err="1">
                <a:solidFill>
                  <a:schemeClr val="bg1"/>
                </a:solidFill>
                <a:latin typeface="Teen" pitchFamily="2" charset="0"/>
              </a:rPr>
              <a:t>Geshem</a:t>
            </a:r>
            <a:r>
              <a:rPr lang="en-US" b="0" dirty="0">
                <a:solidFill>
                  <a:schemeClr val="bg1"/>
                </a:solidFill>
                <a:latin typeface="Teen" pitchFamily="2" charset="0"/>
              </a:rPr>
              <a:t> the Arabian, heard it, they laughed us to scorn, and despised us, and said, What is this thing that ye do? will ye rebel against the king? </a:t>
            </a:r>
          </a:p>
        </p:txBody>
      </p:sp>
      <p:sp>
        <p:nvSpPr>
          <p:cNvPr id="7" name="Text Box 2"/>
          <p:cNvSpPr txBox="1">
            <a:spLocks noChangeArrowheads="1"/>
          </p:cNvSpPr>
          <p:nvPr/>
        </p:nvSpPr>
        <p:spPr bwMode="auto">
          <a:xfrm>
            <a:off x="112889" y="1151346"/>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There Always Will Be!</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329335779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6. </a:t>
            </a:r>
            <a:r>
              <a:rPr lang="en-US" sz="96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WAS OPPOSED</a:t>
            </a:r>
            <a:endParaRPr lang="en-US" sz="96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12889" y="519962"/>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There Were Enemies</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697828"/>
            <a:ext cx="8763000" cy="3574843"/>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710671"/>
            <a:ext cx="8610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2</a:t>
            </a:r>
            <a:r>
              <a:rPr lang="en-US" b="0" dirty="0" smtClean="0">
                <a:solidFill>
                  <a:srgbClr val="FFFF00"/>
                </a:solidFill>
                <a:latin typeface="+mj-lt"/>
              </a:rPr>
              <a:t>:20</a:t>
            </a:r>
            <a:r>
              <a:rPr lang="en-US" b="0" dirty="0">
                <a:solidFill>
                  <a:schemeClr val="folHlink"/>
                </a:solidFill>
                <a:latin typeface="+mj-lt"/>
              </a:rPr>
              <a:t/>
            </a:r>
            <a:br>
              <a:rPr lang="en-US" b="0" dirty="0">
                <a:solidFill>
                  <a:schemeClr val="folHlink"/>
                </a:solidFill>
                <a:latin typeface="+mj-lt"/>
              </a:rPr>
            </a:br>
            <a:r>
              <a:rPr lang="en-US" b="0" dirty="0">
                <a:solidFill>
                  <a:schemeClr val="bg1"/>
                </a:solidFill>
                <a:latin typeface="Teen" pitchFamily="2" charset="0"/>
              </a:rPr>
              <a:t>Then answered I them, and said unto them, The God of heaven, he will prosper us; therefore we his servants will arise and build: but ye have no portion, nor right, nor memorial, in Jerusalem.</a:t>
            </a:r>
          </a:p>
        </p:txBody>
      </p:sp>
      <p:sp>
        <p:nvSpPr>
          <p:cNvPr id="7" name="Text Box 2"/>
          <p:cNvSpPr txBox="1">
            <a:spLocks noChangeArrowheads="1"/>
          </p:cNvSpPr>
          <p:nvPr/>
        </p:nvSpPr>
        <p:spPr bwMode="auto">
          <a:xfrm>
            <a:off x="112889" y="1151346"/>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There Always Will Be!</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369258134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747935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9869" y="2170964"/>
            <a:ext cx="8704263" cy="251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40000"/>
              </a:spcAft>
              <a:buClr>
                <a:srgbClr val="FFFF99"/>
              </a:buClr>
            </a:pPr>
            <a:r>
              <a:rPr lang="en-US" sz="12000" b="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Remember... Asking for help is OK!</a:t>
            </a:r>
            <a:endParaRPr lang="en-US" sz="12000" b="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426132763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9869" y="2170964"/>
            <a:ext cx="8704263" cy="251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40000"/>
              </a:spcAft>
              <a:buClr>
                <a:srgbClr val="FFFF99"/>
              </a:buClr>
            </a:pPr>
            <a:r>
              <a:rPr lang="en-US" sz="120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But Remember...</a:t>
            </a:r>
            <a:br>
              <a:rPr lang="en-US" sz="120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20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Whining Isn’t!</a:t>
            </a:r>
            <a:endParaRPr lang="en-US" sz="12000" b="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162298361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9869" y="1582341"/>
            <a:ext cx="8704263"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40000"/>
              </a:spcAft>
              <a:buClr>
                <a:srgbClr val="FFFF99"/>
              </a:buClr>
            </a:pPr>
            <a:r>
              <a:rPr lang="en-US" sz="12000" b="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Also Remember, It’s Going To Take You Doing Your Part</a:t>
            </a:r>
            <a:endParaRPr lang="en-US" sz="12000" b="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413603048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9869" y="2170964"/>
            <a:ext cx="8704263" cy="251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40000"/>
              </a:spcAft>
              <a:buClr>
                <a:srgbClr val="FFFF99"/>
              </a:buClr>
            </a:pPr>
            <a:r>
              <a:rPr lang="en-US" sz="12000" b="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asked the right question</a:t>
            </a:r>
            <a:endParaRPr lang="en-US" sz="12000" b="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158147252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9869" y="1570799"/>
            <a:ext cx="8704263" cy="371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40000"/>
              </a:spcAft>
              <a:buClr>
                <a:srgbClr val="FFFF99"/>
              </a:buClr>
            </a:pPr>
            <a:r>
              <a:rPr lang="en-US" sz="120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You Are Going</a:t>
            </a:r>
            <a:br>
              <a:rPr lang="en-US" sz="120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20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To Have To Take</a:t>
            </a:r>
            <a:br>
              <a:rPr lang="en-US" sz="120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20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The Lead!</a:t>
            </a:r>
            <a:endParaRPr lang="en-US" sz="12000" b="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230595658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9869" y="2274838"/>
            <a:ext cx="87042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Aft>
                <a:spcPct val="40000"/>
              </a:spcAft>
              <a:buClr>
                <a:srgbClr val="FFFF99"/>
              </a:buClr>
            </a:pPr>
            <a:r>
              <a:rPr lang="en-US" sz="14400" b="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Get Prepared!</a:t>
            </a:r>
            <a:endParaRPr lang="en-US" sz="14400" b="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15974329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9869" y="1928590"/>
            <a:ext cx="8704263"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40000"/>
              </a:spcAft>
              <a:buClr>
                <a:srgbClr val="FFFF99"/>
              </a:buClr>
            </a:pPr>
            <a:r>
              <a:rPr lang="en-US" sz="144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Don’t Be Unrealistic!</a:t>
            </a:r>
            <a:endParaRPr lang="en-US" sz="14400" b="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43092475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9869" y="1582341"/>
            <a:ext cx="8704263"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40000"/>
              </a:spcAft>
              <a:buClr>
                <a:srgbClr val="FFFF99"/>
              </a:buClr>
            </a:pPr>
            <a:r>
              <a:rPr lang="en-US" sz="12000" b="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BE READY FOR </a:t>
            </a:r>
            <a:r>
              <a:rPr lang="en-US" sz="12000" b="0" dirty="0" err="1"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satan</a:t>
            </a:r>
            <a:r>
              <a:rPr lang="en-US" sz="12000" b="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AND his FOES TO OPPOSE YOU!</a:t>
            </a:r>
            <a:endParaRPr lang="en-US" sz="12000" b="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195892091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9869" y="1222242"/>
            <a:ext cx="8704263" cy="441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40000"/>
              </a:spcAft>
              <a:buClr>
                <a:srgbClr val="FFFF99"/>
              </a:buClr>
            </a:pPr>
            <a:r>
              <a:rPr lang="en-US" sz="14400" b="0" dirty="0" smtClean="0">
                <a:solidFill>
                  <a:srgbClr val="FFC0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REMEMBER...</a:t>
            </a:r>
            <a:r>
              <a:rPr lang="en-US" sz="144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a:r>
            <a:br>
              <a:rPr lang="en-US" sz="144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44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IT WILL BE WORTH THE EFFORT!</a:t>
            </a:r>
            <a:endParaRPr lang="en-US" sz="14400" b="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204612962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114069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203049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947342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afterEffect">
                                  <p:stCondLst>
                                    <p:cond delay="0"/>
                                  </p:stCondLst>
                                  <p:childTnLst>
                                    <p:anim calcmode="lin" valueType="num">
                                      <p:cBhvr>
                                        <p:cTn id="6" dur="1500"/>
                                        <p:tgtEl>
                                          <p:spTgt spid="3"/>
                                        </p:tgtEl>
                                        <p:attrNameLst>
                                          <p:attrName>ppt_w</p:attrName>
                                        </p:attrNameLst>
                                      </p:cBhvr>
                                      <p:tavLst>
                                        <p:tav tm="0">
                                          <p:val>
                                            <p:strVal val="ppt_w"/>
                                          </p:val>
                                        </p:tav>
                                        <p:tav tm="100000">
                                          <p:val>
                                            <p:fltVal val="0"/>
                                          </p:val>
                                        </p:tav>
                                      </p:tavLst>
                                    </p:anim>
                                    <p:anim calcmode="lin" valueType="num">
                                      <p:cBhvr>
                                        <p:cTn id="7" dur="1500"/>
                                        <p:tgtEl>
                                          <p:spTgt spid="3"/>
                                        </p:tgtEl>
                                        <p:attrNameLst>
                                          <p:attrName>ppt_h</p:attrName>
                                        </p:attrNameLst>
                                      </p:cBhvr>
                                      <p:tavLst>
                                        <p:tav tm="0">
                                          <p:val>
                                            <p:strVal val="ppt_h"/>
                                          </p:val>
                                        </p:tav>
                                        <p:tav tm="100000">
                                          <p:val>
                                            <p:fltVal val="0"/>
                                          </p:val>
                                        </p:tav>
                                      </p:tavLst>
                                    </p:anim>
                                    <p:anim calcmode="lin" valueType="num">
                                      <p:cBhvr>
                                        <p:cTn id="8" dur="1500"/>
                                        <p:tgtEl>
                                          <p:spTgt spid="3"/>
                                        </p:tgtEl>
                                        <p:attrNameLst>
                                          <p:attrName>style.rotation</p:attrName>
                                        </p:attrNameLst>
                                      </p:cBhvr>
                                      <p:tavLst>
                                        <p:tav tm="0">
                                          <p:val>
                                            <p:fltVal val="0"/>
                                          </p:val>
                                        </p:tav>
                                        <p:tav tm="100000">
                                          <p:val>
                                            <p:fltVal val="90"/>
                                          </p:val>
                                        </p:tav>
                                      </p:tavLst>
                                    </p:anim>
                                    <p:animEffect transition="out" filter="fade">
                                      <p:cBhvr>
                                        <p:cTn id="9" dur="1500"/>
                                        <p:tgtEl>
                                          <p:spTgt spid="3"/>
                                        </p:tgtEl>
                                      </p:cBhvr>
                                    </p:animEffect>
                                    <p:set>
                                      <p:cBhvr>
                                        <p:cTn id="10" dur="1" fill="hold">
                                          <p:stCondLst>
                                            <p:cond delay="1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9869" y="1582341"/>
            <a:ext cx="8704263"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40000"/>
              </a:spcAft>
              <a:buClr>
                <a:srgbClr val="FFFF99"/>
              </a:buClr>
            </a:pPr>
            <a:r>
              <a:rPr lang="en-US" sz="120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asked the right person the question</a:t>
            </a:r>
            <a:endParaRPr lang="en-US" sz="12000" b="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27557779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9869" y="1582341"/>
            <a:ext cx="8704263"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40000"/>
              </a:spcAft>
              <a:buClr>
                <a:srgbClr val="FFFF99"/>
              </a:buClr>
            </a:pPr>
            <a:r>
              <a:rPr lang="en-US" sz="12000" b="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received the right information</a:t>
            </a:r>
            <a:endParaRPr lang="en-US" sz="12000" b="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260537331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9869" y="1582341"/>
            <a:ext cx="8704263" cy="371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40000"/>
              </a:spcAft>
              <a:buClr>
                <a:srgbClr val="FFFF99"/>
              </a:buClr>
            </a:pPr>
            <a:r>
              <a:rPr lang="en-US" sz="120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was prepared to do the right thing</a:t>
            </a:r>
            <a:endParaRPr lang="en-US" sz="12000" b="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114276050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203200" y="1881379"/>
            <a:ext cx="8763000" cy="3095242"/>
          </a:xfrm>
          <a:prstGeom prst="rect">
            <a:avLst/>
          </a:prstGeom>
          <a:solidFill>
            <a:schemeClr val="tx1">
              <a:alpha val="75000"/>
            </a:schemeClr>
          </a:solidFill>
          <a:ln>
            <a:noFill/>
          </a:ln>
          <a:effectLst/>
          <a:extLst/>
        </p:spPr>
        <p:txBody>
          <a:bodyPr wrap="none" anchor="ctr"/>
          <a:lstStyle/>
          <a:p>
            <a:endParaRPr lang="en-US"/>
          </a:p>
        </p:txBody>
      </p:sp>
      <p:sp>
        <p:nvSpPr>
          <p:cNvPr id="7" name="Text Box 5"/>
          <p:cNvSpPr txBox="1">
            <a:spLocks noChangeArrowheads="1"/>
          </p:cNvSpPr>
          <p:nvPr/>
        </p:nvSpPr>
        <p:spPr bwMode="auto">
          <a:xfrm>
            <a:off x="279400" y="1894221"/>
            <a:ext cx="8610600" cy="306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a:t>
            </a:r>
            <a:r>
              <a:rPr lang="en-US" b="0" dirty="0" smtClean="0">
                <a:solidFill>
                  <a:srgbClr val="FFFF00"/>
                </a:solidFill>
                <a:latin typeface="+mj-lt"/>
              </a:rPr>
              <a:t>h 1</a:t>
            </a:r>
            <a:r>
              <a:rPr lang="en-US" b="0" dirty="0" smtClean="0">
                <a:solidFill>
                  <a:srgbClr val="FFFF00"/>
                </a:solidFill>
                <a:latin typeface="+mj-lt"/>
              </a:rPr>
              <a:t>:4</a:t>
            </a:r>
            <a:r>
              <a:rPr lang="en-US" b="0" dirty="0">
                <a:solidFill>
                  <a:schemeClr val="folHlink"/>
                </a:solidFill>
                <a:latin typeface="+mj-lt"/>
              </a:rPr>
              <a:t/>
            </a:r>
            <a:br>
              <a:rPr lang="en-US" b="0" dirty="0">
                <a:solidFill>
                  <a:schemeClr val="folHlink"/>
                </a:solidFill>
                <a:latin typeface="+mj-lt"/>
              </a:rPr>
            </a:br>
            <a:r>
              <a:rPr lang="en-US" b="0" dirty="0">
                <a:solidFill>
                  <a:schemeClr val="bg1"/>
                </a:solidFill>
                <a:latin typeface="+mj-lt"/>
              </a:rPr>
              <a:t>And it came to pass, when I heard these words, that I sat down and wept, and mourned certain days, and fasted, and prayed before the God of heaven,</a:t>
            </a:r>
          </a:p>
        </p:txBody>
      </p:sp>
    </p:spTree>
    <p:extLst>
      <p:ext uri="{BB962C8B-B14F-4D97-AF65-F5344CB8AC3E}">
        <p14:creationId xmlns:p14="http://schemas.microsoft.com/office/powerpoint/2010/main" val="290587636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utoUpdateAnimBg="0"/>
    </p:bld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oger's Font">
      <a:majorFont>
        <a:latin typeface="Teen"/>
        <a:ea typeface=""/>
        <a:cs typeface="Arial"/>
      </a:majorFont>
      <a:minorFont>
        <a:latin typeface="Tee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40759</TotalTime>
  <Words>488</Words>
  <Application>Microsoft Office PowerPoint</Application>
  <PresentationFormat>On-screen Show (4:3)</PresentationFormat>
  <Paragraphs>160</Paragraphs>
  <Slides>58</Slides>
  <Notes>58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Tempus Sans ITC</vt:lpstr>
      <vt:lpstr>Libel Suit</vt:lpstr>
      <vt:lpstr>Teen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RDJ</dc:creator>
  <cp:lastModifiedBy>Roger J</cp:lastModifiedBy>
  <cp:revision>3031</cp:revision>
  <dcterms:created xsi:type="dcterms:W3CDTF">2005-02-19T02:02:57Z</dcterms:created>
  <dcterms:modified xsi:type="dcterms:W3CDTF">2012-01-08T01:24:37Z</dcterms:modified>
</cp:coreProperties>
</file>