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52"/>
  </p:notesMasterIdLst>
  <p:sldIdLst>
    <p:sldId id="8036" r:id="rId3"/>
    <p:sldId id="15648" r:id="rId4"/>
    <p:sldId id="15716" r:id="rId5"/>
    <p:sldId id="15677" r:id="rId6"/>
    <p:sldId id="15678" r:id="rId7"/>
    <p:sldId id="15649" r:id="rId8"/>
    <p:sldId id="15650" r:id="rId9"/>
    <p:sldId id="15679" r:id="rId10"/>
    <p:sldId id="15680" r:id="rId11"/>
    <p:sldId id="15681" r:id="rId12"/>
    <p:sldId id="15682" r:id="rId13"/>
    <p:sldId id="15683" r:id="rId14"/>
    <p:sldId id="15684" r:id="rId15"/>
    <p:sldId id="15685" r:id="rId16"/>
    <p:sldId id="15686" r:id="rId17"/>
    <p:sldId id="15687" r:id="rId18"/>
    <p:sldId id="15688" r:id="rId19"/>
    <p:sldId id="15651" r:id="rId20"/>
    <p:sldId id="15689" r:id="rId21"/>
    <p:sldId id="15692" r:id="rId22"/>
    <p:sldId id="15652" r:id="rId23"/>
    <p:sldId id="15693" r:id="rId24"/>
    <p:sldId id="15694" r:id="rId25"/>
    <p:sldId id="15695" r:id="rId26"/>
    <p:sldId id="15653" r:id="rId27"/>
    <p:sldId id="15654" r:id="rId28"/>
    <p:sldId id="15655" r:id="rId29"/>
    <p:sldId id="15656" r:id="rId30"/>
    <p:sldId id="15657" r:id="rId31"/>
    <p:sldId id="15658" r:id="rId32"/>
    <p:sldId id="15659" r:id="rId33"/>
    <p:sldId id="15696" r:id="rId34"/>
    <p:sldId id="15699" r:id="rId35"/>
    <p:sldId id="15698" r:id="rId36"/>
    <p:sldId id="15717" r:id="rId37"/>
    <p:sldId id="15707" r:id="rId38"/>
    <p:sldId id="15660" r:id="rId39"/>
    <p:sldId id="15701" r:id="rId40"/>
    <p:sldId id="15702" r:id="rId41"/>
    <p:sldId id="15708" r:id="rId42"/>
    <p:sldId id="15709" r:id="rId43"/>
    <p:sldId id="15710" r:id="rId44"/>
    <p:sldId id="15711" r:id="rId45"/>
    <p:sldId id="15712" r:id="rId46"/>
    <p:sldId id="15713" r:id="rId47"/>
    <p:sldId id="15714" r:id="rId48"/>
    <p:sldId id="15715" r:id="rId49"/>
    <p:sldId id="15703" r:id="rId50"/>
    <p:sldId id="15639" r:id="rId51"/>
  </p:sldIdLst>
  <p:sldSz cx="9144000" cy="6858000" type="screen4x3"/>
  <p:notesSz cx="6858000" cy="9144000"/>
  <p:embeddedFontLst>
    <p:embeddedFont>
      <p:font typeface="Aharoni" pitchFamily="2" charset="-79"/>
      <p:bold r:id="rId53"/>
    </p:embeddedFont>
    <p:embeddedFont>
      <p:font typeface="Biondi" pitchFamily="2" charset="0"/>
      <p:regular r:id="rId54"/>
    </p:embeddedFont>
    <p:embeddedFont>
      <p:font typeface="Tempus Sans ITC" pitchFamily="82" charset="0"/>
      <p:regular r:id="rId55"/>
    </p:embeddedFont>
    <p:embeddedFont>
      <p:font typeface="YouMurderer BB" pitchFamily="2" charset="0"/>
      <p:regular r:id="rId56"/>
    </p:embeddedFont>
    <p:embeddedFont>
      <p:font typeface="Antique Olive" pitchFamily="34" charset="0"/>
      <p:regular r:id="rId57"/>
      <p:bold r:id="rId58"/>
      <p:italic r:id="rId59"/>
    </p:embeddedFont>
    <p:embeddedFont>
      <p:font typeface="Huxtable" pitchFamily="2" charset="0"/>
      <p:regular r:id="rId60"/>
    </p:embeddedFont>
  </p:embeddedFontLst>
  <p:custDataLst>
    <p:tags r:id="rId61"/>
  </p:custData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FF99"/>
    <a:srgbClr val="FFFF66"/>
    <a:srgbClr val="FFFF99"/>
    <a:srgbClr val="FFFFCC"/>
    <a:srgbClr val="080808"/>
    <a:srgbClr val="FFFFFF"/>
    <a:srgbClr val="DDDDDD"/>
    <a:srgbClr val="CCCCFF"/>
    <a:srgbClr val="006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6" autoAdjust="0"/>
    <p:restoredTop sz="93800" autoAdjust="0"/>
  </p:normalViewPr>
  <p:slideViewPr>
    <p:cSldViewPr snapToGrid="0">
      <p:cViewPr varScale="1">
        <p:scale>
          <a:sx n="86" d="100"/>
          <a:sy n="86" d="100"/>
        </p:scale>
        <p:origin x="-804" y="-9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61"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E0EB3348-DC86-4719-9D28-4EC761E61034}" type="slidenum">
              <a:rPr lang="en-US"/>
              <a:pPr/>
              <a:t>‹#›</a:t>
            </a:fld>
            <a:endParaRPr lang="en-US"/>
          </a:p>
        </p:txBody>
      </p:sp>
    </p:spTree>
    <p:extLst>
      <p:ext uri="{BB962C8B-B14F-4D97-AF65-F5344CB8AC3E}">
        <p14:creationId xmlns:p14="http://schemas.microsoft.com/office/powerpoint/2010/main" val="29532861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1DF2D100-62D8-42D8-8FD0-837B16FB4081}" type="slidenum">
              <a:rPr lang="en-US">
                <a:solidFill>
                  <a:srgbClr val="000000"/>
                </a:solidFill>
              </a:rPr>
              <a:pPr/>
              <a:t>49</a:t>
            </a:fld>
            <a:endParaRPr lang="en-US">
              <a:solidFill>
                <a:srgbClr val="000000"/>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D673A-F5FD-4BD3-8DB5-14812BF4A6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E8013-45C1-497E-BD44-9E59211394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D20B47-F8D5-495C-A854-6539A82AC21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solidFill>
                  <a:srgbClr val="000000"/>
                </a:solidFill>
              </a: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6FD5E0-B52A-41B2-8F68-7FF3B1E66A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4D951-8D69-4FEB-B813-26BAC8B690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CDBB75-8885-45C0-BD4E-C9BA718307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920C27-276B-4574-87E5-3DCD076319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A3D20D-9913-43A5-BCB3-620972D33C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86639A-8853-43F7-9980-B63B505633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A3ABBC-BB52-4AE5-8A5A-DCA8EB26F6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600569"/>
            <a:ext cx="8781263" cy="3785652"/>
          </a:xfrm>
          <a:prstGeom prst="rect">
            <a:avLst/>
          </a:prstGeom>
          <a:noFill/>
        </p:spPr>
        <p:txBody>
          <a:bodyPr wrap="square" rtlCol="0">
            <a:spAutoFit/>
          </a:bodyPr>
          <a:lstStyle/>
          <a:p>
            <a:pPr algn="ctr">
              <a:lnSpc>
                <a:spcPct val="75000"/>
              </a:lnSpc>
              <a:spcAft>
                <a:spcPts val="1200"/>
              </a:spcAft>
            </a:pPr>
            <a:r>
              <a:rPr lang="en-US" sz="8000" b="0" dirty="0" smtClean="0">
                <a:ln>
                  <a:solidFill>
                    <a:schemeClr val="tx1"/>
                  </a:solidFill>
                </a:ln>
                <a:solidFill>
                  <a:srgbClr val="FFFF66"/>
                </a:solidFill>
                <a:effectLst>
                  <a:glow rad="228600">
                    <a:srgbClr val="080808"/>
                  </a:glow>
                </a:effectLst>
                <a:latin typeface="Antique Olive" pitchFamily="34" charset="0"/>
                <a:cs typeface="Aharoni" pitchFamily="2" charset="-79"/>
              </a:rPr>
              <a:t>Many had lost their homes and their livelihoods</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600569"/>
            <a:ext cx="8781263" cy="3785652"/>
          </a:xfrm>
          <a:prstGeom prst="rect">
            <a:avLst/>
          </a:prstGeom>
          <a:noFill/>
        </p:spPr>
        <p:txBody>
          <a:bodyPr wrap="square" rtlCol="0">
            <a:spAutoFit/>
          </a:bodyPr>
          <a:lstStyle/>
          <a:p>
            <a:pPr algn="ctr">
              <a:lnSpc>
                <a:spcPct val="75000"/>
              </a:lnSpc>
              <a:spcAft>
                <a:spcPts val="1200"/>
              </a:spcAft>
            </a:pPr>
            <a:r>
              <a:rPr lang="en-US" sz="8000" b="0" dirty="0" smtClean="0">
                <a:ln>
                  <a:solidFill>
                    <a:schemeClr val="tx1"/>
                  </a:solidFill>
                </a:ln>
                <a:solidFill>
                  <a:srgbClr val="FFFF66"/>
                </a:solidFill>
                <a:effectLst>
                  <a:glow rad="228600">
                    <a:srgbClr val="080808"/>
                  </a:glow>
                </a:effectLst>
                <a:latin typeface="Antique Olive" pitchFamily="34" charset="0"/>
                <a:cs typeface="Aharoni" pitchFamily="2" charset="-79"/>
              </a:rPr>
              <a:t>The religious establishment opposed them violently</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997839"/>
            <a:ext cx="8781263" cy="2862322"/>
          </a:xfrm>
          <a:prstGeom prst="rect">
            <a:avLst/>
          </a:prstGeom>
          <a:noFill/>
        </p:spPr>
        <p:txBody>
          <a:bodyPr wrap="square" rtlCol="0">
            <a:spAutoFit/>
          </a:bodyPr>
          <a:lstStyle/>
          <a:p>
            <a:pPr algn="ctr">
              <a:lnSpc>
                <a:spcPct val="75000"/>
              </a:lnSpc>
              <a:spcAft>
                <a:spcPts val="1200"/>
              </a:spcAft>
            </a:pPr>
            <a:r>
              <a:rPr lang="en-US" sz="8000" b="0" dirty="0" smtClean="0">
                <a:ln>
                  <a:solidFill>
                    <a:schemeClr val="tx1"/>
                  </a:solidFill>
                </a:ln>
                <a:solidFill>
                  <a:srgbClr val="FFFF66"/>
                </a:solidFill>
                <a:effectLst>
                  <a:glow rad="228600">
                    <a:srgbClr val="080808"/>
                  </a:glow>
                </a:effectLst>
                <a:latin typeface="Antique Olive" pitchFamily="34" charset="0"/>
                <a:cs typeface="Aharoni" pitchFamily="2" charset="-79"/>
              </a:rPr>
              <a:t>They were being hunted down like dogs</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312909"/>
            <a:ext cx="8781263" cy="4420441"/>
          </a:xfrm>
          <a:prstGeom prst="rect">
            <a:avLst/>
          </a:prstGeom>
          <a:noFill/>
        </p:spPr>
        <p:txBody>
          <a:bodyPr wrap="square" rtlCol="0">
            <a:spAutoFit/>
          </a:bodyPr>
          <a:lstStyle/>
          <a:p>
            <a:pPr algn="ctr">
              <a:lnSpc>
                <a:spcPct val="75000"/>
              </a:lnSpc>
              <a:spcAft>
                <a:spcPts val="1200"/>
              </a:spcAft>
            </a:pPr>
            <a: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t>The “true colors” of many of the followers began revealing themselves</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312909"/>
            <a:ext cx="8781263" cy="4420441"/>
          </a:xfrm>
          <a:prstGeom prst="rect">
            <a:avLst/>
          </a:prstGeom>
          <a:noFill/>
        </p:spPr>
        <p:txBody>
          <a:bodyPr wrap="square" rtlCol="0">
            <a:spAutoFit/>
          </a:bodyPr>
          <a:lstStyle/>
          <a:p>
            <a:pPr algn="ctr">
              <a:lnSpc>
                <a:spcPct val="75000"/>
              </a:lnSpc>
              <a:spcAft>
                <a:spcPts val="1200"/>
              </a:spcAft>
            </a:pPr>
            <a: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t>Many were more interested in overthrowing Rome, than following </a:t>
            </a:r>
            <a:r>
              <a:rPr lang="en-US" sz="7500" dirty="0" smtClean="0">
                <a:ln>
                  <a:solidFill>
                    <a:schemeClr val="tx1"/>
                  </a:solidFill>
                </a:ln>
                <a:solidFill>
                  <a:srgbClr val="FFFF66"/>
                </a:solidFill>
                <a:effectLst>
                  <a:glow rad="228600">
                    <a:srgbClr val="080808"/>
                  </a:glow>
                </a:effectLst>
                <a:latin typeface="Antique Olive" pitchFamily="34" charset="0"/>
                <a:cs typeface="Aharoni" pitchFamily="2" charset="-79"/>
              </a:rPr>
              <a:t>Jesus</a:t>
            </a:r>
            <a: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t> </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959093"/>
            <a:ext cx="8781263" cy="4939814"/>
          </a:xfrm>
          <a:prstGeom prst="rect">
            <a:avLst/>
          </a:prstGeom>
          <a:noFill/>
        </p:spPr>
        <p:txBody>
          <a:bodyPr wrap="square" rtlCol="0">
            <a:spAutoFit/>
          </a:bodyPr>
          <a:lstStyle/>
          <a:p>
            <a:pPr algn="ctr">
              <a:lnSpc>
                <a:spcPct val="75000"/>
              </a:lnSpc>
              <a:spcAft>
                <a:spcPts val="1200"/>
              </a:spcAft>
            </a:pPr>
            <a:r>
              <a:rPr lang="en-US" sz="7000" b="0" dirty="0" smtClean="0">
                <a:ln>
                  <a:solidFill>
                    <a:schemeClr val="tx1"/>
                  </a:solidFill>
                </a:ln>
                <a:solidFill>
                  <a:srgbClr val="FFFF66"/>
                </a:solidFill>
                <a:effectLst>
                  <a:glow rad="228600">
                    <a:srgbClr val="080808"/>
                  </a:glow>
                </a:effectLst>
                <a:latin typeface="Antique Olive" pitchFamily="34" charset="0"/>
                <a:cs typeface="Aharoni" pitchFamily="2" charset="-79"/>
              </a:rPr>
              <a:t>Opportunistic false teachers used this time to “piggy back  and hijack” the movement of </a:t>
            </a:r>
            <a:r>
              <a:rPr lang="en-US" sz="7000" dirty="0" smtClean="0">
                <a:ln>
                  <a:solidFill>
                    <a:schemeClr val="tx1"/>
                  </a:solidFill>
                </a:ln>
                <a:solidFill>
                  <a:srgbClr val="FFFF66"/>
                </a:solidFill>
                <a:effectLst>
                  <a:glow rad="228600">
                    <a:srgbClr val="080808"/>
                  </a:glow>
                </a:effectLst>
                <a:latin typeface="Antique Olive" pitchFamily="34" charset="0"/>
                <a:cs typeface="Aharoni" pitchFamily="2" charset="-79"/>
              </a:rPr>
              <a:t>God</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141836"/>
            <a:ext cx="8781263" cy="4574329"/>
          </a:xfrm>
          <a:prstGeom prst="rect">
            <a:avLst/>
          </a:prstGeom>
          <a:noFill/>
        </p:spPr>
        <p:txBody>
          <a:bodyPr wrap="square" rtlCol="0">
            <a:spAutoFit/>
          </a:bodyPr>
          <a:lstStyle/>
          <a:p>
            <a:pPr algn="ctr">
              <a:lnSpc>
                <a:spcPct val="75000"/>
              </a:lnSpc>
              <a:spcAft>
                <a:spcPts val="1200"/>
              </a:spcAft>
            </a:pPr>
            <a: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t>A void of leadership lead to jockeying</a:t>
            </a:r>
            <a:b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br>
            <a: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t>for position</a:t>
            </a:r>
          </a:p>
          <a:p>
            <a:pPr algn="ctr">
              <a:lnSpc>
                <a:spcPct val="75000"/>
              </a:lnSpc>
              <a:spcAft>
                <a:spcPts val="1200"/>
              </a:spcAft>
            </a:pPr>
            <a: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t>and power</a:t>
            </a:r>
            <a:endParaRPr lang="en-US" sz="7500" dirty="0" smtClean="0">
              <a:ln>
                <a:solidFill>
                  <a:schemeClr val="tx1"/>
                </a:solidFill>
              </a:ln>
              <a:solidFill>
                <a:srgbClr val="FFFF66"/>
              </a:solidFill>
              <a:effectLst>
                <a:glow rad="228600">
                  <a:srgbClr val="080808"/>
                </a:glow>
              </a:effectLst>
              <a:latin typeface="Antique Olive" pitchFamily="34"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141836"/>
            <a:ext cx="8781263" cy="4420441"/>
          </a:xfrm>
          <a:prstGeom prst="rect">
            <a:avLst/>
          </a:prstGeom>
          <a:noFill/>
        </p:spPr>
        <p:txBody>
          <a:bodyPr wrap="square" rtlCol="0">
            <a:spAutoFit/>
          </a:bodyPr>
          <a:lstStyle/>
          <a:p>
            <a:pPr algn="ctr">
              <a:lnSpc>
                <a:spcPct val="75000"/>
              </a:lnSpc>
              <a:spcAft>
                <a:spcPts val="1200"/>
              </a:spcAft>
            </a:pPr>
            <a: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t>Phonies and </a:t>
            </a:r>
            <a: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t>hypocrites</a:t>
            </a:r>
            <a:b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br>
            <a: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t>were </a:t>
            </a:r>
            <a:r>
              <a:rPr lang="en-US" sz="7500" b="0" dirty="0" smtClean="0">
                <a:ln>
                  <a:solidFill>
                    <a:schemeClr val="tx1"/>
                  </a:solidFill>
                </a:ln>
                <a:solidFill>
                  <a:srgbClr val="FFFF66"/>
                </a:solidFill>
                <a:effectLst>
                  <a:glow rad="228600">
                    <a:srgbClr val="080808"/>
                  </a:glow>
                </a:effectLst>
                <a:latin typeface="Antique Olive" pitchFamily="34" charset="0"/>
                <a:cs typeface="Aharoni" pitchFamily="2" charset="-79"/>
              </a:rPr>
              <a:t>in it for themselves and recognition</a:t>
            </a:r>
            <a:endParaRPr lang="en-US" sz="7500" dirty="0" smtClean="0">
              <a:ln>
                <a:solidFill>
                  <a:schemeClr val="tx1"/>
                </a:solidFill>
              </a:ln>
              <a:solidFill>
                <a:srgbClr val="FFFF66"/>
              </a:solidFill>
              <a:effectLst>
                <a:glow rad="228600">
                  <a:srgbClr val="080808"/>
                </a:glow>
              </a:effectLst>
              <a:latin typeface="Antique Olive" pitchFamily="34"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249157"/>
            <a:ext cx="8781263" cy="4951355"/>
          </a:xfrm>
          <a:prstGeom prst="rect">
            <a:avLst/>
          </a:prstGeom>
          <a:noFill/>
        </p:spPr>
        <p:txBody>
          <a:bodyPr wrap="square" rtlCol="0">
            <a:spAutoFit/>
          </a:bodyPr>
          <a:lstStyle/>
          <a:p>
            <a:pPr algn="ctr">
              <a:lnSpc>
                <a:spcPct val="50000"/>
              </a:lnSpc>
              <a:spcAft>
                <a:spcPts val="1200"/>
              </a:spcAft>
            </a:pPr>
            <a:r>
              <a:rPr lang="en-US" sz="19900" b="0" dirty="0" smtClean="0">
                <a:ln>
                  <a:solidFill>
                    <a:schemeClr val="tx1"/>
                  </a:solidFill>
                </a:ln>
                <a:solidFill>
                  <a:srgbClr val="66FFFF"/>
                </a:solidFill>
                <a:effectLst>
                  <a:glow rad="228600">
                    <a:srgbClr val="080808"/>
                  </a:glow>
                </a:effectLst>
                <a:latin typeface="YouMurderer BB" pitchFamily="2" charset="0"/>
                <a:cs typeface="Aharoni" pitchFamily="2" charset="-79"/>
              </a:rPr>
              <a:t>Things Were A Mess!</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1369" y="2310348"/>
            <a:ext cx="8781263" cy="4508927"/>
          </a:xfrm>
          <a:prstGeom prst="rect">
            <a:avLst/>
          </a:prstGeom>
          <a:noFill/>
        </p:spPr>
        <p:txBody>
          <a:bodyPr wrap="square" rtlCol="0">
            <a:spAutoFit/>
          </a:bodyPr>
          <a:lstStyle/>
          <a:p>
            <a:pPr algn="ctr">
              <a:spcAft>
                <a:spcPts val="1200"/>
              </a:spcAft>
            </a:pPr>
            <a:r>
              <a:rPr lang="en-US" sz="28700" b="0" dirty="0" smtClean="0">
                <a:ln>
                  <a:solidFill>
                    <a:schemeClr val="tx1"/>
                  </a:solidFill>
                </a:ln>
                <a:solidFill>
                  <a:srgbClr val="FFFF00"/>
                </a:solidFill>
                <a:effectLst>
                  <a:glow rad="228600">
                    <a:srgbClr val="080808"/>
                  </a:glow>
                </a:effectLst>
                <a:latin typeface="YouMurderer BB" pitchFamily="2" charset="0"/>
                <a:cs typeface="Aharoni" pitchFamily="2" charset="-79"/>
              </a:rPr>
              <a:t>oh yes!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strVal val="4*#ppt_w"/>
                                          </p:val>
                                        </p:tav>
                                        <p:tav tm="100000">
                                          <p:val>
                                            <p:strVal val="#ppt_w"/>
                                          </p:val>
                                        </p:tav>
                                      </p:tavLst>
                                    </p:anim>
                                    <p:anim calcmode="lin" valueType="num">
                                      <p:cBhvr>
                                        <p:cTn id="1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strVal val="4*#ppt_w"/>
                                          </p:val>
                                        </p:tav>
                                        <p:tav tm="100000">
                                          <p:val>
                                            <p:strVal val="#ppt_w"/>
                                          </p:val>
                                        </p:tav>
                                      </p:tavLst>
                                    </p:anim>
                                    <p:anim calcmode="lin" valueType="num">
                                      <p:cBhvr>
                                        <p:cTn id="8" dur="1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997839"/>
            <a:ext cx="8781263" cy="2862322"/>
          </a:xfrm>
          <a:prstGeom prst="rect">
            <a:avLst/>
          </a:prstGeom>
          <a:noFill/>
        </p:spPr>
        <p:txBody>
          <a:bodyPr wrap="square" rtlCol="0">
            <a:spAutoFit/>
          </a:bodyPr>
          <a:lstStyle/>
          <a:p>
            <a:pPr algn="ctr">
              <a:lnSpc>
                <a:spcPct val="75000"/>
              </a:lnSpc>
              <a:spcAft>
                <a:spcPts val="1200"/>
              </a:spcAft>
            </a:pPr>
            <a:r>
              <a:rPr lang="en-US" sz="8000" b="0" dirty="0" smtClean="0">
                <a:ln>
                  <a:solidFill>
                    <a:schemeClr val="tx1"/>
                  </a:solidFill>
                </a:ln>
                <a:solidFill>
                  <a:srgbClr val="66FFFF"/>
                </a:solidFill>
                <a:effectLst>
                  <a:glow rad="228600">
                    <a:srgbClr val="080808"/>
                  </a:glow>
                </a:effectLst>
                <a:latin typeface="Antique Olive" pitchFamily="34" charset="0"/>
                <a:cs typeface="Aharoni" pitchFamily="2" charset="-79"/>
              </a:rPr>
              <a:t>Lets go to the book of Acts chapter </a:t>
            </a:r>
            <a:r>
              <a:rPr lang="en-US" sz="8000" b="0" dirty="0" smtClean="0">
                <a:ln>
                  <a:solidFill>
                    <a:schemeClr val="tx1"/>
                  </a:solidFill>
                </a:ln>
                <a:solidFill>
                  <a:srgbClr val="66FFFF"/>
                </a:solidFill>
                <a:effectLst>
                  <a:glow rad="228600">
                    <a:srgbClr val="080808"/>
                  </a:glow>
                </a:effectLst>
                <a:latin typeface="Antique Olive" pitchFamily="34" charset="0"/>
                <a:cs typeface="Aharoni" pitchFamily="2" charset="-79"/>
              </a:rPr>
              <a:t>two...</a:t>
            </a:r>
            <a:endParaRPr lang="en-US" sz="8000" b="0" dirty="0" smtClean="0">
              <a:ln>
                <a:solidFill>
                  <a:schemeClr val="tx1"/>
                </a:solidFill>
              </a:ln>
              <a:solidFill>
                <a:srgbClr val="66FFFF"/>
              </a:solidFill>
              <a:effectLst>
                <a:glow rad="228600">
                  <a:srgbClr val="080808"/>
                </a:glow>
              </a:effectLst>
              <a:latin typeface="Antique Olive" pitchFamily="34" charset="0"/>
              <a:cs typeface="Aharoni" pitchFamily="2" charset="-79"/>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447354"/>
            <a:ext cx="8724901" cy="3963292"/>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3" name="Text Box 3"/>
          <p:cNvSpPr txBox="1">
            <a:spLocks noChangeArrowheads="1"/>
          </p:cNvSpPr>
          <p:nvPr/>
        </p:nvSpPr>
        <p:spPr bwMode="auto">
          <a:xfrm>
            <a:off x="263979" y="1536174"/>
            <a:ext cx="8616043" cy="378565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Acts 2:14</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But Peter, standing up with the eleven, lifted up his voice, and said unto them, Ye men of Judea, and all ye that dwell at Jerusalem, be this known unto you, and hearken to my words:</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256818"/>
            <a:ext cx="8724901" cy="6344364"/>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3" name="Text Box 3"/>
          <p:cNvSpPr txBox="1">
            <a:spLocks noChangeArrowheads="1"/>
          </p:cNvSpPr>
          <p:nvPr/>
        </p:nvSpPr>
        <p:spPr bwMode="auto">
          <a:xfrm>
            <a:off x="263979" y="305068"/>
            <a:ext cx="8616043" cy="6247864"/>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Acts 2:37-40</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37</a:t>
            </a:r>
            <a:r>
              <a:rPr lang="en-US" dirty="0" smtClean="0">
                <a:solidFill>
                  <a:schemeClr val="bg1"/>
                </a:solidFill>
              </a:rPr>
              <a:t>Now when they heard this, they were pricked in their heart, and said unto Peter and to the rest of the apostles, Men and brethren, what shall we do? </a:t>
            </a:r>
          </a:p>
          <a:p>
            <a:r>
              <a:rPr lang="en-US" baseline="30000" dirty="0" smtClean="0">
                <a:solidFill>
                  <a:srgbClr val="FFFF00"/>
                </a:solidFill>
              </a:rPr>
              <a:t>38</a:t>
            </a:r>
            <a:r>
              <a:rPr lang="en-US" dirty="0" smtClean="0">
                <a:solidFill>
                  <a:schemeClr val="bg1"/>
                </a:solidFill>
              </a:rPr>
              <a:t>Then Peter said unto them, Repent, and be baptized every one of you in the name of Jesus Christ for the remission of sins, and ye shall receive the gift of the Holy Ghost. </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524815"/>
            <a:ext cx="8724901" cy="5808371"/>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3" name="Text Box 3"/>
          <p:cNvSpPr txBox="1">
            <a:spLocks noChangeArrowheads="1"/>
          </p:cNvSpPr>
          <p:nvPr/>
        </p:nvSpPr>
        <p:spPr bwMode="auto">
          <a:xfrm>
            <a:off x="263979" y="612845"/>
            <a:ext cx="8616043" cy="5632311"/>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Acts 2:37-40</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39</a:t>
            </a:r>
            <a:r>
              <a:rPr lang="en-US" dirty="0" smtClean="0">
                <a:solidFill>
                  <a:schemeClr val="bg1"/>
                </a:solidFill>
              </a:rPr>
              <a:t>For the promise is unto you, and to your children, and to all that are afar off, even as many as the LORD our God shall call. </a:t>
            </a:r>
          </a:p>
          <a:p>
            <a:r>
              <a:rPr lang="en-US" baseline="30000" dirty="0" smtClean="0">
                <a:solidFill>
                  <a:srgbClr val="FFFF00"/>
                </a:solidFill>
              </a:rPr>
              <a:t>40</a:t>
            </a:r>
            <a:r>
              <a:rPr lang="en-US" dirty="0" smtClean="0">
                <a:solidFill>
                  <a:schemeClr val="bg1"/>
                </a:solidFill>
              </a:rPr>
              <a:t>And with many other words did he testify and exhort, saying, Save yourselves from this untoward generation. </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1369" y="2310348"/>
            <a:ext cx="8781263" cy="4508927"/>
          </a:xfrm>
          <a:prstGeom prst="rect">
            <a:avLst/>
          </a:prstGeom>
          <a:noFill/>
        </p:spPr>
        <p:txBody>
          <a:bodyPr wrap="square" rtlCol="0">
            <a:spAutoFit/>
          </a:bodyPr>
          <a:lstStyle/>
          <a:p>
            <a:pPr algn="ctr">
              <a:spcAft>
                <a:spcPts val="1200"/>
              </a:spcAft>
            </a:pPr>
            <a:r>
              <a:rPr lang="en-US" sz="28700" b="0" dirty="0" smtClean="0">
                <a:ln>
                  <a:solidFill>
                    <a:schemeClr val="tx1"/>
                  </a:solidFill>
                </a:ln>
                <a:solidFill>
                  <a:srgbClr val="FFFF00"/>
                </a:solidFill>
                <a:effectLst>
                  <a:glow rad="228600">
                    <a:srgbClr val="080808"/>
                  </a:glow>
                </a:effectLst>
                <a:latin typeface="YouMurderer BB" pitchFamily="2" charset="0"/>
                <a:cs typeface="Aharoni" pitchFamily="2" charset="-79"/>
              </a:rPr>
              <a:t>oh yes!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4*#ppt_w"/>
                                          </p:val>
                                        </p:tav>
                                        <p:tav tm="100000">
                                          <p:val>
                                            <p:strVal val="#ppt_w"/>
                                          </p:val>
                                        </p:tav>
                                      </p:tavLst>
                                    </p:anim>
                                    <p:anim calcmode="lin" valueType="num">
                                      <p:cBhvr>
                                        <p:cTn id="13"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4045568"/>
            <a:ext cx="8781263" cy="2309287"/>
          </a:xfrm>
          <a:prstGeom prst="rect">
            <a:avLst/>
          </a:prstGeom>
          <a:noFill/>
        </p:spPr>
        <p:txBody>
          <a:bodyPr wrap="square" rtlCol="0">
            <a:spAutoFit/>
          </a:bodyPr>
          <a:lstStyle/>
          <a:p>
            <a:pPr algn="ctr">
              <a:lnSpc>
                <a:spcPct val="75000"/>
              </a:lnSpc>
              <a:spcAft>
                <a:spcPts val="1200"/>
              </a:spcAft>
            </a:pPr>
            <a:r>
              <a:rPr lang="en-US" sz="9600" b="0" spc="-150" dirty="0" smtClean="0">
                <a:ln>
                  <a:solidFill>
                    <a:schemeClr val="tx1"/>
                  </a:solidFill>
                </a:ln>
                <a:solidFill>
                  <a:srgbClr val="66FFFF"/>
                </a:solidFill>
                <a:effectLst>
                  <a:glow rad="228600">
                    <a:srgbClr val="080808"/>
                  </a:glow>
                </a:effectLst>
                <a:latin typeface="Biondi" pitchFamily="2" charset="0"/>
                <a:cs typeface="Aharoni" pitchFamily="2" charset="-79"/>
              </a:rPr>
              <a:t>CHECK</a:t>
            </a:r>
            <a:br>
              <a:rPr lang="en-US" sz="9600" b="0" spc="-150" dirty="0" smtClean="0">
                <a:ln>
                  <a:solidFill>
                    <a:schemeClr val="tx1"/>
                  </a:solidFill>
                </a:ln>
                <a:solidFill>
                  <a:srgbClr val="66FFFF"/>
                </a:solidFill>
                <a:effectLst>
                  <a:glow rad="228600">
                    <a:srgbClr val="080808"/>
                  </a:glow>
                </a:effectLst>
                <a:latin typeface="Biondi" pitchFamily="2" charset="0"/>
                <a:cs typeface="Aharoni" pitchFamily="2" charset="-79"/>
              </a:rPr>
            </a:br>
            <a:r>
              <a:rPr lang="en-US" sz="9600" b="0" spc="-150" dirty="0" smtClean="0">
                <a:ln>
                  <a:solidFill>
                    <a:schemeClr val="tx1"/>
                  </a:solidFill>
                </a:ln>
                <a:solidFill>
                  <a:srgbClr val="66FFFF"/>
                </a:solidFill>
                <a:effectLst>
                  <a:glow rad="228600">
                    <a:srgbClr val="080808"/>
                  </a:glow>
                </a:effectLst>
                <a:latin typeface="Biondi" pitchFamily="2" charset="0"/>
                <a:cs typeface="Aharoni" pitchFamily="2" charset="-79"/>
              </a:rPr>
              <a:t>IT OUT!</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793488" y="4803611"/>
            <a:ext cx="8350512" cy="143584"/>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3800"/>
          </a:p>
        </p:txBody>
      </p:sp>
      <p:sp>
        <p:nvSpPr>
          <p:cNvPr id="3" name="Rectangle 2"/>
          <p:cNvSpPr>
            <a:spLocks noChangeArrowheads="1"/>
          </p:cNvSpPr>
          <p:nvPr/>
        </p:nvSpPr>
        <p:spPr bwMode="auto">
          <a:xfrm>
            <a:off x="209550" y="1023711"/>
            <a:ext cx="8724901" cy="3318921"/>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1121315"/>
            <a:ext cx="8616043"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Acts 2:41</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Then they that gladly received his word were baptized: and the same day there were added unto them about three thousand souls.</a:t>
            </a:r>
          </a:p>
        </p:txBody>
      </p:sp>
      <p:sp>
        <p:nvSpPr>
          <p:cNvPr id="5" name="TextBox 4"/>
          <p:cNvSpPr txBox="1"/>
          <p:nvPr/>
        </p:nvSpPr>
        <p:spPr>
          <a:xfrm>
            <a:off x="307361" y="4361984"/>
            <a:ext cx="8836639" cy="646331"/>
          </a:xfrm>
          <a:prstGeom prst="rect">
            <a:avLst/>
          </a:prstGeom>
          <a:noFill/>
        </p:spPr>
        <p:txBody>
          <a:bodyPr wrap="square" rtlCol="0">
            <a:spAutoFit/>
          </a:bodyPr>
          <a:lstStyle/>
          <a:p>
            <a:pPr>
              <a:spcAft>
                <a:spcPts val="1200"/>
              </a:spcAft>
              <a:buFont typeface="Arial" pitchFamily="34" charset="0"/>
              <a:buChar char="•"/>
            </a:pPr>
            <a:r>
              <a:rPr lang="en-US" sz="3600" b="0" spc="-150" dirty="0" smtClean="0">
                <a:ln>
                  <a:solidFill>
                    <a:schemeClr val="tx1"/>
                  </a:solidFill>
                </a:ln>
                <a:solidFill>
                  <a:srgbClr val="66FFFF"/>
                </a:solidFill>
                <a:effectLst>
                  <a:glow rad="228600">
                    <a:srgbClr val="080808"/>
                  </a:glow>
                </a:effectLst>
                <a:latin typeface="Biondi" pitchFamily="2" charset="0"/>
                <a:cs typeface="Aharoni" pitchFamily="2" charset="-79"/>
              </a:rPr>
              <a:t> They Gladly Received His Word</a:t>
            </a:r>
          </a:p>
        </p:txBody>
      </p:sp>
      <p:sp>
        <p:nvSpPr>
          <p:cNvPr id="6" name="Rectangle 5"/>
          <p:cNvSpPr>
            <a:spLocks noChangeArrowheads="1"/>
          </p:cNvSpPr>
          <p:nvPr/>
        </p:nvSpPr>
        <p:spPr bwMode="auto">
          <a:xfrm>
            <a:off x="793488" y="5643698"/>
            <a:ext cx="8350512" cy="143584"/>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3800"/>
          </a:p>
        </p:txBody>
      </p:sp>
      <p:sp>
        <p:nvSpPr>
          <p:cNvPr id="7" name="TextBox 6"/>
          <p:cNvSpPr txBox="1"/>
          <p:nvPr/>
        </p:nvSpPr>
        <p:spPr>
          <a:xfrm>
            <a:off x="307361" y="5202071"/>
            <a:ext cx="8836639" cy="646331"/>
          </a:xfrm>
          <a:prstGeom prst="rect">
            <a:avLst/>
          </a:prstGeom>
          <a:noFill/>
        </p:spPr>
        <p:txBody>
          <a:bodyPr wrap="square" rtlCol="0">
            <a:spAutoFit/>
          </a:bodyPr>
          <a:lstStyle/>
          <a:p>
            <a:pPr>
              <a:spcAft>
                <a:spcPts val="1200"/>
              </a:spcAft>
              <a:buFont typeface="Arial" pitchFamily="34" charset="0"/>
              <a:buChar char="•"/>
            </a:pPr>
            <a:r>
              <a:rPr lang="en-US" sz="3600" b="0" spc="-150" dirty="0" smtClean="0">
                <a:ln>
                  <a:solidFill>
                    <a:schemeClr val="tx1"/>
                  </a:solidFill>
                </a:ln>
                <a:solidFill>
                  <a:srgbClr val="66FFFF"/>
                </a:solidFill>
                <a:effectLst>
                  <a:glow rad="228600">
                    <a:srgbClr val="080808"/>
                  </a:glow>
                </a:effectLst>
                <a:latin typeface="Biondi" pitchFamily="2" charset="0"/>
                <a:cs typeface="Aharoni" pitchFamily="2" charset="-79"/>
              </a:rPr>
              <a:t> They Were Baptized</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793488" y="3528071"/>
            <a:ext cx="8350512" cy="143584"/>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3800">
              <a:solidFill>
                <a:srgbClr val="FFFF00"/>
              </a:solidFill>
            </a:endParaRPr>
          </a:p>
        </p:txBody>
      </p:sp>
      <p:sp>
        <p:nvSpPr>
          <p:cNvPr id="3" name="Rectangle 2"/>
          <p:cNvSpPr>
            <a:spLocks noChangeArrowheads="1"/>
          </p:cNvSpPr>
          <p:nvPr/>
        </p:nvSpPr>
        <p:spPr bwMode="auto">
          <a:xfrm>
            <a:off x="209550" y="195097"/>
            <a:ext cx="8724901" cy="2782372"/>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292700"/>
            <a:ext cx="8616043"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Acts 2:42</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And they continued </a:t>
            </a:r>
            <a:r>
              <a:rPr lang="en-US" dirty="0" err="1" smtClean="0">
                <a:solidFill>
                  <a:schemeClr val="bg1"/>
                </a:solidFill>
              </a:rPr>
              <a:t>stedfastly</a:t>
            </a:r>
            <a:r>
              <a:rPr lang="en-US" dirty="0" smtClean="0">
                <a:solidFill>
                  <a:schemeClr val="bg1"/>
                </a:solidFill>
              </a:rPr>
              <a:t> in the apostles' doctrine and fellowship, and in breaking of bread, and in prayers.</a:t>
            </a:r>
          </a:p>
        </p:txBody>
      </p:sp>
      <p:sp>
        <p:nvSpPr>
          <p:cNvPr id="5" name="TextBox 4"/>
          <p:cNvSpPr txBox="1"/>
          <p:nvPr/>
        </p:nvSpPr>
        <p:spPr>
          <a:xfrm>
            <a:off x="307361" y="3086444"/>
            <a:ext cx="8836639" cy="707886"/>
          </a:xfrm>
          <a:prstGeom prst="rect">
            <a:avLst/>
          </a:prstGeom>
          <a:noFill/>
        </p:spPr>
        <p:txBody>
          <a:bodyPr wrap="square" rtlCol="0">
            <a:spAutoFit/>
          </a:bodyPr>
          <a:lstStyle/>
          <a:p>
            <a:pPr>
              <a:spcAft>
                <a:spcPts val="1200"/>
              </a:spcAft>
              <a:buFont typeface="Arial" pitchFamily="34" charset="0"/>
              <a:buChar char="•"/>
            </a:pPr>
            <a:r>
              <a:rPr lang="en-US" b="0" spc="-150" dirty="0" smtClean="0">
                <a:ln>
                  <a:solidFill>
                    <a:schemeClr val="tx1"/>
                  </a:solidFill>
                </a:ln>
                <a:solidFill>
                  <a:srgbClr val="66FFFF"/>
                </a:solidFill>
                <a:effectLst>
                  <a:glow rad="228600">
                    <a:srgbClr val="080808"/>
                  </a:glow>
                </a:effectLst>
                <a:latin typeface="Biondi" pitchFamily="2" charset="0"/>
                <a:cs typeface="Aharoni" pitchFamily="2" charset="-79"/>
              </a:rPr>
              <a:t> They Continued Steadfastly</a:t>
            </a:r>
          </a:p>
        </p:txBody>
      </p:sp>
      <p:sp>
        <p:nvSpPr>
          <p:cNvPr id="6" name="TextBox 5"/>
          <p:cNvSpPr txBox="1"/>
          <p:nvPr/>
        </p:nvSpPr>
        <p:spPr>
          <a:xfrm>
            <a:off x="746975" y="3888745"/>
            <a:ext cx="8397025" cy="707886"/>
          </a:xfrm>
          <a:prstGeom prst="rect">
            <a:avLst/>
          </a:prstGeom>
          <a:noFill/>
        </p:spPr>
        <p:txBody>
          <a:bodyPr wrap="square" rtlCol="0">
            <a:spAutoFit/>
          </a:bodyPr>
          <a:lstStyle/>
          <a:p>
            <a:pPr>
              <a:spcAft>
                <a:spcPts val="1200"/>
              </a:spcAft>
              <a:buClr>
                <a:srgbClr val="66FFFF"/>
              </a:buClr>
              <a:buSzPct val="70000"/>
              <a:buFont typeface="Wingdings" pitchFamily="2" charset="2"/>
              <a:buChar char="ü"/>
            </a:pPr>
            <a:r>
              <a:rPr lang="en-US" b="0" spc="-150" dirty="0" smtClean="0">
                <a:ln>
                  <a:solidFill>
                    <a:schemeClr val="tx1"/>
                  </a:solidFill>
                </a:ln>
                <a:solidFill>
                  <a:srgbClr val="FFFF99"/>
                </a:solidFill>
                <a:effectLst>
                  <a:glow rad="228600">
                    <a:srgbClr val="080808"/>
                  </a:glow>
                </a:effectLst>
                <a:latin typeface="Biondi" pitchFamily="2" charset="0"/>
                <a:cs typeface="Aharoni" pitchFamily="2" charset="-79"/>
              </a:rPr>
              <a:t> In The Apostle’s Doctrine</a:t>
            </a:r>
          </a:p>
        </p:txBody>
      </p:sp>
      <p:sp>
        <p:nvSpPr>
          <p:cNvPr id="7" name="TextBox 6"/>
          <p:cNvSpPr txBox="1"/>
          <p:nvPr/>
        </p:nvSpPr>
        <p:spPr>
          <a:xfrm>
            <a:off x="746975" y="4532350"/>
            <a:ext cx="8397025" cy="707886"/>
          </a:xfrm>
          <a:prstGeom prst="rect">
            <a:avLst/>
          </a:prstGeom>
          <a:noFill/>
        </p:spPr>
        <p:txBody>
          <a:bodyPr wrap="square" rtlCol="0">
            <a:spAutoFit/>
          </a:bodyPr>
          <a:lstStyle/>
          <a:p>
            <a:pPr>
              <a:spcAft>
                <a:spcPts val="1200"/>
              </a:spcAft>
              <a:buClr>
                <a:srgbClr val="66FFFF"/>
              </a:buClr>
              <a:buSzPct val="70000"/>
              <a:buFont typeface="Wingdings" pitchFamily="2" charset="2"/>
              <a:buChar char="ü"/>
            </a:pPr>
            <a:r>
              <a:rPr lang="en-US" b="0" spc="-150" dirty="0" smtClean="0">
                <a:ln>
                  <a:solidFill>
                    <a:schemeClr val="tx1"/>
                  </a:solidFill>
                </a:ln>
                <a:solidFill>
                  <a:srgbClr val="FFFF99"/>
                </a:solidFill>
                <a:effectLst>
                  <a:glow rad="228600">
                    <a:srgbClr val="080808"/>
                  </a:glow>
                </a:effectLst>
                <a:latin typeface="Biondi" pitchFamily="2" charset="0"/>
                <a:cs typeface="Aharoni" pitchFamily="2" charset="-79"/>
              </a:rPr>
              <a:t> In Fellowship</a:t>
            </a:r>
          </a:p>
        </p:txBody>
      </p:sp>
      <p:sp>
        <p:nvSpPr>
          <p:cNvPr id="8" name="TextBox 7"/>
          <p:cNvSpPr txBox="1"/>
          <p:nvPr/>
        </p:nvSpPr>
        <p:spPr>
          <a:xfrm>
            <a:off x="746975" y="5175955"/>
            <a:ext cx="8397025" cy="707886"/>
          </a:xfrm>
          <a:prstGeom prst="rect">
            <a:avLst/>
          </a:prstGeom>
          <a:noFill/>
        </p:spPr>
        <p:txBody>
          <a:bodyPr wrap="square" rtlCol="0">
            <a:spAutoFit/>
          </a:bodyPr>
          <a:lstStyle/>
          <a:p>
            <a:pPr>
              <a:spcAft>
                <a:spcPts val="1200"/>
              </a:spcAft>
              <a:buClr>
                <a:srgbClr val="66FFFF"/>
              </a:buClr>
              <a:buSzPct val="70000"/>
              <a:buFont typeface="Wingdings" pitchFamily="2" charset="2"/>
              <a:buChar char="ü"/>
            </a:pPr>
            <a:r>
              <a:rPr lang="en-US" b="0" spc="-150" dirty="0" smtClean="0">
                <a:ln>
                  <a:solidFill>
                    <a:schemeClr val="tx1"/>
                  </a:solidFill>
                </a:ln>
                <a:solidFill>
                  <a:srgbClr val="FFFF99"/>
                </a:solidFill>
                <a:effectLst>
                  <a:glow rad="228600">
                    <a:srgbClr val="080808"/>
                  </a:glow>
                </a:effectLst>
                <a:latin typeface="Biondi" pitchFamily="2" charset="0"/>
                <a:cs typeface="Aharoni" pitchFamily="2" charset="-79"/>
              </a:rPr>
              <a:t> In The Breaking Of Bread</a:t>
            </a:r>
          </a:p>
        </p:txBody>
      </p:sp>
      <p:sp>
        <p:nvSpPr>
          <p:cNvPr id="9" name="TextBox 8"/>
          <p:cNvSpPr txBox="1"/>
          <p:nvPr/>
        </p:nvSpPr>
        <p:spPr>
          <a:xfrm>
            <a:off x="746975" y="5819560"/>
            <a:ext cx="8397025" cy="707886"/>
          </a:xfrm>
          <a:prstGeom prst="rect">
            <a:avLst/>
          </a:prstGeom>
          <a:noFill/>
        </p:spPr>
        <p:txBody>
          <a:bodyPr wrap="square" rtlCol="0">
            <a:spAutoFit/>
          </a:bodyPr>
          <a:lstStyle/>
          <a:p>
            <a:pPr>
              <a:spcAft>
                <a:spcPts val="1200"/>
              </a:spcAft>
              <a:buClr>
                <a:srgbClr val="66FFFF"/>
              </a:buClr>
              <a:buSzPct val="70000"/>
              <a:buFont typeface="Wingdings" pitchFamily="2" charset="2"/>
              <a:buChar char="ü"/>
            </a:pPr>
            <a:r>
              <a:rPr lang="en-US" b="0" spc="-150" dirty="0" smtClean="0">
                <a:ln>
                  <a:solidFill>
                    <a:schemeClr val="tx1"/>
                  </a:solidFill>
                </a:ln>
                <a:solidFill>
                  <a:srgbClr val="FFFF99"/>
                </a:solidFill>
                <a:effectLst>
                  <a:glow rad="228600">
                    <a:srgbClr val="080808"/>
                  </a:glow>
                </a:effectLst>
                <a:latin typeface="Biondi" pitchFamily="2" charset="0"/>
                <a:cs typeface="Aharoni" pitchFamily="2" charset="-79"/>
              </a:rPr>
              <a:t> In Prayers</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gtEl>
                                        <p:attrNameLst>
                                          <p:attrName>ppt_x</p:attrName>
                                          <p:attrName>ppt_y</p:attrName>
                                        </p:attrNameLst>
                                      </p:cBhvr>
                                    </p:animMotion>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Scale>
                                      <p:cBhvr>
                                        <p:cTn id="3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7"/>
                                        </p:tgtEl>
                                        <p:attrNameLst>
                                          <p:attrName>ppt_x</p:attrName>
                                          <p:attrName>ppt_y</p:attrName>
                                        </p:attrNameLst>
                                      </p:cBhvr>
                                    </p:animMotion>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Scale>
                                      <p:cBhvr>
                                        <p:cTn id="3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8"/>
                                        </p:tgtEl>
                                        <p:attrNameLst>
                                          <p:attrName>ppt_x</p:attrName>
                                          <p:attrName>ppt_y</p:attrName>
                                        </p:attrNameLst>
                                      </p:cBhvr>
                                    </p:animMotion>
                                    <p:animEffect transition="in" filter="fade">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Scale>
                                      <p:cBhvr>
                                        <p:cTn id="4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9"/>
                                        </p:tgtEl>
                                        <p:attrNameLst>
                                          <p:attrName>ppt_x</p:attrName>
                                          <p:attrName>ppt_y</p:attrName>
                                        </p:attrNameLst>
                                      </p:cBhvr>
                                    </p:animMotion>
                                    <p:animEffect transition="in" filter="fade">
                                      <p:cBhvr>
                                        <p:cTn id="4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793488" y="4685354"/>
            <a:ext cx="8350512" cy="143584"/>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3800"/>
          </a:p>
        </p:txBody>
      </p:sp>
      <p:sp>
        <p:nvSpPr>
          <p:cNvPr id="3" name="Rectangle 2"/>
          <p:cNvSpPr>
            <a:spLocks noChangeArrowheads="1"/>
          </p:cNvSpPr>
          <p:nvPr/>
        </p:nvSpPr>
        <p:spPr bwMode="auto">
          <a:xfrm>
            <a:off x="209550" y="1487344"/>
            <a:ext cx="8724901" cy="2737030"/>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1584947"/>
            <a:ext cx="8616043"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Acts 2:43</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And fear came upon every soul: and many wonders and signs were done by the apostles.</a:t>
            </a:r>
          </a:p>
        </p:txBody>
      </p:sp>
      <p:sp>
        <p:nvSpPr>
          <p:cNvPr id="5" name="TextBox 4"/>
          <p:cNvSpPr txBox="1"/>
          <p:nvPr/>
        </p:nvSpPr>
        <p:spPr>
          <a:xfrm>
            <a:off x="307361" y="4243727"/>
            <a:ext cx="8836639" cy="830997"/>
          </a:xfrm>
          <a:prstGeom prst="rect">
            <a:avLst/>
          </a:prstGeom>
          <a:noFill/>
        </p:spPr>
        <p:txBody>
          <a:bodyPr wrap="square" rtlCol="0">
            <a:spAutoFit/>
          </a:bodyPr>
          <a:lstStyle/>
          <a:p>
            <a:pPr>
              <a:spcAft>
                <a:spcPts val="1200"/>
              </a:spcAft>
              <a:buFont typeface="Arial" pitchFamily="34" charset="0"/>
              <a:buChar char="•"/>
            </a:pPr>
            <a:r>
              <a:rPr lang="en-US" sz="4800" b="0" spc="-150" dirty="0" smtClean="0">
                <a:ln>
                  <a:solidFill>
                    <a:schemeClr val="tx1"/>
                  </a:solidFill>
                </a:ln>
                <a:solidFill>
                  <a:srgbClr val="66FFFF"/>
                </a:solidFill>
                <a:effectLst>
                  <a:glow rad="228600">
                    <a:srgbClr val="080808"/>
                  </a:glow>
                </a:effectLst>
                <a:latin typeface="Biondi" pitchFamily="2" charset="0"/>
                <a:cs typeface="Aharoni" pitchFamily="2" charset="-79"/>
              </a:rPr>
              <a:t> They Feared The Lord</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793488" y="4065680"/>
            <a:ext cx="8350512" cy="143584"/>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3800"/>
          </a:p>
        </p:txBody>
      </p:sp>
      <p:sp>
        <p:nvSpPr>
          <p:cNvPr id="3" name="Rectangle 2"/>
          <p:cNvSpPr>
            <a:spLocks noChangeArrowheads="1"/>
          </p:cNvSpPr>
          <p:nvPr/>
        </p:nvSpPr>
        <p:spPr bwMode="auto">
          <a:xfrm>
            <a:off x="209550" y="1328646"/>
            <a:ext cx="8724901" cy="2185367"/>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1426250"/>
            <a:ext cx="8616043" cy="193899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Acts 2:44</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And all that believed were together, and had all things common;</a:t>
            </a:r>
          </a:p>
        </p:txBody>
      </p:sp>
      <p:sp>
        <p:nvSpPr>
          <p:cNvPr id="5" name="TextBox 4"/>
          <p:cNvSpPr txBox="1"/>
          <p:nvPr/>
        </p:nvSpPr>
        <p:spPr>
          <a:xfrm>
            <a:off x="307361" y="3624053"/>
            <a:ext cx="8836639" cy="707886"/>
          </a:xfrm>
          <a:prstGeom prst="rect">
            <a:avLst/>
          </a:prstGeom>
          <a:noFill/>
        </p:spPr>
        <p:txBody>
          <a:bodyPr wrap="square" rtlCol="0">
            <a:spAutoFit/>
          </a:bodyPr>
          <a:lstStyle/>
          <a:p>
            <a:pPr>
              <a:spcAft>
                <a:spcPts val="1200"/>
              </a:spcAft>
              <a:buFont typeface="Arial" pitchFamily="34" charset="0"/>
              <a:buChar char="•"/>
            </a:pPr>
            <a:r>
              <a:rPr lang="en-US" b="0" spc="-150" dirty="0" smtClean="0">
                <a:ln>
                  <a:solidFill>
                    <a:schemeClr val="tx1"/>
                  </a:solidFill>
                </a:ln>
                <a:solidFill>
                  <a:srgbClr val="66FFFF"/>
                </a:solidFill>
                <a:effectLst>
                  <a:glow rad="228600">
                    <a:srgbClr val="080808"/>
                  </a:glow>
                </a:effectLst>
                <a:latin typeface="Biondi" pitchFamily="2" charset="0"/>
                <a:cs typeface="Aharoni" pitchFamily="2" charset="-79"/>
              </a:rPr>
              <a:t> They Were Together</a:t>
            </a:r>
          </a:p>
        </p:txBody>
      </p:sp>
      <p:sp>
        <p:nvSpPr>
          <p:cNvPr id="6" name="Rectangle 5"/>
          <p:cNvSpPr>
            <a:spLocks noChangeArrowheads="1"/>
          </p:cNvSpPr>
          <p:nvPr/>
        </p:nvSpPr>
        <p:spPr bwMode="auto">
          <a:xfrm>
            <a:off x="793488" y="4905767"/>
            <a:ext cx="8350512" cy="143584"/>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3800"/>
          </a:p>
        </p:txBody>
      </p:sp>
      <p:sp>
        <p:nvSpPr>
          <p:cNvPr id="7" name="TextBox 6"/>
          <p:cNvSpPr txBox="1"/>
          <p:nvPr/>
        </p:nvSpPr>
        <p:spPr>
          <a:xfrm>
            <a:off x="307361" y="4464140"/>
            <a:ext cx="8836639" cy="707886"/>
          </a:xfrm>
          <a:prstGeom prst="rect">
            <a:avLst/>
          </a:prstGeom>
          <a:noFill/>
        </p:spPr>
        <p:txBody>
          <a:bodyPr wrap="square" rtlCol="0">
            <a:spAutoFit/>
          </a:bodyPr>
          <a:lstStyle/>
          <a:p>
            <a:pPr>
              <a:spcAft>
                <a:spcPts val="1200"/>
              </a:spcAft>
              <a:buFont typeface="Arial" pitchFamily="34" charset="0"/>
              <a:buChar char="•"/>
            </a:pPr>
            <a:r>
              <a:rPr lang="en-US" b="0" spc="-150" dirty="0" smtClean="0">
                <a:ln>
                  <a:solidFill>
                    <a:schemeClr val="tx1"/>
                  </a:solidFill>
                </a:ln>
                <a:solidFill>
                  <a:srgbClr val="66FFFF"/>
                </a:solidFill>
                <a:effectLst>
                  <a:glow rad="228600">
                    <a:srgbClr val="080808"/>
                  </a:glow>
                </a:effectLst>
                <a:latin typeface="Biondi" pitchFamily="2" charset="0"/>
                <a:cs typeface="Aharoni" pitchFamily="2" charset="-79"/>
              </a:rPr>
              <a:t> They Had All </a:t>
            </a:r>
            <a:r>
              <a:rPr lang="en-US" b="0" spc="-300" dirty="0" smtClean="0">
                <a:ln>
                  <a:solidFill>
                    <a:schemeClr val="tx1"/>
                  </a:solidFill>
                </a:ln>
                <a:solidFill>
                  <a:srgbClr val="66FFFF"/>
                </a:solidFill>
                <a:effectLst>
                  <a:glow rad="228600">
                    <a:srgbClr val="080808"/>
                  </a:glow>
                </a:effectLst>
                <a:latin typeface="Biondi" pitchFamily="2" charset="0"/>
                <a:cs typeface="Aharoni" pitchFamily="2" charset="-79"/>
              </a:rPr>
              <a:t>Things Common</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720840"/>
            <a:ext cx="8781263" cy="3416320"/>
          </a:xfrm>
          <a:prstGeom prst="rect">
            <a:avLst/>
          </a:prstGeom>
          <a:noFill/>
        </p:spPr>
        <p:txBody>
          <a:bodyPr wrap="square" rtlCol="0">
            <a:spAutoFit/>
          </a:bodyPr>
          <a:lstStyle/>
          <a:p>
            <a:pPr algn="ctr">
              <a:lnSpc>
                <a:spcPct val="75000"/>
              </a:lnSpc>
              <a:spcAft>
                <a:spcPts val="1200"/>
              </a:spcAft>
            </a:pPr>
            <a:r>
              <a:rPr lang="en-US" sz="7200" b="0" dirty="0" smtClean="0">
                <a:ln>
                  <a:solidFill>
                    <a:schemeClr val="tx1"/>
                  </a:solidFill>
                </a:ln>
                <a:solidFill>
                  <a:srgbClr val="66FFFF"/>
                </a:solidFill>
                <a:effectLst>
                  <a:glow rad="317500">
                    <a:srgbClr val="080808"/>
                  </a:glow>
                </a:effectLst>
                <a:latin typeface="Antique Olive" pitchFamily="34" charset="0"/>
                <a:cs typeface="Aharoni" pitchFamily="2" charset="-79"/>
              </a:rPr>
              <a:t>It shouldn’t surprise us that </a:t>
            </a:r>
            <a:r>
              <a:rPr lang="en-US" sz="7200" dirty="0" smtClean="0">
                <a:ln>
                  <a:solidFill>
                    <a:schemeClr val="tx1"/>
                  </a:solidFill>
                </a:ln>
                <a:solidFill>
                  <a:srgbClr val="66FFFF"/>
                </a:solidFill>
                <a:effectLst>
                  <a:glow rad="317500">
                    <a:srgbClr val="080808"/>
                  </a:glow>
                </a:effectLst>
                <a:latin typeface="Antique Olive" pitchFamily="34" charset="0"/>
                <a:cs typeface="Aharoni" pitchFamily="2" charset="-79"/>
              </a:rPr>
              <a:t>God</a:t>
            </a:r>
            <a:r>
              <a:rPr lang="en-US" sz="7200" b="0" dirty="0" smtClean="0">
                <a:ln>
                  <a:solidFill>
                    <a:schemeClr val="tx1"/>
                  </a:solidFill>
                </a:ln>
                <a:solidFill>
                  <a:srgbClr val="66FFFF"/>
                </a:solidFill>
                <a:effectLst>
                  <a:glow rad="317500">
                    <a:srgbClr val="080808"/>
                  </a:glow>
                </a:effectLst>
                <a:latin typeface="Antique Olive" pitchFamily="34" charset="0"/>
                <a:cs typeface="Aharoni" pitchFamily="2" charset="-79"/>
              </a:rPr>
              <a:t> is good at blessing messes!</a:t>
            </a:r>
          </a:p>
        </p:txBody>
      </p:sp>
    </p:spTree>
    <p:extLst>
      <p:ext uri="{BB962C8B-B14F-4D97-AF65-F5344CB8AC3E}">
        <p14:creationId xmlns:p14="http://schemas.microsoft.com/office/powerpoint/2010/main" val="186680700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793488" y="4137101"/>
            <a:ext cx="8350512" cy="143584"/>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3800"/>
          </a:p>
        </p:txBody>
      </p:sp>
      <p:sp>
        <p:nvSpPr>
          <p:cNvPr id="3" name="Rectangle 2"/>
          <p:cNvSpPr>
            <a:spLocks noChangeArrowheads="1"/>
          </p:cNvSpPr>
          <p:nvPr/>
        </p:nvSpPr>
        <p:spPr bwMode="auto">
          <a:xfrm>
            <a:off x="209550" y="969318"/>
            <a:ext cx="8724901" cy="2729474"/>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1066922"/>
            <a:ext cx="8616043"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Acts 2:45</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And sold their possessions and goods, and parted them to all men, as every man had need.</a:t>
            </a:r>
          </a:p>
        </p:txBody>
      </p:sp>
      <p:sp>
        <p:nvSpPr>
          <p:cNvPr id="5" name="TextBox 4"/>
          <p:cNvSpPr txBox="1"/>
          <p:nvPr/>
        </p:nvSpPr>
        <p:spPr>
          <a:xfrm>
            <a:off x="307361" y="3695474"/>
            <a:ext cx="8836639" cy="707886"/>
          </a:xfrm>
          <a:prstGeom prst="rect">
            <a:avLst/>
          </a:prstGeom>
          <a:noFill/>
        </p:spPr>
        <p:txBody>
          <a:bodyPr wrap="square" rtlCol="0">
            <a:spAutoFit/>
          </a:bodyPr>
          <a:lstStyle/>
          <a:p>
            <a:pPr>
              <a:spcAft>
                <a:spcPts val="1200"/>
              </a:spcAft>
              <a:buFont typeface="Arial" pitchFamily="34" charset="0"/>
              <a:buChar char="•"/>
            </a:pPr>
            <a:r>
              <a:rPr lang="en-US" b="0" spc="-150" dirty="0" smtClean="0">
                <a:ln>
                  <a:solidFill>
                    <a:schemeClr val="tx1"/>
                  </a:solidFill>
                </a:ln>
                <a:solidFill>
                  <a:srgbClr val="66FFFF"/>
                </a:solidFill>
                <a:effectLst>
                  <a:glow rad="228600">
                    <a:srgbClr val="080808"/>
                  </a:glow>
                </a:effectLst>
                <a:latin typeface="Biondi" pitchFamily="2" charset="0"/>
                <a:cs typeface="Aharoni" pitchFamily="2" charset="-79"/>
              </a:rPr>
              <a:t> They Sold Their Possessions</a:t>
            </a:r>
          </a:p>
        </p:txBody>
      </p:sp>
      <p:sp>
        <p:nvSpPr>
          <p:cNvPr id="6" name="TextBox 5"/>
          <p:cNvSpPr txBox="1"/>
          <p:nvPr/>
        </p:nvSpPr>
        <p:spPr>
          <a:xfrm>
            <a:off x="669701" y="4251603"/>
            <a:ext cx="8474299" cy="707886"/>
          </a:xfrm>
          <a:prstGeom prst="rect">
            <a:avLst/>
          </a:prstGeom>
          <a:noFill/>
        </p:spPr>
        <p:txBody>
          <a:bodyPr wrap="square" rtlCol="0">
            <a:spAutoFit/>
          </a:bodyPr>
          <a:lstStyle/>
          <a:p>
            <a:pPr>
              <a:spcAft>
                <a:spcPts val="1200"/>
              </a:spcAft>
            </a:pPr>
            <a:r>
              <a:rPr lang="en-US" b="0" spc="-150" dirty="0" smtClean="0">
                <a:ln>
                  <a:solidFill>
                    <a:schemeClr val="tx1"/>
                  </a:solidFill>
                </a:ln>
                <a:solidFill>
                  <a:srgbClr val="66FFFF"/>
                </a:solidFill>
                <a:effectLst>
                  <a:glow rad="228600">
                    <a:srgbClr val="080808"/>
                  </a:glow>
                </a:effectLst>
                <a:latin typeface="Biondi" pitchFamily="2" charset="0"/>
                <a:cs typeface="Aharoni" pitchFamily="2" charset="-79"/>
              </a:rPr>
              <a:t>And Goods, And Gave Them</a:t>
            </a:r>
          </a:p>
        </p:txBody>
      </p:sp>
      <p:sp>
        <p:nvSpPr>
          <p:cNvPr id="7" name="TextBox 6"/>
          <p:cNvSpPr txBox="1"/>
          <p:nvPr/>
        </p:nvSpPr>
        <p:spPr>
          <a:xfrm>
            <a:off x="669701" y="4829578"/>
            <a:ext cx="8474299" cy="729967"/>
          </a:xfrm>
          <a:prstGeom prst="rect">
            <a:avLst/>
          </a:prstGeom>
          <a:noFill/>
        </p:spPr>
        <p:txBody>
          <a:bodyPr wrap="square" rtlCol="0">
            <a:spAutoFit/>
          </a:bodyPr>
          <a:lstStyle/>
          <a:p>
            <a:pPr>
              <a:spcAft>
                <a:spcPts val="1200"/>
              </a:spcAft>
            </a:pPr>
            <a:r>
              <a:rPr lang="en-US" b="0" spc="-150" dirty="0" smtClean="0">
                <a:ln>
                  <a:solidFill>
                    <a:schemeClr val="tx1"/>
                  </a:solidFill>
                </a:ln>
                <a:solidFill>
                  <a:srgbClr val="66FFFF"/>
                </a:solidFill>
                <a:effectLst>
                  <a:glow rad="228600">
                    <a:srgbClr val="080808"/>
                  </a:glow>
                </a:effectLst>
                <a:latin typeface="Biondi" pitchFamily="2" charset="0"/>
                <a:cs typeface="Aharoni" pitchFamily="2" charset="-79"/>
              </a:rPr>
              <a:t>To Those In Need</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793488" y="3460058"/>
            <a:ext cx="8350512" cy="143584"/>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2400">
              <a:solidFill>
                <a:srgbClr val="FFFF00"/>
              </a:solidFill>
              <a:latin typeface="Biondi" pitchFamily="2" charset="0"/>
            </a:endParaRPr>
          </a:p>
        </p:txBody>
      </p:sp>
      <p:sp>
        <p:nvSpPr>
          <p:cNvPr id="3" name="Rectangle 2"/>
          <p:cNvSpPr>
            <a:spLocks noChangeArrowheads="1"/>
          </p:cNvSpPr>
          <p:nvPr/>
        </p:nvSpPr>
        <p:spPr bwMode="auto">
          <a:xfrm>
            <a:off x="209550" y="13728"/>
            <a:ext cx="8724901" cy="3069537"/>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65990"/>
            <a:ext cx="8616043" cy="2985433"/>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Acts 2:46</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sz="3700" dirty="0" smtClean="0">
                <a:solidFill>
                  <a:schemeClr val="bg1"/>
                </a:solidFill>
              </a:rPr>
              <a:t>And they, continuing daily with one accord in the temple, and breaking bread from house to house, did eat their meat with gladness and singleness of heart,</a:t>
            </a:r>
          </a:p>
        </p:txBody>
      </p:sp>
      <p:sp>
        <p:nvSpPr>
          <p:cNvPr id="5" name="TextBox 4"/>
          <p:cNvSpPr txBox="1"/>
          <p:nvPr/>
        </p:nvSpPr>
        <p:spPr>
          <a:xfrm>
            <a:off x="307361" y="3018431"/>
            <a:ext cx="8836639" cy="738664"/>
          </a:xfrm>
          <a:prstGeom prst="rect">
            <a:avLst/>
          </a:prstGeom>
          <a:noFill/>
        </p:spPr>
        <p:txBody>
          <a:bodyPr wrap="square" rtlCol="0">
            <a:spAutoFit/>
          </a:bodyPr>
          <a:lstStyle/>
          <a:p>
            <a:pPr>
              <a:spcAft>
                <a:spcPts val="1200"/>
              </a:spcAft>
              <a:buFont typeface="Arial" pitchFamily="34" charset="0"/>
              <a:buChar char="•"/>
            </a:pPr>
            <a:r>
              <a:rPr lang="en-US" sz="4200" b="0" spc="-150" dirty="0" smtClean="0">
                <a:ln>
                  <a:solidFill>
                    <a:schemeClr val="tx1"/>
                  </a:solidFill>
                </a:ln>
                <a:solidFill>
                  <a:srgbClr val="66FFFF"/>
                </a:solidFill>
                <a:effectLst>
                  <a:glow rad="228600">
                    <a:srgbClr val="080808"/>
                  </a:glow>
                </a:effectLst>
                <a:latin typeface="Biondi" pitchFamily="2" charset="0"/>
                <a:cs typeface="Aharoni" pitchFamily="2" charset="-79"/>
              </a:rPr>
              <a:t> They Continued Daily With</a:t>
            </a:r>
          </a:p>
        </p:txBody>
      </p:sp>
      <p:sp>
        <p:nvSpPr>
          <p:cNvPr id="6" name="TextBox 5"/>
          <p:cNvSpPr txBox="1"/>
          <p:nvPr/>
        </p:nvSpPr>
        <p:spPr>
          <a:xfrm>
            <a:off x="853945" y="4320877"/>
            <a:ext cx="8290056" cy="553998"/>
          </a:xfrm>
          <a:prstGeom prst="rect">
            <a:avLst/>
          </a:prstGeom>
          <a:noFill/>
        </p:spPr>
        <p:txBody>
          <a:bodyPr wrap="square" rtlCol="0">
            <a:spAutoFit/>
          </a:bodyPr>
          <a:lstStyle/>
          <a:p>
            <a:pPr>
              <a:spcAft>
                <a:spcPts val="1200"/>
              </a:spcAft>
              <a:buClr>
                <a:srgbClr val="66FFFF"/>
              </a:buClr>
              <a:buSzPct val="70000"/>
              <a:buFont typeface="Wingdings" pitchFamily="2" charset="2"/>
              <a:buChar char="ü"/>
            </a:pPr>
            <a:r>
              <a:rPr lang="en-US" sz="3000" b="0" spc="-150" dirty="0" smtClean="0">
                <a:ln>
                  <a:solidFill>
                    <a:schemeClr val="tx1"/>
                  </a:solidFill>
                </a:ln>
                <a:solidFill>
                  <a:srgbClr val="FFFF99"/>
                </a:solidFill>
                <a:effectLst>
                  <a:glow rad="228600">
                    <a:srgbClr val="080808"/>
                  </a:glow>
                </a:effectLst>
                <a:latin typeface="Biondi" pitchFamily="2" charset="0"/>
                <a:cs typeface="Aharoni" pitchFamily="2" charset="-79"/>
              </a:rPr>
              <a:t> In The Temple</a:t>
            </a:r>
          </a:p>
        </p:txBody>
      </p:sp>
      <p:sp>
        <p:nvSpPr>
          <p:cNvPr id="7" name="TextBox 6"/>
          <p:cNvSpPr txBox="1"/>
          <p:nvPr/>
        </p:nvSpPr>
        <p:spPr>
          <a:xfrm>
            <a:off x="853945" y="4964482"/>
            <a:ext cx="8290056" cy="553998"/>
          </a:xfrm>
          <a:prstGeom prst="rect">
            <a:avLst/>
          </a:prstGeom>
          <a:noFill/>
        </p:spPr>
        <p:txBody>
          <a:bodyPr wrap="square" rtlCol="0">
            <a:spAutoFit/>
          </a:bodyPr>
          <a:lstStyle/>
          <a:p>
            <a:pPr>
              <a:spcAft>
                <a:spcPts val="1200"/>
              </a:spcAft>
              <a:buClr>
                <a:srgbClr val="66FFFF"/>
              </a:buClr>
              <a:buSzPct val="70000"/>
              <a:buFont typeface="Wingdings" pitchFamily="2" charset="2"/>
              <a:buChar char="ü"/>
            </a:pPr>
            <a:r>
              <a:rPr lang="en-US" sz="3000" b="0" spc="-150" dirty="0" smtClean="0">
                <a:ln>
                  <a:solidFill>
                    <a:schemeClr val="tx1"/>
                  </a:solidFill>
                </a:ln>
                <a:solidFill>
                  <a:srgbClr val="FFFF99"/>
                </a:solidFill>
                <a:effectLst>
                  <a:glow rad="228600">
                    <a:srgbClr val="080808"/>
                  </a:glow>
                </a:effectLst>
                <a:latin typeface="Biondi" pitchFamily="2" charset="0"/>
                <a:cs typeface="Aharoni" pitchFamily="2" charset="-79"/>
              </a:rPr>
              <a:t> In The Breaking Of Bread</a:t>
            </a:r>
          </a:p>
        </p:txBody>
      </p:sp>
      <p:sp>
        <p:nvSpPr>
          <p:cNvPr id="8" name="TextBox 7"/>
          <p:cNvSpPr txBox="1"/>
          <p:nvPr/>
        </p:nvSpPr>
        <p:spPr>
          <a:xfrm>
            <a:off x="1210614" y="5375734"/>
            <a:ext cx="7933385" cy="553998"/>
          </a:xfrm>
          <a:prstGeom prst="rect">
            <a:avLst/>
          </a:prstGeom>
          <a:noFill/>
        </p:spPr>
        <p:txBody>
          <a:bodyPr wrap="square" rtlCol="0">
            <a:spAutoFit/>
          </a:bodyPr>
          <a:lstStyle/>
          <a:p>
            <a:pPr>
              <a:spcAft>
                <a:spcPts val="1200"/>
              </a:spcAft>
              <a:buClr>
                <a:srgbClr val="66FFFF"/>
              </a:buClr>
              <a:buSzPct val="70000"/>
            </a:pPr>
            <a:r>
              <a:rPr lang="en-US" sz="3000" b="0" spc="-150" dirty="0" smtClean="0">
                <a:ln>
                  <a:solidFill>
                    <a:schemeClr val="tx1"/>
                  </a:solidFill>
                </a:ln>
                <a:solidFill>
                  <a:srgbClr val="FFFF99"/>
                </a:solidFill>
                <a:effectLst>
                  <a:glow rad="228600">
                    <a:srgbClr val="080808"/>
                  </a:glow>
                </a:effectLst>
                <a:latin typeface="Biondi" pitchFamily="2" charset="0"/>
                <a:cs typeface="Aharoni" pitchFamily="2" charset="-79"/>
              </a:rPr>
              <a:t>From House To House</a:t>
            </a:r>
          </a:p>
        </p:txBody>
      </p:sp>
      <p:sp>
        <p:nvSpPr>
          <p:cNvPr id="9" name="TextBox 8"/>
          <p:cNvSpPr txBox="1"/>
          <p:nvPr/>
        </p:nvSpPr>
        <p:spPr>
          <a:xfrm>
            <a:off x="853945" y="5998903"/>
            <a:ext cx="8290056" cy="553998"/>
          </a:xfrm>
          <a:prstGeom prst="rect">
            <a:avLst/>
          </a:prstGeom>
          <a:noFill/>
        </p:spPr>
        <p:txBody>
          <a:bodyPr wrap="square" rtlCol="0">
            <a:spAutoFit/>
          </a:bodyPr>
          <a:lstStyle/>
          <a:p>
            <a:pPr>
              <a:spcAft>
                <a:spcPts val="1200"/>
              </a:spcAft>
              <a:buClr>
                <a:srgbClr val="66FFFF"/>
              </a:buClr>
              <a:buSzPct val="70000"/>
              <a:buFont typeface="Wingdings" pitchFamily="2" charset="2"/>
              <a:buChar char="ü"/>
            </a:pPr>
            <a:r>
              <a:rPr lang="en-US" sz="3000" b="0" spc="-300" dirty="0" smtClean="0">
                <a:ln>
                  <a:solidFill>
                    <a:schemeClr val="tx1"/>
                  </a:solidFill>
                </a:ln>
                <a:solidFill>
                  <a:srgbClr val="FFFF99"/>
                </a:solidFill>
                <a:effectLst>
                  <a:glow rad="228600">
                    <a:srgbClr val="080808"/>
                  </a:glow>
                </a:effectLst>
                <a:latin typeface="Biondi" pitchFamily="2" charset="0"/>
                <a:cs typeface="Aharoni" pitchFamily="2" charset="-79"/>
              </a:rPr>
              <a:t> With Gladness And Singleness Of Heart</a:t>
            </a:r>
          </a:p>
        </p:txBody>
      </p:sp>
      <p:sp>
        <p:nvSpPr>
          <p:cNvPr id="10" name="TextBox 9"/>
          <p:cNvSpPr txBox="1"/>
          <p:nvPr/>
        </p:nvSpPr>
        <p:spPr>
          <a:xfrm>
            <a:off x="721217" y="3546977"/>
            <a:ext cx="8422783" cy="738664"/>
          </a:xfrm>
          <a:prstGeom prst="rect">
            <a:avLst/>
          </a:prstGeom>
          <a:noFill/>
        </p:spPr>
        <p:txBody>
          <a:bodyPr wrap="square" rtlCol="0">
            <a:spAutoFit/>
          </a:bodyPr>
          <a:lstStyle/>
          <a:p>
            <a:pPr>
              <a:spcAft>
                <a:spcPts val="1200"/>
              </a:spcAft>
            </a:pPr>
            <a:r>
              <a:rPr lang="en-US" sz="4200" b="0" spc="-150" dirty="0" smtClean="0">
                <a:ln>
                  <a:solidFill>
                    <a:schemeClr val="tx1"/>
                  </a:solidFill>
                </a:ln>
                <a:solidFill>
                  <a:srgbClr val="66FFFF"/>
                </a:solidFill>
                <a:effectLst>
                  <a:glow rad="228600">
                    <a:srgbClr val="080808"/>
                  </a:glow>
                </a:effectLst>
                <a:latin typeface="Biondi" pitchFamily="2" charset="0"/>
                <a:cs typeface="Aharoni" pitchFamily="2" charset="-79"/>
              </a:rPr>
              <a:t>One Accord</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gtEl>
                                        <p:attrNameLst>
                                          <p:attrName>ppt_x</p:attrName>
                                          <p:attrName>ppt_y</p:attrName>
                                        </p:attrNameLst>
                                      </p:cBhvr>
                                    </p:animMotion>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Scale>
                                      <p:cBhvr>
                                        <p:cTn id="3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
                                        </p:tgtEl>
                                        <p:attrNameLst>
                                          <p:attrName>ppt_x</p:attrName>
                                          <p:attrName>ppt_y</p:attrName>
                                        </p:attrNameLst>
                                      </p:cBhvr>
                                    </p:animMotion>
                                    <p:animEffect transition="in" filter="fade">
                                      <p:cBhvr>
                                        <p:cTn id="38" dur="1000"/>
                                        <p:tgtEl>
                                          <p:spTgt spid="7"/>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Scale>
                                      <p:cBhvr>
                                        <p:cTn id="4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9"/>
                                        </p:tgtEl>
                                        <p:attrNameLst>
                                          <p:attrName>ppt_x</p:attrName>
                                          <p:attrName>ppt_y</p:attrName>
                                        </p:attrNameLst>
                                      </p:cBhvr>
                                    </p:animMotion>
                                    <p:animEffect transition="in" filter="fade">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793488" y="4430120"/>
            <a:ext cx="8350512" cy="143584"/>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3800"/>
          </a:p>
        </p:txBody>
      </p:sp>
      <p:sp>
        <p:nvSpPr>
          <p:cNvPr id="3" name="Rectangle 2"/>
          <p:cNvSpPr>
            <a:spLocks noChangeArrowheads="1"/>
          </p:cNvSpPr>
          <p:nvPr/>
        </p:nvSpPr>
        <p:spPr bwMode="auto">
          <a:xfrm>
            <a:off x="209550" y="572946"/>
            <a:ext cx="8724901" cy="3318921"/>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670550"/>
            <a:ext cx="8616043"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Acts 2:47</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Praising God, and having </a:t>
            </a:r>
            <a:r>
              <a:rPr lang="en-US" dirty="0" err="1" smtClean="0">
                <a:solidFill>
                  <a:schemeClr val="bg1"/>
                </a:solidFill>
              </a:rPr>
              <a:t>favour</a:t>
            </a:r>
            <a:r>
              <a:rPr lang="en-US" dirty="0" smtClean="0">
                <a:solidFill>
                  <a:schemeClr val="bg1"/>
                </a:solidFill>
              </a:rPr>
              <a:t> with all the people. And the Lord added to the church daily such as should be saved.</a:t>
            </a:r>
          </a:p>
        </p:txBody>
      </p:sp>
      <p:sp>
        <p:nvSpPr>
          <p:cNvPr id="5" name="TextBox 4"/>
          <p:cNvSpPr txBox="1"/>
          <p:nvPr/>
        </p:nvSpPr>
        <p:spPr>
          <a:xfrm>
            <a:off x="307361" y="3988493"/>
            <a:ext cx="8836639" cy="707886"/>
          </a:xfrm>
          <a:prstGeom prst="rect">
            <a:avLst/>
          </a:prstGeom>
          <a:noFill/>
        </p:spPr>
        <p:txBody>
          <a:bodyPr wrap="square" rtlCol="0">
            <a:spAutoFit/>
          </a:bodyPr>
          <a:lstStyle/>
          <a:p>
            <a:pPr>
              <a:spcAft>
                <a:spcPts val="1200"/>
              </a:spcAft>
              <a:buFont typeface="Arial" pitchFamily="34" charset="0"/>
              <a:buChar char="•"/>
            </a:pPr>
            <a:r>
              <a:rPr lang="en-US" b="0" spc="-150" dirty="0" smtClean="0">
                <a:ln>
                  <a:solidFill>
                    <a:schemeClr val="tx1"/>
                  </a:solidFill>
                </a:ln>
                <a:solidFill>
                  <a:srgbClr val="66FFFF"/>
                </a:solidFill>
                <a:effectLst>
                  <a:glow rad="228600">
                    <a:srgbClr val="080808"/>
                  </a:glow>
                </a:effectLst>
                <a:latin typeface="Biondi" pitchFamily="2" charset="0"/>
                <a:cs typeface="Aharoni" pitchFamily="2" charset="-79"/>
              </a:rPr>
              <a:t> They Praised God</a:t>
            </a:r>
          </a:p>
        </p:txBody>
      </p:sp>
      <p:sp>
        <p:nvSpPr>
          <p:cNvPr id="6" name="Rectangle 5"/>
          <p:cNvSpPr>
            <a:spLocks noChangeArrowheads="1"/>
          </p:cNvSpPr>
          <p:nvPr/>
        </p:nvSpPr>
        <p:spPr bwMode="auto">
          <a:xfrm>
            <a:off x="793488" y="5270207"/>
            <a:ext cx="8350512" cy="143584"/>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3800"/>
          </a:p>
        </p:txBody>
      </p:sp>
      <p:sp>
        <p:nvSpPr>
          <p:cNvPr id="7" name="TextBox 6"/>
          <p:cNvSpPr txBox="1"/>
          <p:nvPr/>
        </p:nvSpPr>
        <p:spPr>
          <a:xfrm>
            <a:off x="307361" y="4828580"/>
            <a:ext cx="8836639" cy="707886"/>
          </a:xfrm>
          <a:prstGeom prst="rect">
            <a:avLst/>
          </a:prstGeom>
          <a:noFill/>
        </p:spPr>
        <p:txBody>
          <a:bodyPr wrap="square" rtlCol="0">
            <a:spAutoFit/>
          </a:bodyPr>
          <a:lstStyle/>
          <a:p>
            <a:pPr>
              <a:spcAft>
                <a:spcPts val="1200"/>
              </a:spcAft>
              <a:buFont typeface="Arial" pitchFamily="34" charset="0"/>
              <a:buChar char="•"/>
            </a:pPr>
            <a:r>
              <a:rPr lang="en-US" b="0" spc="-150" dirty="0" smtClean="0">
                <a:ln>
                  <a:solidFill>
                    <a:schemeClr val="tx1"/>
                  </a:solidFill>
                </a:ln>
                <a:solidFill>
                  <a:srgbClr val="66FFFF"/>
                </a:solidFill>
                <a:effectLst>
                  <a:glow rad="228600">
                    <a:srgbClr val="080808"/>
                  </a:glow>
                </a:effectLst>
                <a:latin typeface="Biondi" pitchFamily="2" charset="0"/>
                <a:cs typeface="Aharoni" pitchFamily="2" charset="-79"/>
              </a:rPr>
              <a:t> </a:t>
            </a:r>
            <a:r>
              <a:rPr lang="en-US" b="0" spc="-300" dirty="0" smtClean="0">
                <a:ln>
                  <a:solidFill>
                    <a:schemeClr val="tx1"/>
                  </a:solidFill>
                </a:ln>
                <a:solidFill>
                  <a:srgbClr val="66FFFF"/>
                </a:solidFill>
                <a:effectLst>
                  <a:glow rad="228600">
                    <a:srgbClr val="080808"/>
                  </a:glow>
                </a:effectLst>
                <a:latin typeface="Biondi" pitchFamily="2" charset="0"/>
                <a:cs typeface="Aharoni" pitchFamily="2" charset="-79"/>
              </a:rPr>
              <a:t>They Had Favor With Everyone</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09550" y="572946"/>
            <a:ext cx="8724901" cy="3318921"/>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670550"/>
            <a:ext cx="8616043"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Acts 2:47</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Praising God, and having </a:t>
            </a:r>
            <a:r>
              <a:rPr lang="en-US" dirty="0" err="1" smtClean="0">
                <a:solidFill>
                  <a:schemeClr val="bg1"/>
                </a:solidFill>
              </a:rPr>
              <a:t>favour</a:t>
            </a:r>
            <a:r>
              <a:rPr lang="en-US" dirty="0" smtClean="0">
                <a:solidFill>
                  <a:schemeClr val="bg1"/>
                </a:solidFill>
              </a:rPr>
              <a:t> with all the people. And the Lord added to the church daily such as should be saved.</a:t>
            </a:r>
          </a:p>
        </p:txBody>
      </p:sp>
      <p:sp>
        <p:nvSpPr>
          <p:cNvPr id="8" name="TextBox 7"/>
          <p:cNvSpPr txBox="1"/>
          <p:nvPr/>
        </p:nvSpPr>
        <p:spPr>
          <a:xfrm>
            <a:off x="153681" y="4654045"/>
            <a:ext cx="8836639" cy="1783309"/>
          </a:xfrm>
          <a:prstGeom prst="rect">
            <a:avLst/>
          </a:prstGeom>
          <a:noFill/>
        </p:spPr>
        <p:txBody>
          <a:bodyPr wrap="square" rtlCol="0">
            <a:spAutoFit/>
          </a:bodyPr>
          <a:lstStyle/>
          <a:p>
            <a:pPr algn="ctr">
              <a:lnSpc>
                <a:spcPct val="70000"/>
              </a:lnSpc>
              <a:spcAft>
                <a:spcPts val="1200"/>
              </a:spcAft>
            </a:pPr>
            <a:r>
              <a:rPr lang="en-US" sz="5200" b="0" spc="-150" dirty="0" smtClean="0">
                <a:ln>
                  <a:solidFill>
                    <a:schemeClr val="tx1"/>
                  </a:solidFill>
                </a:ln>
                <a:solidFill>
                  <a:srgbClr val="66FFFF"/>
                </a:solidFill>
                <a:effectLst>
                  <a:glow rad="228600">
                    <a:srgbClr val="080808"/>
                  </a:glow>
                </a:effectLst>
                <a:latin typeface="Biondi" pitchFamily="2" charset="0"/>
                <a:cs typeface="Aharoni" pitchFamily="2" charset="-79"/>
              </a:rPr>
              <a:t>“The Lord Added To</a:t>
            </a:r>
            <a:br>
              <a:rPr lang="en-US" sz="5200" b="0" spc="-150" dirty="0" smtClean="0">
                <a:ln>
                  <a:solidFill>
                    <a:schemeClr val="tx1"/>
                  </a:solidFill>
                </a:ln>
                <a:solidFill>
                  <a:srgbClr val="66FFFF"/>
                </a:solidFill>
                <a:effectLst>
                  <a:glow rad="228600">
                    <a:srgbClr val="080808"/>
                  </a:glow>
                </a:effectLst>
                <a:latin typeface="Biondi" pitchFamily="2" charset="0"/>
                <a:cs typeface="Aharoni" pitchFamily="2" charset="-79"/>
              </a:rPr>
            </a:br>
            <a:r>
              <a:rPr lang="en-US" sz="5200" b="0" spc="-150" dirty="0" smtClean="0">
                <a:ln>
                  <a:solidFill>
                    <a:schemeClr val="tx1"/>
                  </a:solidFill>
                </a:ln>
                <a:solidFill>
                  <a:srgbClr val="66FFFF"/>
                </a:solidFill>
                <a:effectLst>
                  <a:glow rad="228600">
                    <a:srgbClr val="080808"/>
                  </a:glow>
                </a:effectLst>
                <a:latin typeface="Biondi" pitchFamily="2" charset="0"/>
                <a:cs typeface="Aharoni" pitchFamily="2" charset="-79"/>
              </a:rPr>
              <a:t>The Church Daily Such As Should Be Saved!”</a:t>
            </a:r>
          </a:p>
        </p:txBody>
      </p:sp>
      <p:sp>
        <p:nvSpPr>
          <p:cNvPr id="9" name="TextBox 8"/>
          <p:cNvSpPr txBox="1"/>
          <p:nvPr/>
        </p:nvSpPr>
        <p:spPr>
          <a:xfrm>
            <a:off x="1869141" y="2436566"/>
            <a:ext cx="7016650" cy="2215991"/>
          </a:xfrm>
          <a:prstGeom prst="rect">
            <a:avLst/>
          </a:prstGeom>
          <a:noFill/>
        </p:spPr>
        <p:txBody>
          <a:bodyPr wrap="square" rtlCol="0">
            <a:spAutoFit/>
          </a:bodyPr>
          <a:lstStyle/>
          <a:p>
            <a:pPr>
              <a:spcAft>
                <a:spcPts val="1200"/>
              </a:spcAft>
            </a:pPr>
            <a:r>
              <a:rPr lang="en-US" sz="13800" b="0" spc="-150" dirty="0" smtClean="0">
                <a:ln>
                  <a:solidFill>
                    <a:schemeClr val="tx1"/>
                  </a:solidFill>
                </a:ln>
                <a:solidFill>
                  <a:srgbClr val="FFFF99"/>
                </a:solidFill>
                <a:effectLst>
                  <a:glow rad="228600">
                    <a:srgbClr val="080808"/>
                  </a:glow>
                </a:effectLst>
                <a:latin typeface="YouMurderer BB" pitchFamily="2" charset="0"/>
                <a:cs typeface="Aharoni" pitchFamily="2" charset="-79"/>
              </a:rPr>
              <a:t>And…</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2213" y="1187496"/>
            <a:ext cx="9031787" cy="646331"/>
          </a:xfrm>
          <a:prstGeom prst="rect">
            <a:avLst/>
          </a:prstGeom>
          <a:noFill/>
        </p:spPr>
        <p:txBody>
          <a:bodyPr wrap="square" rtlCol="0">
            <a:spAutoFit/>
          </a:bodyPr>
          <a:lstStyle/>
          <a:p>
            <a:pPr marL="742950" indent="-742950">
              <a:spcAft>
                <a:spcPts val="1200"/>
              </a:spcAft>
              <a:buClr>
                <a:schemeClr val="bg1"/>
              </a:buClr>
            </a:pPr>
            <a:r>
              <a:rPr lang="en-US" sz="3600" dirty="0" smtClean="0">
                <a:ln>
                  <a:solidFill>
                    <a:schemeClr val="tx1"/>
                  </a:solidFill>
                </a:ln>
                <a:solidFill>
                  <a:schemeClr val="bg1"/>
                </a:solidFill>
                <a:effectLst>
                  <a:glow rad="228600">
                    <a:srgbClr val="080808"/>
                  </a:glow>
                </a:effectLst>
                <a:latin typeface="Antique Olive" pitchFamily="34" charset="0"/>
                <a:cs typeface="Aharoni" pitchFamily="2" charset="-79"/>
              </a:rPr>
              <a:t>1. </a:t>
            </a:r>
            <a:r>
              <a:rPr lang="en-US" sz="3600" dirty="0" smtClean="0">
                <a:ln>
                  <a:solidFill>
                    <a:schemeClr val="tx1"/>
                  </a:solidFill>
                </a:ln>
                <a:solidFill>
                  <a:srgbClr val="66FFFF"/>
                </a:solidFill>
                <a:effectLst>
                  <a:glow rad="228600">
                    <a:srgbClr val="080808"/>
                  </a:glow>
                </a:effectLst>
                <a:latin typeface="Antique Olive" pitchFamily="34" charset="0"/>
                <a:cs typeface="Aharoni" pitchFamily="2" charset="-79"/>
              </a:rPr>
              <a:t>GLADLY RECEIVE GOD’S WORD</a:t>
            </a:r>
          </a:p>
        </p:txBody>
      </p:sp>
      <p:sp>
        <p:nvSpPr>
          <p:cNvPr id="4" name="TextBox 3"/>
          <p:cNvSpPr txBox="1"/>
          <p:nvPr/>
        </p:nvSpPr>
        <p:spPr>
          <a:xfrm>
            <a:off x="112213" y="1785568"/>
            <a:ext cx="9031787" cy="646331"/>
          </a:xfrm>
          <a:prstGeom prst="rect">
            <a:avLst/>
          </a:prstGeom>
          <a:noFill/>
        </p:spPr>
        <p:txBody>
          <a:bodyPr wrap="square" rtlCol="0">
            <a:spAutoFit/>
          </a:bodyPr>
          <a:lstStyle/>
          <a:p>
            <a:pPr marL="742950" indent="-742950">
              <a:spcAft>
                <a:spcPts val="1200"/>
              </a:spcAft>
              <a:buClr>
                <a:schemeClr val="bg1"/>
              </a:buClr>
            </a:pPr>
            <a:r>
              <a:rPr lang="en-US" sz="3600" dirty="0" smtClean="0">
                <a:ln>
                  <a:solidFill>
                    <a:schemeClr val="tx1"/>
                  </a:solidFill>
                </a:ln>
                <a:solidFill>
                  <a:schemeClr val="bg1"/>
                </a:solidFill>
                <a:effectLst>
                  <a:glow rad="228600">
                    <a:srgbClr val="080808"/>
                  </a:glow>
                </a:effectLst>
                <a:latin typeface="Antique Olive" pitchFamily="34" charset="0"/>
                <a:cs typeface="Aharoni" pitchFamily="2" charset="-79"/>
              </a:rPr>
              <a:t>2. </a:t>
            </a:r>
            <a:r>
              <a:rPr lang="en-US" sz="3600" dirty="0" smtClean="0">
                <a:ln>
                  <a:solidFill>
                    <a:schemeClr val="tx1"/>
                  </a:solidFill>
                </a:ln>
                <a:solidFill>
                  <a:srgbClr val="92D050"/>
                </a:solidFill>
                <a:effectLst>
                  <a:glow rad="228600">
                    <a:srgbClr val="080808"/>
                  </a:glow>
                </a:effectLst>
                <a:latin typeface="Antique Olive" pitchFamily="34" charset="0"/>
                <a:cs typeface="Aharoni" pitchFamily="2" charset="-79"/>
              </a:rPr>
              <a:t>BE OBEDIENT </a:t>
            </a:r>
            <a:r>
              <a:rPr lang="en-US" sz="3200" b="0" spc="-150" dirty="0" smtClean="0">
                <a:ln>
                  <a:solidFill>
                    <a:schemeClr val="tx1"/>
                  </a:solidFill>
                </a:ln>
                <a:solidFill>
                  <a:srgbClr val="92D050"/>
                </a:solidFill>
                <a:effectLst>
                  <a:glow rad="228600">
                    <a:srgbClr val="080808"/>
                  </a:glow>
                </a:effectLst>
                <a:latin typeface="Antique Olive" pitchFamily="34" charset="0"/>
                <a:cs typeface="Aharoni" pitchFamily="2" charset="-79"/>
              </a:rPr>
              <a:t>To The Lord’s Commands</a:t>
            </a:r>
          </a:p>
        </p:txBody>
      </p:sp>
      <p:sp>
        <p:nvSpPr>
          <p:cNvPr id="5" name="TextBox 4"/>
          <p:cNvSpPr txBox="1"/>
          <p:nvPr/>
        </p:nvSpPr>
        <p:spPr>
          <a:xfrm>
            <a:off x="112213" y="2368272"/>
            <a:ext cx="9031787" cy="646331"/>
          </a:xfrm>
          <a:prstGeom prst="rect">
            <a:avLst/>
          </a:prstGeom>
          <a:noFill/>
        </p:spPr>
        <p:txBody>
          <a:bodyPr wrap="square" rtlCol="0">
            <a:spAutoFit/>
          </a:bodyPr>
          <a:lstStyle/>
          <a:p>
            <a:pPr marL="742950" indent="-742950">
              <a:spcAft>
                <a:spcPts val="1200"/>
              </a:spcAft>
              <a:buClr>
                <a:schemeClr val="bg1"/>
              </a:buClr>
            </a:pPr>
            <a:r>
              <a:rPr lang="en-US" sz="3600" dirty="0" smtClean="0">
                <a:ln>
                  <a:solidFill>
                    <a:schemeClr val="tx1"/>
                  </a:solidFill>
                </a:ln>
                <a:solidFill>
                  <a:schemeClr val="bg1"/>
                </a:solidFill>
                <a:effectLst>
                  <a:glow rad="228600">
                    <a:srgbClr val="080808"/>
                  </a:glow>
                </a:effectLst>
                <a:latin typeface="Antique Olive" pitchFamily="34" charset="0"/>
                <a:cs typeface="Aharoni" pitchFamily="2" charset="-79"/>
              </a:rPr>
              <a:t>3. </a:t>
            </a:r>
            <a:r>
              <a:rPr lang="en-US" sz="3600" dirty="0" smtClean="0">
                <a:ln>
                  <a:solidFill>
                    <a:schemeClr val="tx1"/>
                  </a:solidFill>
                </a:ln>
                <a:solidFill>
                  <a:srgbClr val="66FFFF"/>
                </a:solidFill>
                <a:effectLst>
                  <a:glow rad="228600">
                    <a:srgbClr val="080808"/>
                  </a:glow>
                </a:effectLst>
                <a:latin typeface="Antique Olive" pitchFamily="34" charset="0"/>
                <a:cs typeface="Aharoni" pitchFamily="2" charset="-79"/>
              </a:rPr>
              <a:t>BE STEADFAST</a:t>
            </a:r>
          </a:p>
        </p:txBody>
      </p:sp>
      <p:sp>
        <p:nvSpPr>
          <p:cNvPr id="6" name="TextBox 5"/>
          <p:cNvSpPr txBox="1"/>
          <p:nvPr/>
        </p:nvSpPr>
        <p:spPr>
          <a:xfrm>
            <a:off x="112213" y="2950976"/>
            <a:ext cx="9031787" cy="646331"/>
          </a:xfrm>
          <a:prstGeom prst="rect">
            <a:avLst/>
          </a:prstGeom>
          <a:noFill/>
        </p:spPr>
        <p:txBody>
          <a:bodyPr wrap="square" rtlCol="0">
            <a:spAutoFit/>
          </a:bodyPr>
          <a:lstStyle/>
          <a:p>
            <a:pPr marL="742950" indent="-742950">
              <a:spcAft>
                <a:spcPts val="1200"/>
              </a:spcAft>
              <a:buClr>
                <a:schemeClr val="bg1"/>
              </a:buClr>
            </a:pPr>
            <a:r>
              <a:rPr lang="en-US" sz="3600" dirty="0" smtClean="0">
                <a:ln>
                  <a:solidFill>
                    <a:schemeClr val="tx1"/>
                  </a:solidFill>
                </a:ln>
                <a:solidFill>
                  <a:schemeClr val="bg1"/>
                </a:solidFill>
                <a:effectLst>
                  <a:glow rad="228600">
                    <a:srgbClr val="080808"/>
                  </a:glow>
                </a:effectLst>
                <a:latin typeface="Antique Olive" pitchFamily="34" charset="0"/>
                <a:cs typeface="Aharoni" pitchFamily="2" charset="-79"/>
              </a:rPr>
              <a:t>4. </a:t>
            </a:r>
            <a:r>
              <a:rPr lang="en-US" sz="3600" dirty="0" smtClean="0">
                <a:ln>
                  <a:solidFill>
                    <a:schemeClr val="tx1"/>
                  </a:solidFill>
                </a:ln>
                <a:solidFill>
                  <a:srgbClr val="92D050"/>
                </a:solidFill>
                <a:effectLst>
                  <a:glow rad="228600">
                    <a:srgbClr val="080808"/>
                  </a:glow>
                </a:effectLst>
                <a:latin typeface="Antique Olive" pitchFamily="34" charset="0"/>
                <a:cs typeface="Aharoni" pitchFamily="2" charset="-79"/>
              </a:rPr>
              <a:t>FEAR THE LORD </a:t>
            </a:r>
            <a:r>
              <a:rPr lang="en-US" sz="3000" b="0" dirty="0" smtClean="0">
                <a:ln>
                  <a:solidFill>
                    <a:schemeClr val="tx1"/>
                  </a:solidFill>
                </a:ln>
                <a:solidFill>
                  <a:srgbClr val="92D050"/>
                </a:solidFill>
                <a:effectLst>
                  <a:glow rad="228600">
                    <a:srgbClr val="080808"/>
                  </a:glow>
                </a:effectLst>
                <a:latin typeface="Antique Olive" pitchFamily="34" charset="0"/>
                <a:cs typeface="Aharoni" pitchFamily="2" charset="-79"/>
              </a:rPr>
              <a:t>“Awe And Reverence”</a:t>
            </a:r>
          </a:p>
        </p:txBody>
      </p:sp>
      <p:sp>
        <p:nvSpPr>
          <p:cNvPr id="7" name="TextBox 6"/>
          <p:cNvSpPr txBox="1"/>
          <p:nvPr/>
        </p:nvSpPr>
        <p:spPr>
          <a:xfrm>
            <a:off x="112213" y="3533680"/>
            <a:ext cx="9031787" cy="646331"/>
          </a:xfrm>
          <a:prstGeom prst="rect">
            <a:avLst/>
          </a:prstGeom>
          <a:noFill/>
        </p:spPr>
        <p:txBody>
          <a:bodyPr wrap="square" rtlCol="0">
            <a:spAutoFit/>
          </a:bodyPr>
          <a:lstStyle/>
          <a:p>
            <a:pPr marL="742950" indent="-742950">
              <a:spcAft>
                <a:spcPts val="1200"/>
              </a:spcAft>
              <a:buClr>
                <a:schemeClr val="bg1"/>
              </a:buClr>
            </a:pPr>
            <a:r>
              <a:rPr lang="en-US" sz="3600" dirty="0" smtClean="0">
                <a:ln>
                  <a:solidFill>
                    <a:schemeClr val="tx1"/>
                  </a:solidFill>
                </a:ln>
                <a:solidFill>
                  <a:schemeClr val="bg1"/>
                </a:solidFill>
                <a:effectLst>
                  <a:glow rad="228600">
                    <a:srgbClr val="080808"/>
                  </a:glow>
                </a:effectLst>
                <a:latin typeface="Antique Olive" pitchFamily="34" charset="0"/>
                <a:cs typeface="Aharoni" pitchFamily="2" charset="-79"/>
              </a:rPr>
              <a:t>5. </a:t>
            </a:r>
            <a:r>
              <a:rPr lang="en-US" sz="3600" dirty="0" smtClean="0">
                <a:ln>
                  <a:solidFill>
                    <a:schemeClr val="tx1"/>
                  </a:solidFill>
                </a:ln>
                <a:solidFill>
                  <a:srgbClr val="66FFFF"/>
                </a:solidFill>
                <a:effectLst>
                  <a:glow rad="228600">
                    <a:srgbClr val="080808"/>
                  </a:glow>
                </a:effectLst>
                <a:latin typeface="Antique Olive" pitchFamily="34" charset="0"/>
                <a:cs typeface="Aharoni" pitchFamily="2" charset="-79"/>
              </a:rPr>
              <a:t>VOLUNTARILY SERVE </a:t>
            </a:r>
            <a:r>
              <a:rPr lang="en-US" sz="3600" b="0" dirty="0" smtClean="0">
                <a:ln>
                  <a:solidFill>
                    <a:schemeClr val="tx1"/>
                  </a:solidFill>
                </a:ln>
                <a:solidFill>
                  <a:srgbClr val="66FFFF"/>
                </a:solidFill>
                <a:effectLst>
                  <a:glow rad="228600">
                    <a:srgbClr val="080808"/>
                  </a:glow>
                </a:effectLst>
                <a:latin typeface="Antique Olive" pitchFamily="34" charset="0"/>
                <a:cs typeface="Aharoni" pitchFamily="2" charset="-79"/>
              </a:rPr>
              <a:t>The Lord</a:t>
            </a:r>
          </a:p>
        </p:txBody>
      </p:sp>
      <p:sp>
        <p:nvSpPr>
          <p:cNvPr id="8" name="TextBox 7"/>
          <p:cNvSpPr txBox="1"/>
          <p:nvPr/>
        </p:nvSpPr>
        <p:spPr>
          <a:xfrm>
            <a:off x="112213" y="4116384"/>
            <a:ext cx="9031787" cy="646331"/>
          </a:xfrm>
          <a:prstGeom prst="rect">
            <a:avLst/>
          </a:prstGeom>
          <a:noFill/>
        </p:spPr>
        <p:txBody>
          <a:bodyPr wrap="square" rtlCol="0">
            <a:spAutoFit/>
          </a:bodyPr>
          <a:lstStyle/>
          <a:p>
            <a:pPr marL="742950" indent="-742950">
              <a:spcAft>
                <a:spcPts val="1200"/>
              </a:spcAft>
              <a:buClr>
                <a:schemeClr val="bg1"/>
              </a:buClr>
            </a:pPr>
            <a:r>
              <a:rPr lang="en-US" sz="3600" dirty="0" smtClean="0">
                <a:ln>
                  <a:solidFill>
                    <a:schemeClr val="tx1"/>
                  </a:solidFill>
                </a:ln>
                <a:solidFill>
                  <a:schemeClr val="bg1"/>
                </a:solidFill>
                <a:effectLst>
                  <a:glow rad="228600">
                    <a:srgbClr val="080808"/>
                  </a:glow>
                </a:effectLst>
                <a:latin typeface="Antique Olive" pitchFamily="34" charset="0"/>
                <a:cs typeface="Aharoni" pitchFamily="2" charset="-79"/>
              </a:rPr>
              <a:t>6. </a:t>
            </a:r>
            <a:r>
              <a:rPr lang="en-US" sz="3600" dirty="0" smtClean="0">
                <a:ln>
                  <a:solidFill>
                    <a:schemeClr val="tx1"/>
                  </a:solidFill>
                </a:ln>
                <a:solidFill>
                  <a:srgbClr val="92D050"/>
                </a:solidFill>
                <a:effectLst>
                  <a:glow rad="228600">
                    <a:srgbClr val="080808"/>
                  </a:glow>
                </a:effectLst>
                <a:latin typeface="Antique Olive" pitchFamily="34" charset="0"/>
                <a:cs typeface="Aharoni" pitchFamily="2" charset="-79"/>
              </a:rPr>
              <a:t>FREELY GIVE </a:t>
            </a:r>
            <a:r>
              <a:rPr lang="en-US" sz="3300" b="0" spc="-150" dirty="0" smtClean="0">
                <a:ln>
                  <a:solidFill>
                    <a:schemeClr val="tx1"/>
                  </a:solidFill>
                </a:ln>
                <a:solidFill>
                  <a:srgbClr val="92D050"/>
                </a:solidFill>
                <a:effectLst>
                  <a:glow rad="228600">
                    <a:srgbClr val="080808"/>
                  </a:glow>
                </a:effectLst>
                <a:latin typeface="Antique Olive" pitchFamily="34" charset="0"/>
                <a:cs typeface="Aharoni" pitchFamily="2" charset="-79"/>
              </a:rPr>
              <a:t>To The Work Of The Lord</a:t>
            </a:r>
          </a:p>
        </p:txBody>
      </p:sp>
      <p:sp>
        <p:nvSpPr>
          <p:cNvPr id="9" name="TextBox 8"/>
          <p:cNvSpPr txBox="1"/>
          <p:nvPr/>
        </p:nvSpPr>
        <p:spPr>
          <a:xfrm>
            <a:off x="112213" y="4699088"/>
            <a:ext cx="9031787" cy="646331"/>
          </a:xfrm>
          <a:prstGeom prst="rect">
            <a:avLst/>
          </a:prstGeom>
          <a:noFill/>
        </p:spPr>
        <p:txBody>
          <a:bodyPr wrap="square" rtlCol="0">
            <a:spAutoFit/>
          </a:bodyPr>
          <a:lstStyle/>
          <a:p>
            <a:pPr marL="742950" indent="-742950">
              <a:spcAft>
                <a:spcPts val="1200"/>
              </a:spcAft>
              <a:buClr>
                <a:schemeClr val="bg1"/>
              </a:buClr>
            </a:pPr>
            <a:r>
              <a:rPr lang="en-US" sz="3600" dirty="0" smtClean="0">
                <a:ln>
                  <a:solidFill>
                    <a:schemeClr val="tx1"/>
                  </a:solidFill>
                </a:ln>
                <a:solidFill>
                  <a:schemeClr val="bg1"/>
                </a:solidFill>
                <a:effectLst>
                  <a:glow rad="228600">
                    <a:srgbClr val="080808"/>
                  </a:glow>
                </a:effectLst>
                <a:latin typeface="Antique Olive" pitchFamily="34" charset="0"/>
                <a:cs typeface="Aharoni" pitchFamily="2" charset="-79"/>
              </a:rPr>
              <a:t>7. </a:t>
            </a:r>
            <a:r>
              <a:rPr lang="en-US" sz="3600" dirty="0" smtClean="0">
                <a:ln>
                  <a:solidFill>
                    <a:schemeClr val="tx1"/>
                  </a:solidFill>
                </a:ln>
                <a:solidFill>
                  <a:srgbClr val="66FFFF"/>
                </a:solidFill>
                <a:effectLst>
                  <a:glow rad="228600">
                    <a:srgbClr val="080808"/>
                  </a:glow>
                </a:effectLst>
                <a:latin typeface="Antique Olive" pitchFamily="34" charset="0"/>
                <a:cs typeface="Aharoni" pitchFamily="2" charset="-79"/>
              </a:rPr>
              <a:t>CONTINUE IN UNITY, </a:t>
            </a:r>
            <a:r>
              <a:rPr lang="en-US" sz="3600" b="0" dirty="0" smtClean="0">
                <a:ln>
                  <a:solidFill>
                    <a:schemeClr val="tx1"/>
                  </a:solidFill>
                </a:ln>
                <a:solidFill>
                  <a:srgbClr val="66FFFF"/>
                </a:solidFill>
                <a:effectLst>
                  <a:glow rad="228600">
                    <a:srgbClr val="080808"/>
                  </a:glow>
                </a:effectLst>
                <a:latin typeface="Antique Olive" pitchFamily="34" charset="0"/>
                <a:cs typeface="Aharoni" pitchFamily="2" charset="-79"/>
              </a:rPr>
              <a:t>Every Day</a:t>
            </a:r>
          </a:p>
        </p:txBody>
      </p:sp>
      <p:sp>
        <p:nvSpPr>
          <p:cNvPr id="10" name="TextBox 9"/>
          <p:cNvSpPr txBox="1"/>
          <p:nvPr/>
        </p:nvSpPr>
        <p:spPr>
          <a:xfrm>
            <a:off x="112213" y="5281792"/>
            <a:ext cx="9031787" cy="646331"/>
          </a:xfrm>
          <a:prstGeom prst="rect">
            <a:avLst/>
          </a:prstGeom>
          <a:noFill/>
        </p:spPr>
        <p:txBody>
          <a:bodyPr wrap="square" rtlCol="0">
            <a:spAutoFit/>
          </a:bodyPr>
          <a:lstStyle/>
          <a:p>
            <a:pPr marL="742950" indent="-742950">
              <a:spcAft>
                <a:spcPts val="1200"/>
              </a:spcAft>
              <a:buClr>
                <a:schemeClr val="bg1"/>
              </a:buClr>
            </a:pPr>
            <a:r>
              <a:rPr lang="en-US" sz="3600" dirty="0" smtClean="0">
                <a:ln>
                  <a:solidFill>
                    <a:schemeClr val="tx1"/>
                  </a:solidFill>
                </a:ln>
                <a:solidFill>
                  <a:schemeClr val="bg1"/>
                </a:solidFill>
                <a:effectLst>
                  <a:glow rad="228600">
                    <a:srgbClr val="080808"/>
                  </a:glow>
                </a:effectLst>
                <a:latin typeface="Antique Olive" pitchFamily="34" charset="0"/>
                <a:cs typeface="Aharoni" pitchFamily="2" charset="-79"/>
              </a:rPr>
              <a:t>8. </a:t>
            </a:r>
            <a:r>
              <a:rPr lang="en-US" sz="3600" dirty="0" smtClean="0">
                <a:ln>
                  <a:solidFill>
                    <a:schemeClr val="tx1"/>
                  </a:solidFill>
                </a:ln>
                <a:solidFill>
                  <a:srgbClr val="92D050"/>
                </a:solidFill>
                <a:effectLst>
                  <a:glow rad="228600">
                    <a:srgbClr val="080808"/>
                  </a:glow>
                </a:effectLst>
                <a:latin typeface="Antique Olive" pitchFamily="34" charset="0"/>
                <a:cs typeface="Aharoni" pitchFamily="2" charset="-79"/>
              </a:rPr>
              <a:t>PRAISE THE LORD, </a:t>
            </a:r>
            <a:r>
              <a:rPr lang="en-US" sz="3600" b="0" dirty="0" smtClean="0">
                <a:ln>
                  <a:solidFill>
                    <a:schemeClr val="tx1"/>
                  </a:solidFill>
                </a:ln>
                <a:solidFill>
                  <a:srgbClr val="92D050"/>
                </a:solidFill>
                <a:effectLst>
                  <a:glow rad="228600">
                    <a:srgbClr val="080808"/>
                  </a:glow>
                </a:effectLst>
                <a:latin typeface="Antique Olive" pitchFamily="34" charset="0"/>
                <a:cs typeface="Aharoni" pitchFamily="2" charset="-79"/>
              </a:rPr>
              <a:t>Regardless</a:t>
            </a:r>
          </a:p>
        </p:txBody>
      </p:sp>
      <p:sp>
        <p:nvSpPr>
          <p:cNvPr id="11" name="TextBox 10"/>
          <p:cNvSpPr txBox="1"/>
          <p:nvPr/>
        </p:nvSpPr>
        <p:spPr>
          <a:xfrm>
            <a:off x="112213" y="5864496"/>
            <a:ext cx="9031787" cy="646331"/>
          </a:xfrm>
          <a:prstGeom prst="rect">
            <a:avLst/>
          </a:prstGeom>
          <a:noFill/>
        </p:spPr>
        <p:txBody>
          <a:bodyPr wrap="square" rtlCol="0">
            <a:spAutoFit/>
          </a:bodyPr>
          <a:lstStyle/>
          <a:p>
            <a:pPr marL="742950" indent="-742950">
              <a:spcAft>
                <a:spcPts val="1200"/>
              </a:spcAft>
              <a:buClr>
                <a:schemeClr val="bg1"/>
              </a:buClr>
            </a:pPr>
            <a:r>
              <a:rPr lang="en-US" sz="3600" dirty="0" smtClean="0">
                <a:ln>
                  <a:solidFill>
                    <a:schemeClr val="tx1"/>
                  </a:solidFill>
                </a:ln>
                <a:solidFill>
                  <a:schemeClr val="bg1"/>
                </a:solidFill>
                <a:effectLst>
                  <a:glow rad="228600">
                    <a:srgbClr val="080808"/>
                  </a:glow>
                </a:effectLst>
                <a:latin typeface="Antique Olive" pitchFamily="34" charset="0"/>
                <a:cs typeface="Aharoni" pitchFamily="2" charset="-79"/>
              </a:rPr>
              <a:t>9. </a:t>
            </a:r>
            <a:r>
              <a:rPr lang="en-US" sz="3600" dirty="0" smtClean="0">
                <a:ln>
                  <a:solidFill>
                    <a:schemeClr val="tx1"/>
                  </a:solidFill>
                </a:ln>
                <a:solidFill>
                  <a:srgbClr val="66FFFF"/>
                </a:solidFill>
                <a:effectLst>
                  <a:glow rad="228600">
                    <a:srgbClr val="080808"/>
                  </a:glow>
                </a:effectLst>
                <a:latin typeface="Antique Olive" pitchFamily="34" charset="0"/>
                <a:cs typeface="Aharoni" pitchFamily="2" charset="-79"/>
              </a:rPr>
              <a:t>WALK IN FAVOR </a:t>
            </a:r>
            <a:r>
              <a:rPr lang="en-US" sz="3600" b="0" dirty="0" smtClean="0">
                <a:ln>
                  <a:solidFill>
                    <a:schemeClr val="tx1"/>
                  </a:solidFill>
                </a:ln>
                <a:solidFill>
                  <a:srgbClr val="66FFFF"/>
                </a:solidFill>
                <a:effectLst>
                  <a:glow rad="228600">
                    <a:srgbClr val="080808"/>
                  </a:glow>
                </a:effectLst>
                <a:latin typeface="Antique Olive" pitchFamily="34" charset="0"/>
                <a:cs typeface="Aharoni" pitchFamily="2" charset="-79"/>
              </a:rPr>
              <a:t>Of The Lord</a:t>
            </a:r>
          </a:p>
        </p:txBody>
      </p:sp>
    </p:spTree>
    <p:extLst>
      <p:ext uri="{BB962C8B-B14F-4D97-AF65-F5344CB8AC3E}">
        <p14:creationId xmlns:p14="http://schemas.microsoft.com/office/powerpoint/2010/main" val="19792562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900" decel="100000" fill="hold"/>
                                        <p:tgtEl>
                                          <p:spTgt spid="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900" decel="100000" fill="hold"/>
                                        <p:tgtEl>
                                          <p:spTgt spid="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900" decel="100000" fill="hold"/>
                                        <p:tgtEl>
                                          <p:spTgt spid="1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900" decel="100000" fill="hold"/>
                                        <p:tgtEl>
                                          <p:spTgt spid="1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1369" y="2310348"/>
            <a:ext cx="8781263" cy="4508927"/>
          </a:xfrm>
          <a:prstGeom prst="rect">
            <a:avLst/>
          </a:prstGeom>
          <a:noFill/>
        </p:spPr>
        <p:txBody>
          <a:bodyPr wrap="square" rtlCol="0">
            <a:spAutoFit/>
          </a:bodyPr>
          <a:lstStyle/>
          <a:p>
            <a:pPr algn="ctr">
              <a:spcAft>
                <a:spcPts val="1200"/>
              </a:spcAft>
            </a:pPr>
            <a:r>
              <a:rPr lang="en-US" sz="28700" b="0" dirty="0" smtClean="0">
                <a:ln>
                  <a:solidFill>
                    <a:schemeClr val="tx1"/>
                  </a:solidFill>
                </a:ln>
                <a:solidFill>
                  <a:schemeClr val="bg1"/>
                </a:solidFill>
                <a:effectLst>
                  <a:glow rad="228600">
                    <a:srgbClr val="080808"/>
                  </a:glow>
                </a:effectLst>
                <a:latin typeface="YouMurderer BB" pitchFamily="2" charset="0"/>
                <a:cs typeface="Aharoni" pitchFamily="2" charset="-79"/>
              </a:rPr>
              <a:t>oh yes!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4*#ppt_w"/>
                                          </p:val>
                                        </p:tav>
                                        <p:tav tm="100000">
                                          <p:val>
                                            <p:strVal val="#ppt_w"/>
                                          </p:val>
                                        </p:tav>
                                      </p:tavLst>
                                    </p:anim>
                                    <p:anim calcmode="lin" valueType="num">
                                      <p:cBhvr>
                                        <p:cTn id="13"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467258"/>
            <a:ext cx="8724901" cy="3923484"/>
          </a:xfrm>
          <a:prstGeom prst="rect">
            <a:avLst/>
          </a:prstGeom>
          <a:solidFill>
            <a:schemeClr val="tx1">
              <a:alpha val="75000"/>
            </a:schemeClr>
          </a:solidFill>
          <a:ln w="9525" cap="rnd">
            <a:noFill/>
            <a:prstDash val="sysDot"/>
            <a:miter lim="800000"/>
            <a:headEnd/>
            <a:tailEnd/>
          </a:ln>
          <a:effectLst/>
        </p:spPr>
        <p:txBody>
          <a:bodyPr wrap="none" anchor="ctr"/>
          <a:lstStyle/>
          <a:p>
            <a:pPr>
              <a:lnSpc>
                <a:spcPct val="90000"/>
              </a:lnSpc>
            </a:pPr>
            <a:endParaRPr lang="en-US"/>
          </a:p>
        </p:txBody>
      </p:sp>
      <p:sp>
        <p:nvSpPr>
          <p:cNvPr id="3" name="Text Box 3"/>
          <p:cNvSpPr txBox="1">
            <a:spLocks noChangeArrowheads="1"/>
          </p:cNvSpPr>
          <p:nvPr/>
        </p:nvSpPr>
        <p:spPr bwMode="auto">
          <a:xfrm>
            <a:off x="263979" y="1536174"/>
            <a:ext cx="8616043" cy="378565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Galatians 5:22-23</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22</a:t>
            </a:r>
            <a:r>
              <a:rPr lang="en-US" dirty="0" smtClean="0">
                <a:solidFill>
                  <a:schemeClr val="bg1"/>
                </a:solidFill>
              </a:rPr>
              <a:t>But the fruit of the Spirit is love, joy, peace, longsuffering, gentleness, goodness, faith, </a:t>
            </a:r>
          </a:p>
          <a:p>
            <a:r>
              <a:rPr lang="en-US" baseline="30000" dirty="0" smtClean="0">
                <a:solidFill>
                  <a:srgbClr val="FFFF00"/>
                </a:solidFill>
              </a:rPr>
              <a:t>23</a:t>
            </a:r>
            <a:r>
              <a:rPr lang="en-US" dirty="0" smtClean="0">
                <a:solidFill>
                  <a:schemeClr val="bg1"/>
                </a:solidFill>
              </a:rPr>
              <a:t>Meekness, temperance: against such there is no law.</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2562536"/>
            <a:ext cx="8781263" cy="1938992"/>
          </a:xfrm>
          <a:prstGeom prst="rect">
            <a:avLst/>
          </a:prstGeom>
          <a:noFill/>
        </p:spPr>
        <p:txBody>
          <a:bodyPr wrap="square" rtlCol="0">
            <a:spAutoFit/>
          </a:bodyPr>
          <a:lstStyle/>
          <a:p>
            <a:pPr algn="ctr">
              <a:lnSpc>
                <a:spcPct val="75000"/>
              </a:lnSpc>
              <a:spcAft>
                <a:spcPts val="1200"/>
              </a:spcAft>
            </a:pPr>
            <a:r>
              <a:rPr lang="en-US" sz="8000" dirty="0" smtClean="0">
                <a:ln>
                  <a:solidFill>
                    <a:schemeClr val="tx1"/>
                  </a:solidFill>
                </a:ln>
                <a:solidFill>
                  <a:schemeClr val="bg1"/>
                </a:solidFill>
                <a:effectLst>
                  <a:glow rad="228600">
                    <a:srgbClr val="080808"/>
                  </a:glow>
                </a:effectLst>
                <a:latin typeface="Antique Olive" pitchFamily="34" charset="0"/>
                <a:cs typeface="Aharoni" pitchFamily="2" charset="-79"/>
              </a:rPr>
              <a:t>Say This With Me </a:t>
            </a:r>
            <a:r>
              <a:rPr lang="en-US" sz="8000" dirty="0" smtClean="0">
                <a:ln>
                  <a:solidFill>
                    <a:schemeClr val="tx1"/>
                  </a:solidFill>
                </a:ln>
                <a:solidFill>
                  <a:schemeClr val="bg1"/>
                </a:solidFill>
                <a:effectLst>
                  <a:glow rad="228600">
                    <a:srgbClr val="080808"/>
                  </a:glow>
                </a:effectLst>
                <a:latin typeface="Antique Olive" pitchFamily="34" charset="0"/>
                <a:cs typeface="Aharoni" pitchFamily="2" charset="-79"/>
              </a:rPr>
              <a:t>Church...</a:t>
            </a:r>
            <a:endParaRPr lang="en-US" sz="8000" dirty="0" smtClean="0">
              <a:ln>
                <a:solidFill>
                  <a:schemeClr val="tx1"/>
                </a:solidFill>
              </a:ln>
              <a:solidFill>
                <a:schemeClr val="bg1"/>
              </a:solidFill>
              <a:effectLst>
                <a:glow rad="228600">
                  <a:srgbClr val="080808"/>
                </a:glow>
              </a:effectLst>
              <a:latin typeface="Antique Olive" pitchFamily="34"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57881"/>
            <a:ext cx="9143999" cy="3104696"/>
          </a:xfrm>
          <a:prstGeom prst="rect">
            <a:avLst/>
          </a:prstGeom>
          <a:noFill/>
        </p:spPr>
        <p:txBody>
          <a:bodyPr wrap="square" rtlCol="0">
            <a:spAutoFit/>
          </a:bodyPr>
          <a:lstStyle/>
          <a:p>
            <a:pPr algn="ctr">
              <a:lnSpc>
                <a:spcPct val="70000"/>
              </a:lnSpc>
              <a:spcAft>
                <a:spcPts val="1200"/>
              </a:spcAft>
            </a:pPr>
            <a:r>
              <a:rPr lang="en-US" sz="8800" b="0" spc="-150" dirty="0" smtClean="0">
                <a:ln>
                  <a:solidFill>
                    <a:schemeClr val="tx1"/>
                  </a:solidFill>
                </a:ln>
                <a:solidFill>
                  <a:srgbClr val="FFFF99"/>
                </a:solidFill>
                <a:effectLst>
                  <a:glow rad="228600">
                    <a:srgbClr val="080808"/>
                  </a:glow>
                </a:effectLst>
                <a:latin typeface="Huxtable" pitchFamily="2" charset="0"/>
                <a:cs typeface="Aharoni" pitchFamily="2" charset="-79"/>
              </a:rPr>
              <a:t>I Gladly Receive God’s Word Because</a:t>
            </a:r>
            <a:br>
              <a:rPr lang="en-US" sz="8800" b="0" spc="-150" dirty="0" smtClean="0">
                <a:ln>
                  <a:solidFill>
                    <a:schemeClr val="tx1"/>
                  </a:solidFill>
                </a:ln>
                <a:solidFill>
                  <a:srgbClr val="FFFF99"/>
                </a:solidFill>
                <a:effectLst>
                  <a:glow rad="228600">
                    <a:srgbClr val="080808"/>
                  </a:glow>
                </a:effectLst>
                <a:latin typeface="Huxtable" pitchFamily="2" charset="0"/>
                <a:cs typeface="Aharoni" pitchFamily="2" charset="-79"/>
              </a:rPr>
            </a:br>
            <a:r>
              <a:rPr lang="en-US" sz="8800" b="0" spc="-150" dirty="0" smtClean="0">
                <a:ln>
                  <a:solidFill>
                    <a:schemeClr val="tx1"/>
                  </a:solidFill>
                </a:ln>
                <a:solidFill>
                  <a:srgbClr val="FFFF99"/>
                </a:solidFill>
                <a:effectLst>
                  <a:glow rad="228600">
                    <a:srgbClr val="080808"/>
                  </a:glow>
                </a:effectLst>
                <a:latin typeface="Huxtable" pitchFamily="2" charset="0"/>
                <a:cs typeface="Aharoni" pitchFamily="2" charset="-79"/>
              </a:rPr>
              <a:t>I Have </a:t>
            </a:r>
            <a:r>
              <a:rPr lang="en-US" sz="8800" spc="-150" dirty="0" smtClean="0">
                <a:ln>
                  <a:solidFill>
                    <a:schemeClr val="tx1"/>
                  </a:solidFill>
                </a:ln>
                <a:solidFill>
                  <a:schemeClr val="bg1"/>
                </a:solidFill>
                <a:effectLst>
                  <a:glow rad="228600">
                    <a:srgbClr val="080808"/>
                  </a:glow>
                </a:effectLst>
                <a:latin typeface="Huxtable" pitchFamily="2" charset="0"/>
                <a:cs typeface="Aharoni" pitchFamily="2" charset="-79"/>
              </a:rPr>
              <a:t>FAITH</a:t>
            </a:r>
          </a:p>
        </p:txBody>
      </p:sp>
      <p:sp>
        <p:nvSpPr>
          <p:cNvPr id="3" name="TextBox 2"/>
          <p:cNvSpPr txBox="1"/>
          <p:nvPr/>
        </p:nvSpPr>
        <p:spPr>
          <a:xfrm>
            <a:off x="181369" y="4275426"/>
            <a:ext cx="8781263" cy="1938992"/>
          </a:xfrm>
          <a:prstGeom prst="rect">
            <a:avLst/>
          </a:prstGeom>
          <a:noFill/>
        </p:spPr>
        <p:txBody>
          <a:bodyPr wrap="square" rtlCol="0">
            <a:spAutoFit/>
          </a:bodyPr>
          <a:lstStyle/>
          <a:p>
            <a:pPr algn="ctr">
              <a:lnSpc>
                <a:spcPct val="75000"/>
              </a:lnSpc>
              <a:spcAft>
                <a:spcPts val="1200"/>
              </a:spcAft>
            </a:pPr>
            <a:r>
              <a:rPr lang="en-US" sz="8000" dirty="0" smtClean="0">
                <a:ln>
                  <a:solidFill>
                    <a:schemeClr val="tx1"/>
                  </a:solidFill>
                </a:ln>
                <a:solidFill>
                  <a:srgbClr val="92D050"/>
                </a:solidFill>
                <a:effectLst>
                  <a:glow rad="228600">
                    <a:srgbClr val="080808"/>
                  </a:glow>
                </a:effectLst>
                <a:latin typeface="Antique Olive" pitchFamily="34" charset="0"/>
                <a:cs typeface="Aharoni" pitchFamily="2" charset="-79"/>
              </a:rPr>
              <a:t>I BELIEVE</a:t>
            </a:r>
            <a:br>
              <a:rPr lang="en-US" sz="8000" dirty="0" smtClean="0">
                <a:ln>
                  <a:solidFill>
                    <a:schemeClr val="tx1"/>
                  </a:solidFill>
                </a:ln>
                <a:solidFill>
                  <a:srgbClr val="92D050"/>
                </a:solidFill>
                <a:effectLst>
                  <a:glow rad="228600">
                    <a:srgbClr val="080808"/>
                  </a:glow>
                </a:effectLst>
                <a:latin typeface="Antique Olive" pitchFamily="34" charset="0"/>
                <a:cs typeface="Aharoni" pitchFamily="2" charset="-79"/>
              </a:rPr>
            </a:br>
            <a:r>
              <a:rPr lang="en-US" sz="8000" dirty="0" smtClean="0">
                <a:ln>
                  <a:solidFill>
                    <a:schemeClr val="tx1"/>
                  </a:solidFill>
                </a:ln>
                <a:solidFill>
                  <a:srgbClr val="92D050"/>
                </a:solidFill>
                <a:effectLst>
                  <a:glow rad="228600">
                    <a:srgbClr val="080808"/>
                  </a:glow>
                </a:effectLst>
                <a:latin typeface="Antique Olive" pitchFamily="34" charset="0"/>
                <a:cs typeface="Aharoni" pitchFamily="2" charset="-79"/>
              </a:rPr>
              <a:t>GOD PERIOD!</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1369" y="2310348"/>
            <a:ext cx="8781263" cy="4508927"/>
          </a:xfrm>
          <a:prstGeom prst="rect">
            <a:avLst/>
          </a:prstGeom>
          <a:noFill/>
        </p:spPr>
        <p:txBody>
          <a:bodyPr wrap="square" rtlCol="0">
            <a:spAutoFit/>
          </a:bodyPr>
          <a:lstStyle/>
          <a:p>
            <a:pPr algn="ctr">
              <a:spcAft>
                <a:spcPts val="1200"/>
              </a:spcAft>
            </a:pPr>
            <a:r>
              <a:rPr lang="en-US" sz="28700" b="0" dirty="0" smtClean="0">
                <a:ln>
                  <a:solidFill>
                    <a:schemeClr val="tx1"/>
                  </a:solidFill>
                </a:ln>
                <a:solidFill>
                  <a:srgbClr val="FFFF00"/>
                </a:solidFill>
                <a:effectLst>
                  <a:glow rad="228600">
                    <a:srgbClr val="080808"/>
                  </a:glow>
                </a:effectLst>
                <a:latin typeface="YouMurderer BB" pitchFamily="2" charset="0"/>
                <a:cs typeface="Aharoni" pitchFamily="2" charset="-79"/>
              </a:rPr>
              <a:t>oh yes!</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4*#ppt_w"/>
                                          </p:val>
                                        </p:tav>
                                        <p:tav tm="100000">
                                          <p:val>
                                            <p:strVal val="#ppt_w"/>
                                          </p:val>
                                        </p:tav>
                                      </p:tavLst>
                                    </p:anim>
                                    <p:anim calcmode="lin" valueType="num">
                                      <p:cBhvr>
                                        <p:cTn id="13"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57881"/>
            <a:ext cx="9143999" cy="2769989"/>
          </a:xfrm>
          <a:prstGeom prst="rect">
            <a:avLst/>
          </a:prstGeom>
          <a:noFill/>
        </p:spPr>
        <p:txBody>
          <a:bodyPr wrap="square" rtlCol="0">
            <a:spAutoFit/>
          </a:bodyPr>
          <a:lstStyle/>
          <a:p>
            <a:pPr algn="ctr">
              <a:lnSpc>
                <a:spcPct val="70000"/>
              </a:lnSpc>
              <a:spcAft>
                <a:spcPts val="1200"/>
              </a:spcAft>
            </a:pPr>
            <a:r>
              <a:rPr lang="en-US" sz="8000" b="0" spc="-150" dirty="0" smtClean="0">
                <a:ln>
                  <a:solidFill>
                    <a:schemeClr val="tx1"/>
                  </a:solidFill>
                </a:ln>
                <a:solidFill>
                  <a:srgbClr val="FFFF99"/>
                </a:solidFill>
                <a:effectLst>
                  <a:glow rad="228600">
                    <a:srgbClr val="080808"/>
                  </a:glow>
                </a:effectLst>
                <a:latin typeface="Huxtable" pitchFamily="2" charset="0"/>
                <a:cs typeface="Aharoni" pitchFamily="2" charset="-79"/>
              </a:rPr>
              <a:t>I Am Obedient To The Lord’s Commands, Because I Am </a:t>
            </a:r>
            <a:r>
              <a:rPr lang="en-US" sz="8000" spc="-150" dirty="0" smtClean="0">
                <a:ln>
                  <a:solidFill>
                    <a:schemeClr val="tx1"/>
                  </a:solidFill>
                </a:ln>
                <a:solidFill>
                  <a:schemeClr val="bg1"/>
                </a:solidFill>
                <a:effectLst>
                  <a:glow rad="228600">
                    <a:srgbClr val="080808"/>
                  </a:glow>
                </a:effectLst>
                <a:latin typeface="Huxtable" pitchFamily="2" charset="0"/>
                <a:cs typeface="Aharoni" pitchFamily="2" charset="-79"/>
              </a:rPr>
              <a:t>MEEK</a:t>
            </a:r>
          </a:p>
        </p:txBody>
      </p:sp>
      <p:sp>
        <p:nvSpPr>
          <p:cNvPr id="3" name="TextBox 2"/>
          <p:cNvSpPr txBox="1"/>
          <p:nvPr/>
        </p:nvSpPr>
        <p:spPr>
          <a:xfrm>
            <a:off x="181369" y="4275426"/>
            <a:ext cx="8781263" cy="1938992"/>
          </a:xfrm>
          <a:prstGeom prst="rect">
            <a:avLst/>
          </a:prstGeom>
          <a:noFill/>
        </p:spPr>
        <p:txBody>
          <a:bodyPr wrap="square" rtlCol="0">
            <a:spAutoFit/>
          </a:bodyPr>
          <a:lstStyle/>
          <a:p>
            <a:pPr algn="ctr">
              <a:lnSpc>
                <a:spcPct val="75000"/>
              </a:lnSpc>
              <a:spcAft>
                <a:spcPts val="1200"/>
              </a:spcAft>
            </a:pPr>
            <a:r>
              <a:rPr lang="en-US" sz="8000" dirty="0" smtClean="0">
                <a:ln>
                  <a:solidFill>
                    <a:schemeClr val="tx1"/>
                  </a:solidFill>
                </a:ln>
                <a:solidFill>
                  <a:srgbClr val="92D050"/>
                </a:solidFill>
                <a:effectLst>
                  <a:glow rad="228600">
                    <a:srgbClr val="080808"/>
                  </a:glow>
                </a:effectLst>
                <a:latin typeface="Antique Olive" pitchFamily="34" charset="0"/>
                <a:cs typeface="Aharoni" pitchFamily="2" charset="-79"/>
              </a:rPr>
              <a:t>I AM HIS</a:t>
            </a:r>
            <a:br>
              <a:rPr lang="en-US" sz="8000" dirty="0" smtClean="0">
                <a:ln>
                  <a:solidFill>
                    <a:schemeClr val="tx1"/>
                  </a:solidFill>
                </a:ln>
                <a:solidFill>
                  <a:srgbClr val="92D050"/>
                </a:solidFill>
                <a:effectLst>
                  <a:glow rad="228600">
                    <a:srgbClr val="080808"/>
                  </a:glow>
                </a:effectLst>
                <a:latin typeface="Antique Olive" pitchFamily="34" charset="0"/>
                <a:cs typeface="Aharoni" pitchFamily="2" charset="-79"/>
              </a:rPr>
            </a:br>
            <a:r>
              <a:rPr lang="en-US" sz="8000" dirty="0" smtClean="0">
                <a:ln>
                  <a:solidFill>
                    <a:schemeClr val="tx1"/>
                  </a:solidFill>
                </a:ln>
                <a:solidFill>
                  <a:srgbClr val="92D050"/>
                </a:solidFill>
                <a:effectLst>
                  <a:glow rad="228600">
                    <a:srgbClr val="080808"/>
                  </a:glow>
                </a:effectLst>
                <a:latin typeface="Antique Olive" pitchFamily="34" charset="0"/>
                <a:cs typeface="Aharoni" pitchFamily="2" charset="-79"/>
              </a:rPr>
              <a:t>WAR HORSE!</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87236"/>
            <a:ext cx="9143999" cy="3037755"/>
          </a:xfrm>
          <a:prstGeom prst="rect">
            <a:avLst/>
          </a:prstGeom>
          <a:noFill/>
        </p:spPr>
        <p:txBody>
          <a:bodyPr wrap="square" rtlCol="0">
            <a:spAutoFit/>
          </a:bodyPr>
          <a:lstStyle/>
          <a:p>
            <a:pPr algn="ctr">
              <a:lnSpc>
                <a:spcPct val="70000"/>
              </a:lnSpc>
              <a:spcAft>
                <a:spcPts val="1200"/>
              </a:spcAft>
            </a:pPr>
            <a:r>
              <a:rPr lang="en-US" sz="8800" b="0" spc="-150" dirty="0" smtClean="0">
                <a:ln>
                  <a:solidFill>
                    <a:schemeClr val="tx1"/>
                  </a:solidFill>
                </a:ln>
                <a:solidFill>
                  <a:srgbClr val="FFFF99"/>
                </a:solidFill>
                <a:effectLst>
                  <a:glow rad="228600">
                    <a:srgbClr val="080808"/>
                  </a:glow>
                </a:effectLst>
                <a:latin typeface="Huxtable" pitchFamily="2" charset="0"/>
                <a:cs typeface="Aharoni" pitchFamily="2" charset="-79"/>
              </a:rPr>
              <a:t>I Am Steadfast In The Lord, Because I Have </a:t>
            </a:r>
            <a:r>
              <a:rPr lang="en-US" sz="8800" spc="-150" dirty="0" smtClean="0">
                <a:ln>
                  <a:solidFill>
                    <a:schemeClr val="tx1"/>
                  </a:solidFill>
                </a:ln>
                <a:solidFill>
                  <a:schemeClr val="bg1"/>
                </a:solidFill>
                <a:effectLst>
                  <a:glow rad="228600">
                    <a:srgbClr val="080808"/>
                  </a:glow>
                </a:effectLst>
                <a:latin typeface="Huxtable" pitchFamily="2" charset="0"/>
                <a:cs typeface="Aharoni" pitchFamily="2" charset="-79"/>
              </a:rPr>
              <a:t>TEMPERANCE</a:t>
            </a:r>
          </a:p>
        </p:txBody>
      </p:sp>
      <p:sp>
        <p:nvSpPr>
          <p:cNvPr id="3" name="TextBox 2"/>
          <p:cNvSpPr txBox="1"/>
          <p:nvPr/>
        </p:nvSpPr>
        <p:spPr>
          <a:xfrm>
            <a:off x="181369" y="3791334"/>
            <a:ext cx="8781263" cy="2585323"/>
          </a:xfrm>
          <a:prstGeom prst="rect">
            <a:avLst/>
          </a:prstGeom>
          <a:noFill/>
        </p:spPr>
        <p:txBody>
          <a:bodyPr wrap="square" rtlCol="0">
            <a:spAutoFit/>
          </a:bodyPr>
          <a:lstStyle/>
          <a:p>
            <a:pPr algn="ctr">
              <a:lnSpc>
                <a:spcPct val="75000"/>
              </a:lnSpc>
              <a:spcAft>
                <a:spcPts val="1200"/>
              </a:spcAft>
            </a:pPr>
            <a:r>
              <a:rPr lang="en-US" sz="7200" spc="-150" dirty="0" smtClean="0">
                <a:ln>
                  <a:solidFill>
                    <a:schemeClr val="tx1"/>
                  </a:solidFill>
                </a:ln>
                <a:solidFill>
                  <a:srgbClr val="92D050"/>
                </a:solidFill>
                <a:effectLst>
                  <a:glow rad="228600">
                    <a:srgbClr val="080808"/>
                  </a:glow>
                </a:effectLst>
                <a:latin typeface="Antique Olive" pitchFamily="34" charset="0"/>
                <a:cs typeface="Aharoni" pitchFamily="2" charset="-79"/>
              </a:rPr>
              <a:t>I DO NOT LIVE</a:t>
            </a:r>
            <a:br>
              <a:rPr lang="en-US" sz="7200" spc="-150" dirty="0" smtClean="0">
                <a:ln>
                  <a:solidFill>
                    <a:schemeClr val="tx1"/>
                  </a:solidFill>
                </a:ln>
                <a:solidFill>
                  <a:srgbClr val="92D050"/>
                </a:solidFill>
                <a:effectLst>
                  <a:glow rad="228600">
                    <a:srgbClr val="080808"/>
                  </a:glow>
                </a:effectLst>
                <a:latin typeface="Antique Olive" pitchFamily="34" charset="0"/>
                <a:cs typeface="Aharoni" pitchFamily="2" charset="-79"/>
              </a:rPr>
            </a:br>
            <a:r>
              <a:rPr lang="en-US" sz="7200" spc="-150" dirty="0" smtClean="0">
                <a:ln>
                  <a:solidFill>
                    <a:schemeClr val="tx1"/>
                  </a:solidFill>
                </a:ln>
                <a:solidFill>
                  <a:srgbClr val="92D050"/>
                </a:solidFill>
                <a:effectLst>
                  <a:glow rad="228600">
                    <a:srgbClr val="080808"/>
                  </a:glow>
                </a:effectLst>
                <a:latin typeface="Antique Olive" pitchFamily="34" charset="0"/>
                <a:cs typeface="Aharoni" pitchFamily="2" charset="-79"/>
              </a:rPr>
              <a:t>MY LIFE OUT</a:t>
            </a:r>
            <a:br>
              <a:rPr lang="en-US" sz="7200" spc="-150" dirty="0" smtClean="0">
                <a:ln>
                  <a:solidFill>
                    <a:schemeClr val="tx1"/>
                  </a:solidFill>
                </a:ln>
                <a:solidFill>
                  <a:srgbClr val="92D050"/>
                </a:solidFill>
                <a:effectLst>
                  <a:glow rad="228600">
                    <a:srgbClr val="080808"/>
                  </a:glow>
                </a:effectLst>
                <a:latin typeface="Antique Olive" pitchFamily="34" charset="0"/>
                <a:cs typeface="Aharoni" pitchFamily="2" charset="-79"/>
              </a:rPr>
            </a:br>
            <a:r>
              <a:rPr lang="en-US" sz="7200" spc="-150" dirty="0" smtClean="0">
                <a:ln>
                  <a:solidFill>
                    <a:schemeClr val="tx1"/>
                  </a:solidFill>
                </a:ln>
                <a:solidFill>
                  <a:srgbClr val="92D050"/>
                </a:solidFill>
                <a:effectLst>
                  <a:glow rad="228600">
                    <a:srgbClr val="080808"/>
                  </a:glow>
                </a:effectLst>
                <a:latin typeface="Antique Olive" pitchFamily="34" charset="0"/>
                <a:cs typeface="Aharoni" pitchFamily="2" charset="-79"/>
              </a:rPr>
              <a:t>OF CONTROL!</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14132"/>
            <a:ext cx="9143999" cy="1988237"/>
          </a:xfrm>
          <a:prstGeom prst="rect">
            <a:avLst/>
          </a:prstGeom>
          <a:noFill/>
        </p:spPr>
        <p:txBody>
          <a:bodyPr wrap="square" rtlCol="0">
            <a:spAutoFit/>
          </a:bodyPr>
          <a:lstStyle/>
          <a:p>
            <a:pPr algn="ctr">
              <a:lnSpc>
                <a:spcPct val="70000"/>
              </a:lnSpc>
              <a:spcAft>
                <a:spcPts val="1200"/>
              </a:spcAft>
            </a:pPr>
            <a:r>
              <a:rPr lang="en-US" sz="8800" b="0" spc="-150" dirty="0" smtClean="0">
                <a:ln>
                  <a:solidFill>
                    <a:schemeClr val="tx1"/>
                  </a:solidFill>
                </a:ln>
                <a:solidFill>
                  <a:srgbClr val="FFFF99"/>
                </a:solidFill>
                <a:effectLst>
                  <a:glow rad="228600">
                    <a:srgbClr val="080808"/>
                  </a:glow>
                </a:effectLst>
                <a:latin typeface="Huxtable" pitchFamily="2" charset="0"/>
                <a:cs typeface="Aharoni" pitchFamily="2" charset="-79"/>
              </a:rPr>
              <a:t>I Fear The Lord, Because I </a:t>
            </a:r>
            <a:r>
              <a:rPr lang="en-US" sz="8800" dirty="0" smtClean="0">
                <a:ln>
                  <a:solidFill>
                    <a:schemeClr val="tx1"/>
                  </a:solidFill>
                </a:ln>
                <a:solidFill>
                  <a:schemeClr val="bg1"/>
                </a:solidFill>
                <a:effectLst>
                  <a:glow rad="228600">
                    <a:srgbClr val="080808"/>
                  </a:glow>
                </a:effectLst>
                <a:latin typeface="Huxtable" pitchFamily="2" charset="0"/>
                <a:cs typeface="Aharoni" pitchFamily="2" charset="-79"/>
              </a:rPr>
              <a:t>LOVE</a:t>
            </a:r>
            <a:r>
              <a:rPr lang="en-US" sz="8800" b="0" spc="-150" dirty="0" smtClean="0">
                <a:ln>
                  <a:solidFill>
                    <a:schemeClr val="tx1"/>
                  </a:solidFill>
                </a:ln>
                <a:solidFill>
                  <a:srgbClr val="FFFF99"/>
                </a:solidFill>
                <a:effectLst>
                  <a:glow rad="228600">
                    <a:srgbClr val="080808"/>
                  </a:glow>
                </a:effectLst>
                <a:latin typeface="Huxtable" pitchFamily="2" charset="0"/>
                <a:cs typeface="Aharoni" pitchFamily="2" charset="-79"/>
              </a:rPr>
              <a:t> Him</a:t>
            </a:r>
          </a:p>
        </p:txBody>
      </p:sp>
      <p:sp>
        <p:nvSpPr>
          <p:cNvPr id="3" name="TextBox 2"/>
          <p:cNvSpPr txBox="1"/>
          <p:nvPr/>
        </p:nvSpPr>
        <p:spPr>
          <a:xfrm>
            <a:off x="181369" y="3492092"/>
            <a:ext cx="8781263" cy="2585323"/>
          </a:xfrm>
          <a:prstGeom prst="rect">
            <a:avLst/>
          </a:prstGeom>
          <a:noFill/>
        </p:spPr>
        <p:txBody>
          <a:bodyPr wrap="square" rtlCol="0">
            <a:spAutoFit/>
          </a:bodyPr>
          <a:lstStyle/>
          <a:p>
            <a:pPr algn="ctr">
              <a:lnSpc>
                <a:spcPct val="75000"/>
              </a:lnSpc>
              <a:spcAft>
                <a:spcPts val="1200"/>
              </a:spcAft>
            </a:pPr>
            <a:r>
              <a:rPr lang="en-US" sz="7200" spc="-150" dirty="0" smtClean="0">
                <a:ln>
                  <a:solidFill>
                    <a:schemeClr val="tx1"/>
                  </a:solidFill>
                </a:ln>
                <a:solidFill>
                  <a:srgbClr val="92D050"/>
                </a:solidFill>
                <a:effectLst>
                  <a:glow rad="228600">
                    <a:srgbClr val="080808"/>
                  </a:glow>
                </a:effectLst>
                <a:latin typeface="Antique Olive" pitchFamily="34" charset="0"/>
                <a:cs typeface="Aharoni" pitchFamily="2" charset="-79"/>
              </a:rPr>
              <a:t>I WILL SACRIFICE BECAUSE OF HIS SACRIFICE</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615075"/>
            <a:ext cx="9143999" cy="3985706"/>
          </a:xfrm>
          <a:prstGeom prst="rect">
            <a:avLst/>
          </a:prstGeom>
          <a:noFill/>
        </p:spPr>
        <p:txBody>
          <a:bodyPr wrap="square" rtlCol="0">
            <a:spAutoFit/>
          </a:bodyPr>
          <a:lstStyle/>
          <a:p>
            <a:pPr algn="ctr">
              <a:lnSpc>
                <a:spcPct val="70000"/>
              </a:lnSpc>
              <a:spcAft>
                <a:spcPts val="1200"/>
              </a:spcAft>
            </a:pPr>
            <a:r>
              <a:rPr lang="en-US" sz="8800" b="0" spc="-150" dirty="0" smtClean="0">
                <a:ln>
                  <a:solidFill>
                    <a:schemeClr val="tx1"/>
                  </a:solidFill>
                </a:ln>
                <a:solidFill>
                  <a:srgbClr val="FFFF99"/>
                </a:solidFill>
                <a:effectLst>
                  <a:glow rad="228600">
                    <a:srgbClr val="080808"/>
                  </a:glow>
                </a:effectLst>
                <a:latin typeface="Huxtable" pitchFamily="2" charset="0"/>
                <a:cs typeface="Aharoni" pitchFamily="2" charset="-79"/>
              </a:rPr>
              <a:t>I Will Voluntarily Serve The Lord, Because I Have </a:t>
            </a:r>
            <a:r>
              <a:rPr lang="en-US" sz="8800" dirty="0" smtClean="0">
                <a:ln>
                  <a:solidFill>
                    <a:schemeClr val="tx1"/>
                  </a:solidFill>
                </a:ln>
                <a:solidFill>
                  <a:schemeClr val="bg1"/>
                </a:solidFill>
                <a:effectLst>
                  <a:glow rad="228600">
                    <a:srgbClr val="080808"/>
                  </a:glow>
                </a:effectLst>
                <a:latin typeface="Huxtable" pitchFamily="2" charset="0"/>
                <a:cs typeface="Aharoni" pitchFamily="2" charset="-79"/>
              </a:rPr>
              <a:t>GENTLENESS</a:t>
            </a:r>
          </a:p>
        </p:txBody>
      </p:sp>
      <p:sp>
        <p:nvSpPr>
          <p:cNvPr id="3" name="TextBox 2"/>
          <p:cNvSpPr txBox="1"/>
          <p:nvPr/>
        </p:nvSpPr>
        <p:spPr>
          <a:xfrm>
            <a:off x="181369" y="4767285"/>
            <a:ext cx="8781263" cy="1754326"/>
          </a:xfrm>
          <a:prstGeom prst="rect">
            <a:avLst/>
          </a:prstGeom>
          <a:noFill/>
        </p:spPr>
        <p:txBody>
          <a:bodyPr wrap="square" rtlCol="0">
            <a:spAutoFit/>
          </a:bodyPr>
          <a:lstStyle/>
          <a:p>
            <a:pPr algn="ctr">
              <a:lnSpc>
                <a:spcPct val="75000"/>
              </a:lnSpc>
              <a:spcAft>
                <a:spcPts val="1200"/>
              </a:spcAft>
            </a:pPr>
            <a:r>
              <a:rPr lang="en-US" sz="7200" spc="-150" dirty="0" smtClean="0">
                <a:ln>
                  <a:solidFill>
                    <a:schemeClr val="tx1"/>
                  </a:solidFill>
                </a:ln>
                <a:solidFill>
                  <a:srgbClr val="92D050"/>
                </a:solidFill>
                <a:effectLst>
                  <a:glow rad="228600">
                    <a:srgbClr val="080808"/>
                  </a:glow>
                </a:effectLst>
                <a:latin typeface="Antique Olive" pitchFamily="34" charset="0"/>
                <a:cs typeface="Aharoni" pitchFamily="2" charset="-79"/>
              </a:rPr>
              <a:t>I AM </a:t>
            </a:r>
            <a:r>
              <a:rPr lang="en-US" sz="7200" spc="-300" dirty="0" smtClean="0">
                <a:ln>
                  <a:solidFill>
                    <a:schemeClr val="tx1"/>
                  </a:solidFill>
                </a:ln>
                <a:solidFill>
                  <a:srgbClr val="92D050"/>
                </a:solidFill>
                <a:effectLst>
                  <a:glow rad="228600">
                    <a:srgbClr val="080808"/>
                  </a:glow>
                </a:effectLst>
                <a:latin typeface="Antique Olive" pitchFamily="34" charset="0"/>
                <a:cs typeface="Aharoni" pitchFamily="2" charset="-79"/>
              </a:rPr>
              <a:t>RESPECTABLE</a:t>
            </a:r>
            <a:r>
              <a:rPr lang="en-US" sz="7200" spc="-150" dirty="0" smtClean="0">
                <a:ln>
                  <a:solidFill>
                    <a:schemeClr val="tx1"/>
                  </a:solidFill>
                </a:ln>
                <a:solidFill>
                  <a:srgbClr val="92D050"/>
                </a:solidFill>
                <a:effectLst>
                  <a:glow rad="228600">
                    <a:srgbClr val="080808"/>
                  </a:glow>
                </a:effectLst>
                <a:latin typeface="Antique Olive" pitchFamily="34" charset="0"/>
                <a:cs typeface="Aharoni" pitchFamily="2" charset="-79"/>
              </a:rPr>
              <a:t> </a:t>
            </a:r>
            <a:r>
              <a:rPr lang="en-US" sz="7200" dirty="0" smtClean="0">
                <a:ln>
                  <a:solidFill>
                    <a:schemeClr val="tx1"/>
                  </a:solidFill>
                </a:ln>
                <a:solidFill>
                  <a:srgbClr val="92D050"/>
                </a:solidFill>
                <a:effectLst>
                  <a:glow rad="228600">
                    <a:srgbClr val="080808"/>
                  </a:glow>
                </a:effectLst>
                <a:latin typeface="Antique Olive" pitchFamily="34" charset="0"/>
                <a:cs typeface="Aharoni" pitchFamily="2" charset="-79"/>
              </a:rPr>
              <a:t>AND KIND!</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41024"/>
            <a:ext cx="9143999" cy="3985706"/>
          </a:xfrm>
          <a:prstGeom prst="rect">
            <a:avLst/>
          </a:prstGeom>
          <a:noFill/>
        </p:spPr>
        <p:txBody>
          <a:bodyPr wrap="square" rtlCol="0">
            <a:spAutoFit/>
          </a:bodyPr>
          <a:lstStyle/>
          <a:p>
            <a:pPr algn="ctr">
              <a:lnSpc>
                <a:spcPct val="70000"/>
              </a:lnSpc>
              <a:spcAft>
                <a:spcPts val="1200"/>
              </a:spcAft>
            </a:pPr>
            <a:r>
              <a:rPr lang="en-US" sz="8800" b="0" spc="-150" dirty="0" smtClean="0">
                <a:ln>
                  <a:solidFill>
                    <a:schemeClr val="tx1"/>
                  </a:solidFill>
                </a:ln>
                <a:solidFill>
                  <a:srgbClr val="FFFF99"/>
                </a:solidFill>
                <a:effectLst>
                  <a:glow rad="228600">
                    <a:srgbClr val="080808"/>
                  </a:glow>
                </a:effectLst>
                <a:latin typeface="Huxtable" pitchFamily="2" charset="0"/>
                <a:cs typeface="Aharoni" pitchFamily="2" charset="-79"/>
              </a:rPr>
              <a:t>I Freely Give To The Work Of The Lord, Because I Have </a:t>
            </a:r>
            <a:r>
              <a:rPr lang="en-US" sz="8800" dirty="0" smtClean="0">
                <a:ln>
                  <a:solidFill>
                    <a:schemeClr val="tx1"/>
                  </a:solidFill>
                </a:ln>
                <a:solidFill>
                  <a:schemeClr val="bg1"/>
                </a:solidFill>
                <a:effectLst>
                  <a:glow rad="228600">
                    <a:srgbClr val="080808"/>
                  </a:glow>
                </a:effectLst>
                <a:latin typeface="Huxtable" pitchFamily="2" charset="0"/>
                <a:cs typeface="Aharoni" pitchFamily="2" charset="-79"/>
              </a:rPr>
              <a:t>GOODNESS</a:t>
            </a:r>
          </a:p>
        </p:txBody>
      </p:sp>
      <p:sp>
        <p:nvSpPr>
          <p:cNvPr id="3" name="TextBox 2"/>
          <p:cNvSpPr txBox="1"/>
          <p:nvPr/>
        </p:nvSpPr>
        <p:spPr>
          <a:xfrm>
            <a:off x="181369" y="4665389"/>
            <a:ext cx="8781263" cy="1938992"/>
          </a:xfrm>
          <a:prstGeom prst="rect">
            <a:avLst/>
          </a:prstGeom>
          <a:noFill/>
        </p:spPr>
        <p:txBody>
          <a:bodyPr wrap="square" rtlCol="0">
            <a:spAutoFit/>
          </a:bodyPr>
          <a:lstStyle/>
          <a:p>
            <a:pPr algn="ctr">
              <a:lnSpc>
                <a:spcPct val="75000"/>
              </a:lnSpc>
              <a:spcAft>
                <a:spcPts val="1200"/>
              </a:spcAft>
            </a:pPr>
            <a:r>
              <a:rPr lang="en-US" sz="8000" dirty="0" smtClean="0">
                <a:ln>
                  <a:solidFill>
                    <a:schemeClr val="tx1"/>
                  </a:solidFill>
                </a:ln>
                <a:solidFill>
                  <a:srgbClr val="92D050"/>
                </a:solidFill>
                <a:effectLst>
                  <a:glow rad="228600">
                    <a:srgbClr val="080808"/>
                  </a:glow>
                </a:effectLst>
                <a:latin typeface="Antique Olive" pitchFamily="34" charset="0"/>
                <a:cs typeface="Aharoni" pitchFamily="2" charset="-79"/>
              </a:rPr>
              <a:t>I WILL GO THE EXTRA MILE!</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609963"/>
            <a:ext cx="9143999" cy="3985706"/>
          </a:xfrm>
          <a:prstGeom prst="rect">
            <a:avLst/>
          </a:prstGeom>
          <a:noFill/>
        </p:spPr>
        <p:txBody>
          <a:bodyPr wrap="square" rtlCol="0">
            <a:spAutoFit/>
          </a:bodyPr>
          <a:lstStyle/>
          <a:p>
            <a:pPr algn="ctr">
              <a:lnSpc>
                <a:spcPct val="70000"/>
              </a:lnSpc>
              <a:spcAft>
                <a:spcPts val="1200"/>
              </a:spcAft>
            </a:pPr>
            <a:r>
              <a:rPr lang="en-US" sz="8800" b="0" spc="-150" dirty="0" smtClean="0">
                <a:ln>
                  <a:solidFill>
                    <a:schemeClr val="tx1"/>
                  </a:solidFill>
                </a:ln>
                <a:solidFill>
                  <a:srgbClr val="FFFF99"/>
                </a:solidFill>
                <a:effectLst>
                  <a:glow rad="228600">
                    <a:srgbClr val="080808"/>
                  </a:glow>
                </a:effectLst>
                <a:latin typeface="Huxtable" pitchFamily="2" charset="0"/>
                <a:cs typeface="Aharoni" pitchFamily="2" charset="-79"/>
              </a:rPr>
              <a:t>I Will Continue In Unity Every Day, Because I Am </a:t>
            </a:r>
            <a:r>
              <a:rPr lang="en-US" sz="8800" dirty="0" smtClean="0">
                <a:ln>
                  <a:solidFill>
                    <a:schemeClr val="tx1"/>
                  </a:solidFill>
                </a:ln>
                <a:solidFill>
                  <a:schemeClr val="bg1"/>
                </a:solidFill>
                <a:effectLst>
                  <a:glow rad="228600">
                    <a:srgbClr val="080808"/>
                  </a:glow>
                </a:effectLst>
                <a:latin typeface="Huxtable" pitchFamily="2" charset="0"/>
                <a:cs typeface="Aharoni" pitchFamily="2" charset="-79"/>
              </a:rPr>
              <a:t>LONGSUFFERING</a:t>
            </a:r>
          </a:p>
        </p:txBody>
      </p:sp>
      <p:sp>
        <p:nvSpPr>
          <p:cNvPr id="3" name="TextBox 2"/>
          <p:cNvSpPr txBox="1"/>
          <p:nvPr/>
        </p:nvSpPr>
        <p:spPr>
          <a:xfrm>
            <a:off x="181369" y="4778460"/>
            <a:ext cx="8781263" cy="1754326"/>
          </a:xfrm>
          <a:prstGeom prst="rect">
            <a:avLst/>
          </a:prstGeom>
          <a:noFill/>
        </p:spPr>
        <p:txBody>
          <a:bodyPr wrap="square" rtlCol="0">
            <a:spAutoFit/>
          </a:bodyPr>
          <a:lstStyle/>
          <a:p>
            <a:pPr algn="ctr">
              <a:lnSpc>
                <a:spcPct val="75000"/>
              </a:lnSpc>
              <a:spcAft>
                <a:spcPts val="1200"/>
              </a:spcAft>
            </a:pPr>
            <a:r>
              <a:rPr lang="en-US" sz="7200" spc="-300" dirty="0" smtClean="0">
                <a:ln>
                  <a:solidFill>
                    <a:schemeClr val="tx1"/>
                  </a:solidFill>
                </a:ln>
                <a:solidFill>
                  <a:srgbClr val="92D050"/>
                </a:solidFill>
                <a:effectLst>
                  <a:glow rad="228600">
                    <a:srgbClr val="080808"/>
                  </a:glow>
                </a:effectLst>
                <a:latin typeface="Antique Olive" pitchFamily="34" charset="0"/>
                <a:cs typeface="Aharoni" pitchFamily="2" charset="-79"/>
              </a:rPr>
              <a:t>I WILL ENDURE THE UNENDURABLE!</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662047"/>
            <a:ext cx="9143999" cy="3037755"/>
          </a:xfrm>
          <a:prstGeom prst="rect">
            <a:avLst/>
          </a:prstGeom>
          <a:noFill/>
        </p:spPr>
        <p:txBody>
          <a:bodyPr wrap="square" rtlCol="0">
            <a:spAutoFit/>
          </a:bodyPr>
          <a:lstStyle/>
          <a:p>
            <a:pPr algn="ctr">
              <a:lnSpc>
                <a:spcPct val="70000"/>
              </a:lnSpc>
              <a:spcAft>
                <a:spcPts val="1200"/>
              </a:spcAft>
            </a:pPr>
            <a:r>
              <a:rPr lang="en-US" sz="8800" b="0" spc="-150" dirty="0" smtClean="0">
                <a:ln>
                  <a:solidFill>
                    <a:schemeClr val="tx1"/>
                  </a:solidFill>
                </a:ln>
                <a:solidFill>
                  <a:srgbClr val="FFFF99"/>
                </a:solidFill>
                <a:effectLst>
                  <a:glow rad="228600">
                    <a:srgbClr val="080808"/>
                  </a:glow>
                </a:effectLst>
                <a:latin typeface="Huxtable" pitchFamily="2" charset="0"/>
                <a:cs typeface="Aharoni" pitchFamily="2" charset="-79"/>
              </a:rPr>
              <a:t>I Praise The Lord Regardless, Because I Have </a:t>
            </a:r>
            <a:r>
              <a:rPr lang="en-US" sz="8800" dirty="0" smtClean="0">
                <a:ln>
                  <a:solidFill>
                    <a:schemeClr val="tx1"/>
                  </a:solidFill>
                </a:ln>
                <a:solidFill>
                  <a:schemeClr val="bg1"/>
                </a:solidFill>
                <a:effectLst>
                  <a:glow rad="228600">
                    <a:srgbClr val="080808"/>
                  </a:glow>
                </a:effectLst>
                <a:latin typeface="Huxtable" pitchFamily="2" charset="0"/>
                <a:cs typeface="Aharoni" pitchFamily="2" charset="-79"/>
              </a:rPr>
              <a:t>JOY</a:t>
            </a:r>
          </a:p>
        </p:txBody>
      </p:sp>
      <p:sp>
        <p:nvSpPr>
          <p:cNvPr id="3" name="TextBox 2"/>
          <p:cNvSpPr txBox="1"/>
          <p:nvPr/>
        </p:nvSpPr>
        <p:spPr>
          <a:xfrm>
            <a:off x="181369" y="4329214"/>
            <a:ext cx="8781263" cy="1938992"/>
          </a:xfrm>
          <a:prstGeom prst="rect">
            <a:avLst/>
          </a:prstGeom>
          <a:noFill/>
        </p:spPr>
        <p:txBody>
          <a:bodyPr wrap="square" rtlCol="0">
            <a:spAutoFit/>
          </a:bodyPr>
          <a:lstStyle/>
          <a:p>
            <a:pPr algn="ctr">
              <a:lnSpc>
                <a:spcPct val="75000"/>
              </a:lnSpc>
              <a:spcAft>
                <a:spcPts val="1200"/>
              </a:spcAft>
            </a:pPr>
            <a:r>
              <a:rPr lang="en-US" sz="8000" dirty="0" smtClean="0">
                <a:ln>
                  <a:solidFill>
                    <a:schemeClr val="tx1"/>
                  </a:solidFill>
                </a:ln>
                <a:solidFill>
                  <a:srgbClr val="92D050"/>
                </a:solidFill>
                <a:effectLst>
                  <a:glow rad="228600">
                    <a:srgbClr val="080808"/>
                  </a:glow>
                </a:effectLst>
                <a:latin typeface="Antique Olive" pitchFamily="34" charset="0"/>
                <a:cs typeface="Aharoni" pitchFamily="2" charset="-79"/>
              </a:rPr>
              <a:t>GOD LIVES IN MY HOUSE!</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662047"/>
            <a:ext cx="9143999" cy="2937343"/>
          </a:xfrm>
          <a:prstGeom prst="rect">
            <a:avLst/>
          </a:prstGeom>
          <a:noFill/>
        </p:spPr>
        <p:txBody>
          <a:bodyPr wrap="square" rtlCol="0">
            <a:spAutoFit/>
          </a:bodyPr>
          <a:lstStyle/>
          <a:p>
            <a:pPr algn="ctr">
              <a:lnSpc>
                <a:spcPct val="70000"/>
              </a:lnSpc>
              <a:spcAft>
                <a:spcPts val="1200"/>
              </a:spcAft>
            </a:pPr>
            <a:r>
              <a:rPr lang="en-US" sz="8500" b="0" spc="-150" dirty="0" smtClean="0">
                <a:ln>
                  <a:solidFill>
                    <a:schemeClr val="tx1"/>
                  </a:solidFill>
                </a:ln>
                <a:solidFill>
                  <a:srgbClr val="FFFF99"/>
                </a:solidFill>
                <a:effectLst>
                  <a:glow rad="228600">
                    <a:srgbClr val="080808"/>
                  </a:glow>
                </a:effectLst>
                <a:latin typeface="Huxtable" pitchFamily="2" charset="0"/>
                <a:cs typeface="Aharoni" pitchFamily="2" charset="-79"/>
              </a:rPr>
              <a:t>I Walk In The Favor Of The Lord, Because I Have </a:t>
            </a:r>
            <a:r>
              <a:rPr lang="en-US" sz="8500" dirty="0" smtClean="0">
                <a:ln>
                  <a:solidFill>
                    <a:schemeClr val="tx1"/>
                  </a:solidFill>
                </a:ln>
                <a:solidFill>
                  <a:schemeClr val="bg1"/>
                </a:solidFill>
                <a:effectLst>
                  <a:glow rad="228600">
                    <a:srgbClr val="080808"/>
                  </a:glow>
                </a:effectLst>
                <a:latin typeface="Huxtable" pitchFamily="2" charset="0"/>
                <a:cs typeface="Aharoni" pitchFamily="2" charset="-79"/>
              </a:rPr>
              <a:t>PEACE</a:t>
            </a:r>
          </a:p>
        </p:txBody>
      </p:sp>
      <p:sp>
        <p:nvSpPr>
          <p:cNvPr id="3" name="TextBox 2"/>
          <p:cNvSpPr txBox="1"/>
          <p:nvPr/>
        </p:nvSpPr>
        <p:spPr>
          <a:xfrm>
            <a:off x="181369" y="3804781"/>
            <a:ext cx="8781263" cy="2862322"/>
          </a:xfrm>
          <a:prstGeom prst="rect">
            <a:avLst/>
          </a:prstGeom>
          <a:noFill/>
        </p:spPr>
        <p:txBody>
          <a:bodyPr wrap="square" rtlCol="0">
            <a:spAutoFit/>
          </a:bodyPr>
          <a:lstStyle/>
          <a:p>
            <a:pPr algn="ctr">
              <a:lnSpc>
                <a:spcPct val="75000"/>
              </a:lnSpc>
              <a:spcAft>
                <a:spcPts val="1200"/>
              </a:spcAft>
            </a:pPr>
            <a:r>
              <a:rPr lang="en-US" sz="8000" spc="-150" dirty="0" smtClean="0">
                <a:ln>
                  <a:solidFill>
                    <a:schemeClr val="tx1"/>
                  </a:solidFill>
                </a:ln>
                <a:solidFill>
                  <a:srgbClr val="92D050"/>
                </a:solidFill>
                <a:effectLst>
                  <a:glow rad="228600">
                    <a:srgbClr val="080808"/>
                  </a:glow>
                </a:effectLst>
                <a:latin typeface="Antique Olive" pitchFamily="34" charset="0"/>
                <a:cs typeface="Aharoni" pitchFamily="2" charset="-79"/>
              </a:rPr>
              <a:t>I’M FORGIVEN,</a:t>
            </a:r>
            <a:br>
              <a:rPr lang="en-US" sz="8000" spc="-150" dirty="0" smtClean="0">
                <a:ln>
                  <a:solidFill>
                    <a:schemeClr val="tx1"/>
                  </a:solidFill>
                </a:ln>
                <a:solidFill>
                  <a:srgbClr val="92D050"/>
                </a:solidFill>
                <a:effectLst>
                  <a:glow rad="228600">
                    <a:srgbClr val="080808"/>
                  </a:glow>
                </a:effectLst>
                <a:latin typeface="Antique Olive" pitchFamily="34" charset="0"/>
                <a:cs typeface="Aharoni" pitchFamily="2" charset="-79"/>
              </a:rPr>
            </a:br>
            <a:r>
              <a:rPr lang="en-US" sz="8000" spc="-150" dirty="0" smtClean="0">
                <a:ln>
                  <a:solidFill>
                    <a:schemeClr val="tx1"/>
                  </a:solidFill>
                </a:ln>
                <a:solidFill>
                  <a:srgbClr val="99FF99"/>
                </a:solidFill>
                <a:effectLst>
                  <a:glow rad="228600">
                    <a:srgbClr val="080808"/>
                  </a:glow>
                </a:effectLst>
                <a:latin typeface="Antique Olive" pitchFamily="34" charset="0"/>
                <a:cs typeface="Aharoni" pitchFamily="2" charset="-79"/>
              </a:rPr>
              <a:t>IT’S FORGOTTEN,</a:t>
            </a:r>
            <a:br>
              <a:rPr lang="en-US" sz="8000" spc="-150" dirty="0" smtClean="0">
                <a:ln>
                  <a:solidFill>
                    <a:schemeClr val="tx1"/>
                  </a:solidFill>
                </a:ln>
                <a:solidFill>
                  <a:srgbClr val="99FF99"/>
                </a:solidFill>
                <a:effectLst>
                  <a:glow rad="228600">
                    <a:srgbClr val="080808"/>
                  </a:glow>
                </a:effectLst>
                <a:latin typeface="Antique Olive" pitchFamily="34" charset="0"/>
                <a:cs typeface="Aharoni" pitchFamily="2" charset="-79"/>
              </a:rPr>
            </a:br>
            <a:r>
              <a:rPr lang="en-US" sz="8000" spc="-150" dirty="0" smtClean="0">
                <a:ln>
                  <a:solidFill>
                    <a:schemeClr val="tx1"/>
                  </a:solidFill>
                </a:ln>
                <a:solidFill>
                  <a:schemeClr val="bg1"/>
                </a:solidFill>
                <a:effectLst>
                  <a:glow rad="228600">
                    <a:srgbClr val="080808"/>
                  </a:glow>
                </a:effectLst>
                <a:latin typeface="Antique Olive" pitchFamily="34" charset="0"/>
                <a:cs typeface="Aharoni" pitchFamily="2" charset="-79"/>
              </a:rPr>
              <a:t>FOREVER!</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nodeType="afterEffect">
                                  <p:stCondLst>
                                    <p:cond delay="0"/>
                                  </p:stCondLst>
                                  <p:childTnLst>
                                    <p:anim calcmode="lin" valueType="num">
                                      <p:cBhvr>
                                        <p:cTn id="6" dur="1000"/>
                                        <p:tgtEl>
                                          <p:spTgt spid="7"/>
                                        </p:tgtEl>
                                        <p:attrNameLst>
                                          <p:attrName>ppt_w</p:attrName>
                                        </p:attrNameLst>
                                      </p:cBhvr>
                                      <p:tavLst>
                                        <p:tav tm="0">
                                          <p:val>
                                            <p:strVal val="ppt_w"/>
                                          </p:val>
                                        </p:tav>
                                        <p:tav tm="100000">
                                          <p:val>
                                            <p:strVal val="ppt_w+.3"/>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997839"/>
            <a:ext cx="8781263" cy="2862322"/>
          </a:xfrm>
          <a:prstGeom prst="rect">
            <a:avLst/>
          </a:prstGeom>
          <a:noFill/>
        </p:spPr>
        <p:txBody>
          <a:bodyPr wrap="square" rtlCol="0">
            <a:spAutoFit/>
          </a:bodyPr>
          <a:lstStyle/>
          <a:p>
            <a:pPr algn="ctr">
              <a:lnSpc>
                <a:spcPct val="75000"/>
              </a:lnSpc>
              <a:spcAft>
                <a:spcPts val="1200"/>
              </a:spcAft>
            </a:pPr>
            <a:r>
              <a:rPr lang="en-US" sz="8000" b="0" dirty="0" smtClean="0">
                <a:ln>
                  <a:solidFill>
                    <a:schemeClr val="tx1"/>
                  </a:solidFill>
                </a:ln>
                <a:solidFill>
                  <a:srgbClr val="66FFFF"/>
                </a:solidFill>
                <a:effectLst>
                  <a:glow rad="228600">
                    <a:srgbClr val="080808"/>
                  </a:glow>
                </a:effectLst>
                <a:latin typeface="Antique Olive" pitchFamily="34" charset="0"/>
                <a:cs typeface="Aharoni" pitchFamily="2" charset="-79"/>
              </a:rPr>
              <a:t>Lets go all the way back to the first church…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249157"/>
            <a:ext cx="8781263" cy="4951355"/>
          </a:xfrm>
          <a:prstGeom prst="rect">
            <a:avLst/>
          </a:prstGeom>
          <a:noFill/>
        </p:spPr>
        <p:txBody>
          <a:bodyPr wrap="square" rtlCol="0">
            <a:spAutoFit/>
          </a:bodyPr>
          <a:lstStyle/>
          <a:p>
            <a:pPr algn="ctr">
              <a:lnSpc>
                <a:spcPct val="50000"/>
              </a:lnSpc>
              <a:spcAft>
                <a:spcPts val="1200"/>
              </a:spcAft>
            </a:pPr>
            <a:r>
              <a:rPr lang="en-US" sz="19900" b="0" dirty="0" smtClean="0">
                <a:ln>
                  <a:solidFill>
                    <a:schemeClr val="tx1"/>
                  </a:solidFill>
                </a:ln>
                <a:solidFill>
                  <a:schemeClr val="bg1"/>
                </a:solidFill>
                <a:effectLst>
                  <a:glow rad="228600">
                    <a:srgbClr val="080808"/>
                  </a:glow>
                </a:effectLst>
                <a:latin typeface="YouMurderer BB" pitchFamily="2" charset="0"/>
                <a:cs typeface="Aharoni" pitchFamily="2" charset="-79"/>
              </a:rPr>
              <a:t>You Talk About A Mess!</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997839"/>
            <a:ext cx="8781263" cy="3139321"/>
          </a:xfrm>
          <a:prstGeom prst="rect">
            <a:avLst/>
          </a:prstGeom>
          <a:noFill/>
        </p:spPr>
        <p:txBody>
          <a:bodyPr wrap="square" rtlCol="0">
            <a:spAutoFit/>
          </a:bodyPr>
          <a:lstStyle/>
          <a:p>
            <a:pPr algn="ctr">
              <a:lnSpc>
                <a:spcPct val="75000"/>
              </a:lnSpc>
              <a:spcAft>
                <a:spcPts val="1200"/>
              </a:spcAft>
            </a:pPr>
            <a:r>
              <a:rPr lang="en-US" sz="8800" b="0" dirty="0" smtClean="0">
                <a:ln>
                  <a:solidFill>
                    <a:schemeClr val="tx1"/>
                  </a:solidFill>
                </a:ln>
                <a:solidFill>
                  <a:srgbClr val="FFFF66"/>
                </a:solidFill>
                <a:effectLst>
                  <a:glow rad="228600">
                    <a:srgbClr val="080808"/>
                  </a:glow>
                </a:effectLst>
                <a:latin typeface="Antique Olive" pitchFamily="34" charset="0"/>
                <a:cs typeface="Aharoni" pitchFamily="2" charset="-79"/>
              </a:rPr>
              <a:t>Their leader </a:t>
            </a:r>
            <a:r>
              <a:rPr lang="en-US" sz="8800" dirty="0" smtClean="0">
                <a:ln>
                  <a:solidFill>
                    <a:schemeClr val="tx1"/>
                  </a:solidFill>
                </a:ln>
                <a:solidFill>
                  <a:srgbClr val="FFFF66"/>
                </a:solidFill>
                <a:effectLst>
                  <a:glow rad="228600">
                    <a:srgbClr val="080808"/>
                  </a:glow>
                </a:effectLst>
                <a:latin typeface="Antique Olive" pitchFamily="34" charset="0"/>
                <a:cs typeface="Aharoni" pitchFamily="2" charset="-79"/>
              </a:rPr>
              <a:t>Jesus</a:t>
            </a:r>
            <a:r>
              <a:rPr lang="en-US" sz="8800" b="0" dirty="0" smtClean="0">
                <a:ln>
                  <a:solidFill>
                    <a:schemeClr val="tx1"/>
                  </a:solidFill>
                </a:ln>
                <a:solidFill>
                  <a:srgbClr val="FFFF66"/>
                </a:solidFill>
                <a:effectLst>
                  <a:glow rad="228600">
                    <a:srgbClr val="080808"/>
                  </a:glow>
                </a:effectLst>
                <a:latin typeface="Antique Olive" pitchFamily="34" charset="0"/>
                <a:cs typeface="Aharoni" pitchFamily="2" charset="-79"/>
              </a:rPr>
              <a:t> had just been killed!</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305342"/>
            <a:ext cx="8781263" cy="4247317"/>
          </a:xfrm>
          <a:prstGeom prst="rect">
            <a:avLst/>
          </a:prstGeom>
          <a:noFill/>
        </p:spPr>
        <p:txBody>
          <a:bodyPr wrap="square" rtlCol="0">
            <a:spAutoFit/>
          </a:bodyPr>
          <a:lstStyle/>
          <a:p>
            <a:pPr algn="ctr">
              <a:lnSpc>
                <a:spcPct val="75000"/>
              </a:lnSpc>
              <a:spcAft>
                <a:spcPts val="1200"/>
              </a:spcAft>
            </a:pPr>
            <a:r>
              <a:rPr lang="en-US" sz="7200" b="0" dirty="0" smtClean="0">
                <a:ln>
                  <a:solidFill>
                    <a:schemeClr val="tx1"/>
                  </a:solidFill>
                </a:ln>
                <a:solidFill>
                  <a:srgbClr val="FFFF66"/>
                </a:solidFill>
                <a:effectLst>
                  <a:glow rad="228600">
                    <a:srgbClr val="080808"/>
                  </a:glow>
                </a:effectLst>
                <a:latin typeface="Antique Olive" pitchFamily="34" charset="0"/>
                <a:cs typeface="Aharoni" pitchFamily="2" charset="-79"/>
              </a:rPr>
              <a:t>Though resurrected, </a:t>
            </a:r>
            <a:r>
              <a:rPr lang="en-US" sz="7200" dirty="0" smtClean="0">
                <a:ln>
                  <a:solidFill>
                    <a:schemeClr val="tx1"/>
                  </a:solidFill>
                </a:ln>
                <a:solidFill>
                  <a:srgbClr val="FFFF66"/>
                </a:solidFill>
                <a:effectLst>
                  <a:glow rad="228600">
                    <a:srgbClr val="080808"/>
                  </a:glow>
                </a:effectLst>
                <a:latin typeface="Antique Olive" pitchFamily="34" charset="0"/>
                <a:cs typeface="Aharoni" pitchFamily="2" charset="-79"/>
              </a:rPr>
              <a:t>Jesus</a:t>
            </a:r>
            <a:r>
              <a:rPr lang="en-US" sz="7200" b="0" dirty="0" smtClean="0">
                <a:ln>
                  <a:solidFill>
                    <a:schemeClr val="tx1"/>
                  </a:solidFill>
                </a:ln>
                <a:solidFill>
                  <a:srgbClr val="FFFF66"/>
                </a:solidFill>
                <a:effectLst>
                  <a:glow rad="228600">
                    <a:srgbClr val="080808"/>
                  </a:glow>
                </a:effectLst>
                <a:latin typeface="Antique Olive" pitchFamily="34" charset="0"/>
                <a:cs typeface="Aharoni" pitchFamily="2" charset="-79"/>
              </a:rPr>
              <a:t> now was gone back to </a:t>
            </a:r>
            <a:r>
              <a:rPr lang="en-US" sz="7200" dirty="0" smtClean="0">
                <a:ln>
                  <a:solidFill>
                    <a:schemeClr val="tx1"/>
                  </a:solidFill>
                </a:ln>
                <a:solidFill>
                  <a:srgbClr val="FFFF66"/>
                </a:solidFill>
                <a:effectLst>
                  <a:glow rad="228600">
                    <a:srgbClr val="080808"/>
                  </a:glow>
                </a:effectLst>
                <a:latin typeface="Antique Olive" pitchFamily="34" charset="0"/>
                <a:cs typeface="Aharoni" pitchFamily="2" charset="-79"/>
              </a:rPr>
              <a:t>His Father </a:t>
            </a:r>
            <a:r>
              <a:rPr lang="en-US" sz="7200" b="0" dirty="0" smtClean="0">
                <a:ln>
                  <a:solidFill>
                    <a:schemeClr val="tx1"/>
                  </a:solidFill>
                </a:ln>
                <a:solidFill>
                  <a:srgbClr val="FFFF66"/>
                </a:solidFill>
                <a:effectLst>
                  <a:glow rad="228600">
                    <a:srgbClr val="080808"/>
                  </a:glow>
                </a:effectLst>
                <a:latin typeface="Antique Olive" pitchFamily="34" charset="0"/>
                <a:cs typeface="Aharoni" pitchFamily="2" charset="-79"/>
              </a:rPr>
              <a:t>in Heaven</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600569"/>
            <a:ext cx="8781263" cy="3785652"/>
          </a:xfrm>
          <a:prstGeom prst="rect">
            <a:avLst/>
          </a:prstGeom>
          <a:noFill/>
        </p:spPr>
        <p:txBody>
          <a:bodyPr wrap="square" rtlCol="0">
            <a:spAutoFit/>
          </a:bodyPr>
          <a:lstStyle/>
          <a:p>
            <a:pPr algn="ctr">
              <a:lnSpc>
                <a:spcPct val="75000"/>
              </a:lnSpc>
              <a:spcAft>
                <a:spcPts val="1200"/>
              </a:spcAft>
            </a:pPr>
            <a:r>
              <a:rPr lang="en-US" sz="8000" b="0" dirty="0" smtClean="0">
                <a:ln>
                  <a:solidFill>
                    <a:schemeClr val="tx1"/>
                  </a:solidFill>
                </a:ln>
                <a:solidFill>
                  <a:srgbClr val="FFFF66"/>
                </a:solidFill>
                <a:effectLst>
                  <a:glow rad="228600">
                    <a:srgbClr val="080808"/>
                  </a:glow>
                </a:effectLst>
                <a:latin typeface="Antique Olive" pitchFamily="34" charset="0"/>
                <a:cs typeface="Aharoni" pitchFamily="2" charset="-79"/>
              </a:rPr>
              <a:t>Most of</a:t>
            </a:r>
            <a:br>
              <a:rPr lang="en-US" sz="8000" b="0" dirty="0" smtClean="0">
                <a:ln>
                  <a:solidFill>
                    <a:schemeClr val="tx1"/>
                  </a:solidFill>
                </a:ln>
                <a:solidFill>
                  <a:srgbClr val="FFFF66"/>
                </a:solidFill>
                <a:effectLst>
                  <a:glow rad="228600">
                    <a:srgbClr val="080808"/>
                  </a:glow>
                </a:effectLst>
                <a:latin typeface="Antique Olive" pitchFamily="34" charset="0"/>
                <a:cs typeface="Aharoni" pitchFamily="2" charset="-79"/>
              </a:rPr>
            </a:br>
            <a:r>
              <a:rPr lang="en-US" sz="8000" b="0" dirty="0" smtClean="0">
                <a:ln>
                  <a:solidFill>
                    <a:schemeClr val="tx1"/>
                  </a:solidFill>
                </a:ln>
                <a:solidFill>
                  <a:srgbClr val="FFFF66"/>
                </a:solidFill>
                <a:effectLst>
                  <a:glow rad="228600">
                    <a:srgbClr val="080808"/>
                  </a:glow>
                </a:effectLst>
                <a:latin typeface="Antique Olive" pitchFamily="34" charset="0"/>
                <a:cs typeface="Aharoni" pitchFamily="2" charset="-79"/>
              </a:rPr>
              <a:t>their families had turned against them</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ELEVATE-03"/>
  <p:tag name="GENSWF_MOVIE_ONCLICK_URL" val="http://"/>
  <p:tag name="GENSWF_MOVIE_PRESENTATION_END_URL" val="http://"/>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73629</TotalTime>
  <Words>546</Words>
  <Application>Microsoft Office PowerPoint</Application>
  <PresentationFormat>On-screen Show (4:3)</PresentationFormat>
  <Paragraphs>137</Paragraphs>
  <Slides>49</Slides>
  <Notes>49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Arial</vt:lpstr>
      <vt:lpstr>Aharoni</vt:lpstr>
      <vt:lpstr>Biondi</vt:lpstr>
      <vt:lpstr>Tempus Sans ITC</vt:lpstr>
      <vt:lpstr>YouMurderer BB</vt:lpstr>
      <vt:lpstr>Antique Olive</vt:lpstr>
      <vt:lpstr>Huxtable</vt:lpstr>
      <vt:lpstr>Wingdings</vt:lpstr>
      <vt:lpstr>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Our Opportunity</dc:title>
  <dc:creator>RDJ</dc:creator>
  <cp:lastModifiedBy>Roger J</cp:lastModifiedBy>
  <cp:revision>4891</cp:revision>
  <dcterms:created xsi:type="dcterms:W3CDTF">2005-02-19T02:02:57Z</dcterms:created>
  <dcterms:modified xsi:type="dcterms:W3CDTF">2012-02-11T21:05:03Z</dcterms:modified>
</cp:coreProperties>
</file>