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2"/>
  </p:notesMasterIdLst>
  <p:sldIdLst>
    <p:sldId id="9488" r:id="rId2"/>
    <p:sldId id="9691" r:id="rId3"/>
    <p:sldId id="9944" r:id="rId4"/>
    <p:sldId id="10029" r:id="rId5"/>
    <p:sldId id="10030" r:id="rId6"/>
    <p:sldId id="10048" r:id="rId7"/>
    <p:sldId id="10049" r:id="rId8"/>
    <p:sldId id="10051" r:id="rId9"/>
    <p:sldId id="10052" r:id="rId10"/>
    <p:sldId id="10054" r:id="rId11"/>
    <p:sldId id="10055" r:id="rId12"/>
    <p:sldId id="10031" r:id="rId13"/>
    <p:sldId id="10032" r:id="rId14"/>
    <p:sldId id="10033" r:id="rId15"/>
    <p:sldId id="10057" r:id="rId16"/>
    <p:sldId id="10056" r:id="rId17"/>
    <p:sldId id="10034" r:id="rId18"/>
    <p:sldId id="10035" r:id="rId19"/>
    <p:sldId id="10058" r:id="rId20"/>
    <p:sldId id="10059" r:id="rId21"/>
    <p:sldId id="10060" r:id="rId22"/>
    <p:sldId id="10061" r:id="rId23"/>
    <p:sldId id="10062" r:id="rId24"/>
    <p:sldId id="10063" r:id="rId25"/>
    <p:sldId id="10064" r:id="rId26"/>
    <p:sldId id="10065" r:id="rId27"/>
    <p:sldId id="10066" r:id="rId28"/>
    <p:sldId id="10067" r:id="rId29"/>
    <p:sldId id="10068" r:id="rId30"/>
    <p:sldId id="10069" r:id="rId31"/>
    <p:sldId id="10070" r:id="rId32"/>
    <p:sldId id="10071" r:id="rId33"/>
    <p:sldId id="10080" r:id="rId34"/>
    <p:sldId id="10072" r:id="rId35"/>
    <p:sldId id="10073" r:id="rId36"/>
    <p:sldId id="10074" r:id="rId37"/>
    <p:sldId id="10075" r:id="rId38"/>
    <p:sldId id="10076" r:id="rId39"/>
    <p:sldId id="10077" r:id="rId40"/>
    <p:sldId id="10078" r:id="rId41"/>
    <p:sldId id="10079" r:id="rId42"/>
    <p:sldId id="10081" r:id="rId43"/>
    <p:sldId id="10082" r:id="rId44"/>
    <p:sldId id="10083" r:id="rId45"/>
    <p:sldId id="10084" r:id="rId46"/>
    <p:sldId id="10085" r:id="rId47"/>
    <p:sldId id="10086" r:id="rId48"/>
    <p:sldId id="10087" r:id="rId49"/>
    <p:sldId id="10088" r:id="rId50"/>
    <p:sldId id="10089" r:id="rId51"/>
    <p:sldId id="10090" r:id="rId52"/>
    <p:sldId id="10091" r:id="rId53"/>
    <p:sldId id="10092" r:id="rId54"/>
    <p:sldId id="10093" r:id="rId55"/>
    <p:sldId id="10094" r:id="rId56"/>
    <p:sldId id="10095" r:id="rId57"/>
    <p:sldId id="10108" r:id="rId58"/>
    <p:sldId id="10096" r:id="rId59"/>
    <p:sldId id="10097" r:id="rId60"/>
    <p:sldId id="10098" r:id="rId61"/>
    <p:sldId id="10099" r:id="rId62"/>
    <p:sldId id="10100" r:id="rId63"/>
    <p:sldId id="10101" r:id="rId64"/>
    <p:sldId id="10102" r:id="rId65"/>
    <p:sldId id="10103" r:id="rId66"/>
    <p:sldId id="10104" r:id="rId67"/>
    <p:sldId id="10105" r:id="rId68"/>
    <p:sldId id="10106" r:id="rId69"/>
    <p:sldId id="10107" r:id="rId70"/>
    <p:sldId id="9424" r:id="rId71"/>
  </p:sldIdLst>
  <p:sldSz cx="9144000" cy="6858000" type="screen4x3"/>
  <p:notesSz cx="6858000" cy="9144000"/>
  <p:embeddedFontLst>
    <p:embeddedFont>
      <p:font typeface="Sakkal Majalla" pitchFamily="2" charset="-78"/>
      <p:regular r:id="rId73"/>
      <p:bold r:id="rId74"/>
    </p:embeddedFont>
    <p:embeddedFont>
      <p:font typeface="Teen" pitchFamily="2" charset="0"/>
      <p:regular r:id="rId75"/>
      <p:bold r:id="rId76"/>
      <p:italic r:id="rId77"/>
      <p:boldItalic r:id="rId78"/>
    </p:embeddedFont>
    <p:embeddedFont>
      <p:font typeface="Jenkins v2.0" pitchFamily="2" charset="0"/>
      <p:regular r:id="rId79"/>
    </p:embeddedFont>
    <p:embeddedFont>
      <p:font typeface="Libel Suit" pitchFamily="2" charset="0"/>
      <p:regular r:id="rId80"/>
    </p:embeddedFont>
    <p:embeddedFont>
      <p:font typeface="Tempus Sans ITC" pitchFamily="82" charset="0"/>
      <p:regular r:id="rId81"/>
    </p:embeddedFont>
  </p:embeddedFont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FFFF"/>
    <a:srgbClr val="7CF485"/>
    <a:srgbClr val="00FFCC"/>
    <a:srgbClr val="00FFFF"/>
    <a:srgbClr val="FFFF66"/>
    <a:srgbClr val="040454"/>
    <a:srgbClr val="580000"/>
    <a:srgbClr val="DCE038"/>
    <a:srgbClr val="74F4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69" autoAdjust="0"/>
    <p:restoredTop sz="94228" autoAdjust="0"/>
  </p:normalViewPr>
  <p:slideViewPr>
    <p:cSldViewPr snapToGrid="0">
      <p:cViewPr varScale="1">
        <p:scale>
          <a:sx n="90" d="100"/>
          <a:sy n="90" d="100"/>
        </p:scale>
        <p:origin x="-67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4.fntdata"/><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181B2464-35C1-4427-808B-2622A5B89447}" type="slidenum">
              <a:rPr lang="en-US"/>
              <a:pPr/>
              <a:t>‹#›</a:t>
            </a:fld>
            <a:endParaRPr lang="en-US"/>
          </a:p>
        </p:txBody>
      </p:sp>
    </p:spTree>
    <p:extLst>
      <p:ext uri="{BB962C8B-B14F-4D97-AF65-F5344CB8AC3E}">
        <p14:creationId xmlns:p14="http://schemas.microsoft.com/office/powerpoint/2010/main" val="20181308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1</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96BAE-E1AB-4A23-B5CC-A3628E6023BC}" type="slidenum">
              <a:rPr lang="en-US"/>
              <a:pPr/>
              <a:t>2</a:t>
            </a:fld>
            <a:endParaRPr lang="en-US"/>
          </a:p>
        </p:txBody>
      </p:sp>
      <p:sp>
        <p:nvSpPr>
          <p:cNvPr id="16795650" name="Rectangle 2"/>
          <p:cNvSpPr>
            <a:spLocks noGrp="1" noRot="1" noChangeAspect="1" noChangeArrowheads="1" noTextEdit="1"/>
          </p:cNvSpPr>
          <p:nvPr>
            <p:ph type="sldImg"/>
          </p:nvPr>
        </p:nvSpPr>
        <p:spPr>
          <a:ln/>
        </p:spPr>
      </p:sp>
      <p:sp>
        <p:nvSpPr>
          <p:cNvPr id="1679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60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61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62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63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64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65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66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67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68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69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9E105C-9FCB-4557-A629-FEDE442960FC}" type="slidenum">
              <a:rPr lang="en-US"/>
              <a:pPr/>
              <a:t>70</a:t>
            </a:fld>
            <a:endParaRPr lang="en-US"/>
          </a:p>
        </p:txBody>
      </p:sp>
      <p:sp>
        <p:nvSpPr>
          <p:cNvPr id="16799746" name="Rectangle 2"/>
          <p:cNvSpPr>
            <a:spLocks noGrp="1" noRot="1" noChangeAspect="1" noChangeArrowheads="1" noTextEdit="1"/>
          </p:cNvSpPr>
          <p:nvPr>
            <p:ph type="sldImg"/>
          </p:nvPr>
        </p:nvSpPr>
        <p:spPr>
          <a:ln/>
        </p:spPr>
      </p:sp>
      <p:sp>
        <p:nvSpPr>
          <p:cNvPr id="1679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DE580C-ED6E-4DE4-BDB6-95C39EDD07AC}" type="slidenum">
              <a:rPr lang="en-US"/>
              <a:pPr/>
              <a:t>‹#›</a:t>
            </a:fld>
            <a:endParaRPr lang="en-US"/>
          </a:p>
        </p:txBody>
      </p:sp>
    </p:spTree>
    <p:extLst>
      <p:ext uri="{BB962C8B-B14F-4D97-AF65-F5344CB8AC3E}">
        <p14:creationId xmlns:p14="http://schemas.microsoft.com/office/powerpoint/2010/main" val="319918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F1E2A5-12C1-490A-ADDE-322B5F82B0AF}" type="slidenum">
              <a:rPr lang="en-US"/>
              <a:pPr/>
              <a:t>‹#›</a:t>
            </a:fld>
            <a:endParaRPr lang="en-US"/>
          </a:p>
        </p:txBody>
      </p:sp>
    </p:spTree>
    <p:extLst>
      <p:ext uri="{BB962C8B-B14F-4D97-AF65-F5344CB8AC3E}">
        <p14:creationId xmlns:p14="http://schemas.microsoft.com/office/powerpoint/2010/main" val="14799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590F70-025D-46E7-A6A3-0854CAF4067B}" type="slidenum">
              <a:rPr lang="en-US"/>
              <a:pPr/>
              <a:t>‹#›</a:t>
            </a:fld>
            <a:endParaRPr lang="en-US"/>
          </a:p>
        </p:txBody>
      </p:sp>
    </p:spTree>
    <p:extLst>
      <p:ext uri="{BB962C8B-B14F-4D97-AF65-F5344CB8AC3E}">
        <p14:creationId xmlns:p14="http://schemas.microsoft.com/office/powerpoint/2010/main" val="403829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5B1768-63EE-4C78-B21F-8EC932490A58}" type="slidenum">
              <a:rPr lang="en-US"/>
              <a:pPr/>
              <a:t>‹#›</a:t>
            </a:fld>
            <a:endParaRPr lang="en-US"/>
          </a:p>
        </p:txBody>
      </p:sp>
    </p:spTree>
    <p:extLst>
      <p:ext uri="{BB962C8B-B14F-4D97-AF65-F5344CB8AC3E}">
        <p14:creationId xmlns:p14="http://schemas.microsoft.com/office/powerpoint/2010/main" val="95696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D04168-4B0C-4ED7-B1D9-26B3634B67F7}" type="slidenum">
              <a:rPr lang="en-US"/>
              <a:pPr/>
              <a:t>‹#›</a:t>
            </a:fld>
            <a:endParaRPr lang="en-US"/>
          </a:p>
        </p:txBody>
      </p:sp>
    </p:spTree>
    <p:extLst>
      <p:ext uri="{BB962C8B-B14F-4D97-AF65-F5344CB8AC3E}">
        <p14:creationId xmlns:p14="http://schemas.microsoft.com/office/powerpoint/2010/main" val="11007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C42EC0-32F7-4D0A-B541-C3A19E868DD0}" type="slidenum">
              <a:rPr lang="en-US"/>
              <a:pPr/>
              <a:t>‹#›</a:t>
            </a:fld>
            <a:endParaRPr lang="en-US"/>
          </a:p>
        </p:txBody>
      </p:sp>
    </p:spTree>
    <p:extLst>
      <p:ext uri="{BB962C8B-B14F-4D97-AF65-F5344CB8AC3E}">
        <p14:creationId xmlns:p14="http://schemas.microsoft.com/office/powerpoint/2010/main" val="38457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7DDF08B-D1C6-4E8B-B1C0-730568C45DD3}" type="slidenum">
              <a:rPr lang="en-US"/>
              <a:pPr/>
              <a:t>‹#›</a:t>
            </a:fld>
            <a:endParaRPr lang="en-US"/>
          </a:p>
        </p:txBody>
      </p:sp>
    </p:spTree>
    <p:extLst>
      <p:ext uri="{BB962C8B-B14F-4D97-AF65-F5344CB8AC3E}">
        <p14:creationId xmlns:p14="http://schemas.microsoft.com/office/powerpoint/2010/main" val="320062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E4C174-6F63-4C38-AD61-E99DF4D7B90B}" type="slidenum">
              <a:rPr lang="en-US"/>
              <a:pPr/>
              <a:t>‹#›</a:t>
            </a:fld>
            <a:endParaRPr lang="en-US"/>
          </a:p>
        </p:txBody>
      </p:sp>
    </p:spTree>
    <p:extLst>
      <p:ext uri="{BB962C8B-B14F-4D97-AF65-F5344CB8AC3E}">
        <p14:creationId xmlns:p14="http://schemas.microsoft.com/office/powerpoint/2010/main" val="390949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2EDF1D1-DF8A-4F3D-9F47-2FA82E284377}" type="slidenum">
              <a:rPr lang="en-US"/>
              <a:pPr/>
              <a:t>‹#›</a:t>
            </a:fld>
            <a:endParaRPr lang="en-US"/>
          </a:p>
        </p:txBody>
      </p:sp>
    </p:spTree>
    <p:extLst>
      <p:ext uri="{BB962C8B-B14F-4D97-AF65-F5344CB8AC3E}">
        <p14:creationId xmlns:p14="http://schemas.microsoft.com/office/powerpoint/2010/main" val="23136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145D26-9FAE-4565-A816-BC47CEFB5E90}" type="slidenum">
              <a:rPr lang="en-US"/>
              <a:pPr/>
              <a:t>‹#›</a:t>
            </a:fld>
            <a:endParaRPr lang="en-US"/>
          </a:p>
        </p:txBody>
      </p:sp>
    </p:spTree>
    <p:extLst>
      <p:ext uri="{BB962C8B-B14F-4D97-AF65-F5344CB8AC3E}">
        <p14:creationId xmlns:p14="http://schemas.microsoft.com/office/powerpoint/2010/main" val="279658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1BBF3B-C318-4182-B715-FB8A61CC1C0F}" type="slidenum">
              <a:rPr lang="en-US"/>
              <a:pPr/>
              <a:t>‹#›</a:t>
            </a:fld>
            <a:endParaRPr lang="en-US"/>
          </a:p>
        </p:txBody>
      </p:sp>
    </p:spTree>
    <p:extLst>
      <p:ext uri="{BB962C8B-B14F-4D97-AF65-F5344CB8AC3E}">
        <p14:creationId xmlns:p14="http://schemas.microsoft.com/office/powerpoint/2010/main" val="126091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385D31A4-8163-431A-863B-7D6C35F3CDB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6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6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6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6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6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6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4*#ppt_w"/>
                                          </p:val>
                                        </p:tav>
                                        <p:tav tm="100000">
                                          <p:val>
                                            <p:strVal val="#ppt_w"/>
                                          </p:val>
                                        </p:tav>
                                      </p:tavLst>
                                    </p:anim>
                                    <p:anim calcmode="lin" valueType="num">
                                      <p:cBhvr>
                                        <p:cTn id="8" dur="10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207427"/>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6000" b="0" spc="-30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FINISHED</a:t>
            </a:r>
            <a:endParaRPr lang="en-US" sz="126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4" name="Text Box 2"/>
          <p:cNvSpPr txBox="1">
            <a:spLocks noChangeArrowheads="1"/>
          </p:cNvSpPr>
          <p:nvPr/>
        </p:nvSpPr>
        <p:spPr bwMode="auto">
          <a:xfrm>
            <a:off x="0" y="3810754"/>
            <a:ext cx="9144000" cy="185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0100" spc="-300" dirty="0" smtClean="0">
                <a:solidFill>
                  <a:srgbClr val="7CF485"/>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In Spanish</a:t>
            </a:r>
            <a:r>
              <a:rPr lang="en-US" sz="101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
            </a:r>
            <a:br>
              <a:rPr lang="en-US" sz="101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000" i="1"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mj-lt"/>
                <a:cs typeface="Sakkal Majalla" pitchFamily="2" charset="-78"/>
              </a:rPr>
              <a:t>TERMINAR</a:t>
            </a:r>
            <a:endParaRPr lang="en-US" sz="9000" i="1"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mj-lt"/>
              <a:cs typeface="Sakkal Majalla" pitchFamily="2" charset="-78"/>
            </a:endParaRPr>
          </a:p>
        </p:txBody>
      </p:sp>
      <p:cxnSp>
        <p:nvCxnSpPr>
          <p:cNvPr id="6" name="Straight Connector 5"/>
          <p:cNvCxnSpPr/>
          <p:nvPr/>
        </p:nvCxnSpPr>
        <p:spPr bwMode="auto">
          <a:xfrm flipV="1">
            <a:off x="966355" y="3397827"/>
            <a:ext cx="7180118" cy="31173"/>
          </a:xfrm>
          <a:prstGeom prst="line">
            <a:avLst/>
          </a:prstGeom>
          <a:solidFill>
            <a:schemeClr val="accent1"/>
          </a:solidFill>
          <a:ln w="44450" cap="flat" cmpd="sng" algn="ctr">
            <a:solidFill>
              <a:srgbClr val="FFFF66"/>
            </a:solidFill>
            <a:prstDash val="solid"/>
            <a:round/>
            <a:headEnd type="none" w="med" len="med"/>
            <a:tailEnd type="none" w="med" len="med"/>
          </a:ln>
          <a:effectLst>
            <a:glow rad="228600">
              <a:schemeClr val="tx1">
                <a:alpha val="40000"/>
              </a:schemeClr>
            </a:glow>
            <a:outerShdw dist="35921" dir="2700000" algn="ctr" rotWithShape="0">
              <a:schemeClr val="tx1"/>
            </a:outerShdw>
          </a:effectLst>
          <a:extLst/>
        </p:spPr>
      </p:cxnSp>
    </p:spTree>
    <p:extLst>
      <p:ext uri="{BB962C8B-B14F-4D97-AF65-F5344CB8AC3E}">
        <p14:creationId xmlns:p14="http://schemas.microsoft.com/office/powerpoint/2010/main" val="2643408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207427"/>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6000" b="0" spc="-30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FINISHED</a:t>
            </a:r>
            <a:endParaRPr lang="en-US" sz="126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4" name="Text Box 2"/>
          <p:cNvSpPr txBox="1">
            <a:spLocks noChangeArrowheads="1"/>
          </p:cNvSpPr>
          <p:nvPr/>
        </p:nvSpPr>
        <p:spPr bwMode="auto">
          <a:xfrm>
            <a:off x="0" y="3810754"/>
            <a:ext cx="9144000" cy="185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0100" spc="-300" dirty="0" smtClean="0">
                <a:solidFill>
                  <a:srgbClr val="7CF485"/>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In Italian</a:t>
            </a:r>
            <a:r>
              <a:rPr lang="en-US" sz="101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
            </a:r>
            <a:br>
              <a:rPr lang="en-US" sz="101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000" i="1"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mj-lt"/>
                <a:cs typeface="Sakkal Majalla" pitchFamily="2" charset="-78"/>
              </a:rPr>
              <a:t>FINITURA</a:t>
            </a:r>
            <a:endParaRPr lang="en-US" sz="9000" i="1"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mj-lt"/>
              <a:cs typeface="Sakkal Majalla" pitchFamily="2" charset="-78"/>
            </a:endParaRPr>
          </a:p>
        </p:txBody>
      </p:sp>
      <p:cxnSp>
        <p:nvCxnSpPr>
          <p:cNvPr id="6" name="Straight Connector 5"/>
          <p:cNvCxnSpPr/>
          <p:nvPr/>
        </p:nvCxnSpPr>
        <p:spPr bwMode="auto">
          <a:xfrm flipV="1">
            <a:off x="966355" y="3397827"/>
            <a:ext cx="7180118" cy="31173"/>
          </a:xfrm>
          <a:prstGeom prst="line">
            <a:avLst/>
          </a:prstGeom>
          <a:solidFill>
            <a:schemeClr val="accent1"/>
          </a:solidFill>
          <a:ln w="44450" cap="flat" cmpd="sng" algn="ctr">
            <a:solidFill>
              <a:srgbClr val="FFFF66"/>
            </a:solidFill>
            <a:prstDash val="solid"/>
            <a:round/>
            <a:headEnd type="none" w="med" len="med"/>
            <a:tailEnd type="none" w="med" len="med"/>
          </a:ln>
          <a:effectLst>
            <a:glow rad="228600">
              <a:schemeClr val="tx1">
                <a:alpha val="40000"/>
              </a:schemeClr>
            </a:glow>
            <a:outerShdw dist="35921" dir="2700000" algn="ctr" rotWithShape="0">
              <a:schemeClr val="tx1"/>
            </a:outerShdw>
          </a:effectLst>
          <a:extLst/>
        </p:spPr>
      </p:cxnSp>
    </p:spTree>
    <p:extLst>
      <p:ext uri="{BB962C8B-B14F-4D97-AF65-F5344CB8AC3E}">
        <p14:creationId xmlns:p14="http://schemas.microsoft.com/office/powerpoint/2010/main" val="727795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1422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565077"/>
            <a:ext cx="9144000" cy="41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0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No </a:t>
            </a:r>
            <a:r>
              <a:rPr lang="en-US" sz="10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Person Ever </a:t>
            </a:r>
            <a:r>
              <a:rPr lang="en-US" sz="10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Born Had </a:t>
            </a:r>
            <a:r>
              <a:rPr lang="en-US" sz="10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More </a:t>
            </a:r>
            <a:r>
              <a:rPr lang="en-US" sz="105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Potential To Be A Spiritual Leader, Than Samson!</a:t>
            </a:r>
            <a:endParaRPr lang="en-US" sz="105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1397519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117964"/>
            <a:ext cx="9144000" cy="316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0500" spc="-30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Physically, Samson Was The Strongest Man Who Ever Lived</a:t>
            </a:r>
            <a:endParaRPr lang="en-US" sz="10500" spc="-30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3729242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117964"/>
            <a:ext cx="9144000" cy="316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0500" spc="-300" dirty="0" smtClean="0">
                <a:solidFill>
                  <a:srgbClr val="00FFCC"/>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Yet Samson Was One Of The Weakest Men Who Ever Lived…</a:t>
            </a:r>
            <a:endParaRPr lang="en-US" sz="10500" spc="-300" dirty="0">
              <a:solidFill>
                <a:srgbClr val="00FFCC"/>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2029406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 y="2383898"/>
            <a:ext cx="6687881"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3" name="Text Box 2"/>
          <p:cNvSpPr txBox="1">
            <a:spLocks noChangeArrowheads="1"/>
          </p:cNvSpPr>
          <p:nvPr/>
        </p:nvSpPr>
        <p:spPr bwMode="auto">
          <a:xfrm>
            <a:off x="223284" y="384035"/>
            <a:ext cx="8920716"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99"/>
              </a:buClr>
            </a:pPr>
            <a:r>
              <a:rPr lang="en-US" sz="105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SAMSON...</a:t>
            </a:r>
            <a:endParaRPr lang="en-US" sz="10500" b="0" spc="-15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Text Box 2"/>
          <p:cNvSpPr txBox="1">
            <a:spLocks noChangeArrowheads="1"/>
          </p:cNvSpPr>
          <p:nvPr/>
        </p:nvSpPr>
        <p:spPr bwMode="auto">
          <a:xfrm>
            <a:off x="415636" y="1941709"/>
            <a:ext cx="872836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66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Was Self-Centered</a:t>
            </a:r>
            <a:endParaRPr lang="en-US" sz="6600" spc="-15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5" name="Rectangle 4"/>
          <p:cNvSpPr>
            <a:spLocks noChangeArrowheads="1"/>
          </p:cNvSpPr>
          <p:nvPr/>
        </p:nvSpPr>
        <p:spPr bwMode="auto">
          <a:xfrm>
            <a:off x="-2" y="3120453"/>
            <a:ext cx="6687881"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6" name="Text Box 2"/>
          <p:cNvSpPr txBox="1">
            <a:spLocks noChangeArrowheads="1"/>
          </p:cNvSpPr>
          <p:nvPr/>
        </p:nvSpPr>
        <p:spPr bwMode="auto">
          <a:xfrm>
            <a:off x="415635" y="2678264"/>
            <a:ext cx="872836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6600" spc="-30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Lacked Spiritual Commitment</a:t>
            </a:r>
            <a:endParaRPr lang="en-US" sz="6600" spc="-300" dirty="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7" name="Rectangle 6"/>
          <p:cNvSpPr>
            <a:spLocks noChangeArrowheads="1"/>
          </p:cNvSpPr>
          <p:nvPr/>
        </p:nvSpPr>
        <p:spPr bwMode="auto">
          <a:xfrm>
            <a:off x="-3" y="3857008"/>
            <a:ext cx="6687881"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8" name="Text Box 2"/>
          <p:cNvSpPr txBox="1">
            <a:spLocks noChangeArrowheads="1"/>
          </p:cNvSpPr>
          <p:nvPr/>
        </p:nvSpPr>
        <p:spPr bwMode="auto">
          <a:xfrm>
            <a:off x="415634" y="3414819"/>
            <a:ext cx="872836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66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Played Mind Games</a:t>
            </a:r>
            <a:endParaRPr lang="en-US" sz="6600" spc="-15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9" name="Rectangle 8"/>
          <p:cNvSpPr>
            <a:spLocks noChangeArrowheads="1"/>
          </p:cNvSpPr>
          <p:nvPr/>
        </p:nvSpPr>
        <p:spPr bwMode="auto">
          <a:xfrm>
            <a:off x="-4" y="4593563"/>
            <a:ext cx="6687881"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10" name="Text Box 2"/>
          <p:cNvSpPr txBox="1">
            <a:spLocks noChangeArrowheads="1"/>
          </p:cNvSpPr>
          <p:nvPr/>
        </p:nvSpPr>
        <p:spPr bwMode="auto">
          <a:xfrm>
            <a:off x="415633" y="4151374"/>
            <a:ext cx="872836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6600" spc="-15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Could Easily Be Played</a:t>
            </a:r>
            <a:endParaRPr lang="en-US" sz="6600" spc="-150" dirty="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11" name="Rectangle 10"/>
          <p:cNvSpPr>
            <a:spLocks noChangeArrowheads="1"/>
          </p:cNvSpPr>
          <p:nvPr/>
        </p:nvSpPr>
        <p:spPr bwMode="auto">
          <a:xfrm>
            <a:off x="-5" y="5330118"/>
            <a:ext cx="6687881"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12" name="Text Box 2"/>
          <p:cNvSpPr txBox="1">
            <a:spLocks noChangeArrowheads="1"/>
          </p:cNvSpPr>
          <p:nvPr/>
        </p:nvSpPr>
        <p:spPr bwMode="auto">
          <a:xfrm>
            <a:off x="415632" y="5220441"/>
            <a:ext cx="8728364" cy="1323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lnSpc>
                <a:spcPct val="55000"/>
              </a:lnSpc>
              <a:spcAft>
                <a:spcPct val="40000"/>
              </a:spcAft>
              <a:buClr>
                <a:schemeClr val="bg1"/>
              </a:buClr>
              <a:buFont typeface="Wingdings" pitchFamily="2" charset="2"/>
              <a:buChar char="§"/>
            </a:pPr>
            <a:r>
              <a:rPr lang="en-US" sz="66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Was Emotional And Given</a:t>
            </a:r>
            <a:br>
              <a:rPr lang="en-US" sz="66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66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To Fits Of Anger And Rage</a:t>
            </a:r>
            <a:endParaRPr lang="en-US" sz="6600" spc="-15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1172203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0-#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1+#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0-#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0-#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P spid="7" grpId="0" animBg="1"/>
      <p:bldP spid="8" grpId="0"/>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rot="21407053">
            <a:off x="23740" y="2103075"/>
            <a:ext cx="9098304" cy="292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40000"/>
              </a:spcAft>
              <a:buClr>
                <a:srgbClr val="FFFF99"/>
              </a:buClr>
            </a:pPr>
            <a:r>
              <a:rPr lang="en-US" sz="1400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rPr>
              <a:t>STRONG &amp; WEAK</a:t>
            </a:r>
            <a:br>
              <a:rPr lang="en-US" sz="1400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rPr>
            </a:br>
            <a:r>
              <a:rPr lang="en-US" sz="140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rPr>
              <a:t>AT THE SAME TIME!</a:t>
            </a:r>
            <a:endParaRPr lang="en-US" sz="140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715474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674350"/>
            <a:ext cx="8763000" cy="5509300"/>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674400"/>
            <a:ext cx="8610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a:t>
            </a:r>
            <a:r>
              <a:rPr lang="en-US" b="0" dirty="0" smtClean="0">
                <a:solidFill>
                  <a:srgbClr val="FFC000"/>
                </a:solidFill>
                <a:latin typeface="+mj-lt"/>
              </a:rPr>
              <a:t>16:1-3</a:t>
            </a:r>
            <a:r>
              <a:rPr lang="en-US" b="0" dirty="0">
                <a:solidFill>
                  <a:schemeClr val="folHlink"/>
                </a:solidFill>
                <a:latin typeface="+mj-lt"/>
              </a:rPr>
              <a:t/>
            </a:r>
            <a:br>
              <a:rPr lang="en-US" b="0" dirty="0">
                <a:solidFill>
                  <a:schemeClr val="folHlink"/>
                </a:solidFill>
                <a:latin typeface="+mj-lt"/>
              </a:rPr>
            </a:br>
            <a:r>
              <a:rPr lang="en-US" b="0" baseline="30000" dirty="0">
                <a:solidFill>
                  <a:srgbClr val="FFC000"/>
                </a:solidFill>
                <a:latin typeface="Teen" pitchFamily="2" charset="0"/>
              </a:rPr>
              <a:t>1</a:t>
            </a:r>
            <a:r>
              <a:rPr lang="en-US" b="0" dirty="0">
                <a:solidFill>
                  <a:schemeClr val="bg1"/>
                </a:solidFill>
                <a:latin typeface="Teen" pitchFamily="2" charset="0"/>
              </a:rPr>
              <a:t>Then went Samson to Gaza, and saw there an harlot, and went in unto her. </a:t>
            </a:r>
          </a:p>
          <a:p>
            <a:pPr>
              <a:lnSpc>
                <a:spcPct val="80000"/>
              </a:lnSpc>
            </a:pPr>
            <a:r>
              <a:rPr lang="en-US" b="0" baseline="30000" dirty="0" smtClean="0">
                <a:solidFill>
                  <a:srgbClr val="FFC000"/>
                </a:solidFill>
                <a:latin typeface="Teen" pitchFamily="2" charset="0"/>
              </a:rPr>
              <a:t>2</a:t>
            </a:r>
            <a:r>
              <a:rPr lang="en-US" b="0" dirty="0" smtClean="0">
                <a:solidFill>
                  <a:schemeClr val="bg1"/>
                </a:solidFill>
                <a:latin typeface="Teen" pitchFamily="2" charset="0"/>
              </a:rPr>
              <a:t>And </a:t>
            </a:r>
            <a:r>
              <a:rPr lang="en-US" b="0" dirty="0">
                <a:solidFill>
                  <a:schemeClr val="bg1"/>
                </a:solidFill>
                <a:latin typeface="Teen" pitchFamily="2" charset="0"/>
              </a:rPr>
              <a:t>it was told the </a:t>
            </a:r>
            <a:r>
              <a:rPr lang="en-US" b="0" dirty="0" err="1">
                <a:solidFill>
                  <a:schemeClr val="bg1"/>
                </a:solidFill>
                <a:latin typeface="Teen" pitchFamily="2" charset="0"/>
              </a:rPr>
              <a:t>Gazites</a:t>
            </a:r>
            <a:r>
              <a:rPr lang="en-US" b="0" dirty="0">
                <a:solidFill>
                  <a:schemeClr val="bg1"/>
                </a:solidFill>
                <a:latin typeface="Teen" pitchFamily="2" charset="0"/>
              </a:rPr>
              <a:t>, saying, Samson is come hither. And they compassed him in, and laid wait for him all night in the gate of the city, and were quiet all the night, saying, In the morning, when it is day, we shall kill him. </a:t>
            </a:r>
          </a:p>
        </p:txBody>
      </p:sp>
    </p:spTree>
    <p:extLst>
      <p:ext uri="{BB962C8B-B14F-4D97-AF65-F5344CB8AC3E}">
        <p14:creationId xmlns:p14="http://schemas.microsoft.com/office/powerpoint/2010/main" val="3703391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0500" y="1155507"/>
            <a:ext cx="8763000" cy="4546986"/>
          </a:xfrm>
          <a:prstGeom prst="rect">
            <a:avLst/>
          </a:prstGeom>
          <a:solidFill>
            <a:schemeClr val="tx1">
              <a:alpha val="85000"/>
            </a:schemeClr>
          </a:solidFill>
          <a:ln>
            <a:noFill/>
          </a:ln>
          <a:effectLst/>
          <a:extLst/>
        </p:spPr>
        <p:txBody>
          <a:bodyPr wrap="none" anchor="ctr"/>
          <a:lstStyle/>
          <a:p>
            <a:endParaRPr lang="en-US"/>
          </a:p>
        </p:txBody>
      </p:sp>
      <p:sp>
        <p:nvSpPr>
          <p:cNvPr id="3" name="Text Box 5"/>
          <p:cNvSpPr txBox="1">
            <a:spLocks noChangeArrowheads="1"/>
          </p:cNvSpPr>
          <p:nvPr/>
        </p:nvSpPr>
        <p:spPr bwMode="auto">
          <a:xfrm>
            <a:off x="266700" y="1155557"/>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a:t>
            </a:r>
            <a:r>
              <a:rPr lang="en-US" b="0" dirty="0" smtClean="0">
                <a:solidFill>
                  <a:srgbClr val="FFC000"/>
                </a:solidFill>
                <a:latin typeface="+mj-lt"/>
              </a:rPr>
              <a:t>16:1-3</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3</a:t>
            </a:r>
            <a:r>
              <a:rPr lang="en-US" b="0" dirty="0" smtClean="0">
                <a:solidFill>
                  <a:schemeClr val="bg1"/>
                </a:solidFill>
                <a:latin typeface="Teen" pitchFamily="2" charset="0"/>
              </a:rPr>
              <a:t>And </a:t>
            </a:r>
            <a:r>
              <a:rPr lang="en-US" b="0" dirty="0">
                <a:solidFill>
                  <a:schemeClr val="bg1"/>
                </a:solidFill>
                <a:latin typeface="Teen" pitchFamily="2" charset="0"/>
              </a:rPr>
              <a:t>Samson lay till midnight, and arose at midnight, and took the doors of the gate of the city, and the two posts, and went away with them, bar and all, and put them upon his shoulders, and carried them up to the top of an hill that is before Hebron. </a:t>
            </a:r>
          </a:p>
        </p:txBody>
      </p:sp>
    </p:spTree>
    <p:extLst>
      <p:ext uri="{BB962C8B-B14F-4D97-AF65-F5344CB8AC3E}">
        <p14:creationId xmlns:p14="http://schemas.microsoft.com/office/powerpoint/2010/main" val="2785697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40124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4*#ppt_w"/>
                                          </p:val>
                                        </p:tav>
                                        <p:tav tm="100000">
                                          <p:val>
                                            <p:strVal val="#ppt_w"/>
                                          </p:val>
                                        </p:tav>
                                      </p:tavLst>
                                    </p:anim>
                                    <p:anim calcmode="lin" valueType="num">
                                      <p:cBhvr>
                                        <p:cTn id="8" dur="10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5833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5" name="Rectangle 4"/>
          <p:cNvSpPr>
            <a:spLocks noChangeArrowheads="1"/>
          </p:cNvSpPr>
          <p:nvPr/>
        </p:nvSpPr>
        <p:spPr bwMode="auto">
          <a:xfrm>
            <a:off x="190500" y="2628756"/>
            <a:ext cx="8763000" cy="1600488"/>
          </a:xfrm>
          <a:prstGeom prst="rect">
            <a:avLst/>
          </a:prstGeom>
          <a:solidFill>
            <a:schemeClr val="tx1">
              <a:alpha val="85000"/>
            </a:schemeClr>
          </a:solidFill>
          <a:ln>
            <a:noFill/>
          </a:ln>
          <a:effectLst/>
          <a:extLst/>
        </p:spPr>
        <p:txBody>
          <a:bodyPr wrap="none" anchor="ctr"/>
          <a:lstStyle/>
          <a:p>
            <a:endParaRPr lang="en-US"/>
          </a:p>
        </p:txBody>
      </p:sp>
      <p:sp>
        <p:nvSpPr>
          <p:cNvPr id="6" name="Text Box 5"/>
          <p:cNvSpPr txBox="1">
            <a:spLocks noChangeArrowheads="1"/>
          </p:cNvSpPr>
          <p:nvPr/>
        </p:nvSpPr>
        <p:spPr bwMode="auto">
          <a:xfrm>
            <a:off x="266700" y="2628781"/>
            <a:ext cx="86106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Proverbs 4:23</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Teen" pitchFamily="2" charset="0"/>
              </a:rPr>
              <a:t>Keep thy heart with all diligence; for out of it are the issues of life. </a:t>
            </a:r>
          </a:p>
        </p:txBody>
      </p:sp>
    </p:spTree>
    <p:extLst>
      <p:ext uri="{BB962C8B-B14F-4D97-AF65-F5344CB8AC3E}">
        <p14:creationId xmlns:p14="http://schemas.microsoft.com/office/powerpoint/2010/main" val="2230290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5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3" name="Text Box 2"/>
          <p:cNvSpPr txBox="1">
            <a:spLocks noChangeArrowheads="1"/>
          </p:cNvSpPr>
          <p:nvPr/>
        </p:nvSpPr>
        <p:spPr bwMode="auto">
          <a:xfrm>
            <a:off x="22848" y="443955"/>
            <a:ext cx="909830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spc="-15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Who Did He Give It To?</a:t>
            </a:r>
            <a:endParaRPr lang="en-US" sz="8800" spc="-150" dirty="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4" name="Rectangle 3"/>
          <p:cNvSpPr>
            <a:spLocks noChangeArrowheads="1"/>
          </p:cNvSpPr>
          <p:nvPr/>
        </p:nvSpPr>
        <p:spPr bwMode="auto">
          <a:xfrm>
            <a:off x="190500" y="2628756"/>
            <a:ext cx="8763000" cy="2084698"/>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2628781"/>
            <a:ext cx="8610600" cy="208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16:4</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Teen" pitchFamily="2" charset="0"/>
              </a:rPr>
              <a:t>And it came to pass afterward, that he loved a woman in the valley of </a:t>
            </a:r>
            <a:r>
              <a:rPr lang="en-US" b="0" dirty="0" err="1">
                <a:solidFill>
                  <a:schemeClr val="bg1"/>
                </a:solidFill>
                <a:latin typeface="Teen" pitchFamily="2" charset="0"/>
              </a:rPr>
              <a:t>Sorek</a:t>
            </a:r>
            <a:r>
              <a:rPr lang="en-US" b="0" dirty="0">
                <a:solidFill>
                  <a:schemeClr val="bg1"/>
                </a:solidFill>
                <a:latin typeface="Teen" pitchFamily="2" charset="0"/>
              </a:rPr>
              <a:t>, whose name was Delilah. </a:t>
            </a:r>
          </a:p>
        </p:txBody>
      </p:sp>
    </p:spTree>
    <p:extLst>
      <p:ext uri="{BB962C8B-B14F-4D97-AF65-F5344CB8AC3E}">
        <p14:creationId xmlns:p14="http://schemas.microsoft.com/office/powerpoint/2010/main" val="19159375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3" name="Text Box 2"/>
          <p:cNvSpPr txBox="1">
            <a:spLocks noChangeArrowheads="1"/>
          </p:cNvSpPr>
          <p:nvPr/>
        </p:nvSpPr>
        <p:spPr bwMode="auto">
          <a:xfrm>
            <a:off x="22848" y="443955"/>
            <a:ext cx="909830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spc="-15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Who Did He Give It To?</a:t>
            </a:r>
            <a:endParaRPr lang="en-US" sz="8800" spc="-150" dirty="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9" name="Rectangle 8"/>
          <p:cNvSpPr>
            <a:spLocks noChangeArrowheads="1"/>
          </p:cNvSpPr>
          <p:nvPr/>
        </p:nvSpPr>
        <p:spPr bwMode="auto">
          <a:xfrm>
            <a:off x="12216" y="3879226"/>
            <a:ext cx="6687881"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10" name="Text Box 2"/>
          <p:cNvSpPr txBox="1">
            <a:spLocks noChangeArrowheads="1"/>
          </p:cNvSpPr>
          <p:nvPr/>
        </p:nvSpPr>
        <p:spPr bwMode="auto">
          <a:xfrm>
            <a:off x="235501" y="1941709"/>
            <a:ext cx="8920716"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99"/>
              </a:buClr>
            </a:pPr>
            <a:r>
              <a:rPr lang="en-US" sz="10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DELILAH...</a:t>
            </a:r>
            <a:endParaRPr lang="en-US" sz="105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11" name="Text Box 2"/>
          <p:cNvSpPr txBox="1">
            <a:spLocks noChangeArrowheads="1"/>
          </p:cNvSpPr>
          <p:nvPr/>
        </p:nvSpPr>
        <p:spPr bwMode="auto">
          <a:xfrm>
            <a:off x="427853" y="3727985"/>
            <a:ext cx="8728364" cy="137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lnSpc>
                <a:spcPct val="60000"/>
              </a:lnSpc>
              <a:spcAft>
                <a:spcPct val="40000"/>
              </a:spcAft>
              <a:buClr>
                <a:schemeClr val="bg1"/>
              </a:buClr>
              <a:buFont typeface="Wingdings" pitchFamily="2" charset="2"/>
              <a:buChar char="§"/>
            </a:pPr>
            <a:r>
              <a:rPr lang="en-US" sz="64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Her Name Means</a:t>
            </a:r>
            <a:br>
              <a:rPr lang="en-US" sz="64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64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“Lady Of The Night!”</a:t>
            </a:r>
            <a:endParaRPr lang="en-US" sz="6400" spc="-15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12" name="Rectangle 11"/>
          <p:cNvSpPr>
            <a:spLocks noChangeArrowheads="1"/>
          </p:cNvSpPr>
          <p:nvPr/>
        </p:nvSpPr>
        <p:spPr bwMode="auto">
          <a:xfrm>
            <a:off x="12215" y="5332760"/>
            <a:ext cx="6687881"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13" name="Text Box 2"/>
          <p:cNvSpPr txBox="1">
            <a:spLocks noChangeArrowheads="1"/>
          </p:cNvSpPr>
          <p:nvPr/>
        </p:nvSpPr>
        <p:spPr bwMode="auto">
          <a:xfrm>
            <a:off x="427852" y="4890571"/>
            <a:ext cx="872836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6400" spc="-30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Probably A High-Class Prostitute</a:t>
            </a:r>
            <a:endParaRPr lang="en-US" sz="6400" spc="-300" dirty="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355564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9" name="Rectangle 8"/>
          <p:cNvSpPr>
            <a:spLocks noChangeArrowheads="1"/>
          </p:cNvSpPr>
          <p:nvPr/>
        </p:nvSpPr>
        <p:spPr bwMode="auto">
          <a:xfrm>
            <a:off x="12216" y="3879226"/>
            <a:ext cx="6687881"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10" name="Text Box 2"/>
          <p:cNvSpPr txBox="1">
            <a:spLocks noChangeArrowheads="1"/>
          </p:cNvSpPr>
          <p:nvPr/>
        </p:nvSpPr>
        <p:spPr bwMode="auto">
          <a:xfrm>
            <a:off x="235501" y="1941709"/>
            <a:ext cx="8920716"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99"/>
              </a:buClr>
            </a:pPr>
            <a:r>
              <a:rPr lang="en-US" sz="10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SAMSON...</a:t>
            </a:r>
            <a:endParaRPr lang="en-US" sz="105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11" name="Text Box 2"/>
          <p:cNvSpPr txBox="1">
            <a:spLocks noChangeArrowheads="1"/>
          </p:cNvSpPr>
          <p:nvPr/>
        </p:nvSpPr>
        <p:spPr bwMode="auto">
          <a:xfrm>
            <a:off x="427853" y="3727985"/>
            <a:ext cx="8728364" cy="137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lnSpc>
                <a:spcPct val="60000"/>
              </a:lnSpc>
              <a:spcAft>
                <a:spcPct val="40000"/>
              </a:spcAft>
              <a:buClr>
                <a:schemeClr val="bg1"/>
              </a:buClr>
              <a:buFont typeface="Wingdings" pitchFamily="2" charset="2"/>
              <a:buChar char="§"/>
            </a:pPr>
            <a:r>
              <a:rPr lang="en-US" sz="64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His Name Means</a:t>
            </a:r>
            <a:br>
              <a:rPr lang="en-US" sz="64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64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“Son Of The Morning!”</a:t>
            </a:r>
            <a:endParaRPr lang="en-US" sz="6400" spc="-15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8993369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6" name="Text Box 2"/>
          <p:cNvSpPr txBox="1">
            <a:spLocks noChangeArrowheads="1"/>
          </p:cNvSpPr>
          <p:nvPr/>
        </p:nvSpPr>
        <p:spPr bwMode="auto">
          <a:xfrm>
            <a:off x="0" y="2336175"/>
            <a:ext cx="9144000" cy="316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0500" spc="-300" dirty="0" smtClean="0">
                <a:solidFill>
                  <a:srgbClr val="00FFCC"/>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So, The Son Of The Morning, Loved The Lady Of The Night!</a:t>
            </a:r>
            <a:endParaRPr lang="en-US" sz="10500" spc="-300" dirty="0">
              <a:solidFill>
                <a:srgbClr val="00FFCC"/>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3598856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6" name="Text Box 2"/>
          <p:cNvSpPr txBox="1">
            <a:spLocks noChangeArrowheads="1"/>
          </p:cNvSpPr>
          <p:nvPr/>
        </p:nvSpPr>
        <p:spPr bwMode="auto">
          <a:xfrm>
            <a:off x="-10633" y="2059728"/>
            <a:ext cx="9144000" cy="41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0500" spc="-300" dirty="0" smtClean="0">
                <a:solidFill>
                  <a:srgbClr val="00FFCC"/>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And Delilah Was From The Valley Of </a:t>
            </a:r>
            <a:r>
              <a:rPr lang="en-US" sz="10500" spc="-300" dirty="0" err="1" smtClean="0">
                <a:solidFill>
                  <a:srgbClr val="00FFCC"/>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Sorek</a:t>
            </a:r>
            <a:r>
              <a:rPr lang="en-US" sz="10500" spc="-300" dirty="0" smtClean="0">
                <a:solidFill>
                  <a:srgbClr val="00FFCC"/>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 Or “The</a:t>
            </a:r>
            <a:br>
              <a:rPr lang="en-US" sz="10500" spc="-300" dirty="0" smtClean="0">
                <a:solidFill>
                  <a:srgbClr val="00FFCC"/>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10500" spc="-300" dirty="0" smtClean="0">
                <a:solidFill>
                  <a:srgbClr val="00FFCC"/>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Valley Of Wine”</a:t>
            </a:r>
            <a:endParaRPr lang="en-US" sz="10500" spc="-300" dirty="0">
              <a:solidFill>
                <a:srgbClr val="00FFCC"/>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1741212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995" y="1139691"/>
            <a:ext cx="7472011" cy="5604008"/>
          </a:xfrm>
          <a:prstGeom prst="rect">
            <a:avLst/>
          </a:prstGeom>
          <a:effectLst>
            <a:glow rad="228600">
              <a:schemeClr val="accent4">
                <a:satMod val="175000"/>
                <a:alpha val="40000"/>
              </a:schemeClr>
            </a:glow>
          </a:effectLst>
        </p:spPr>
      </p:pic>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6" name="Text Box 2"/>
          <p:cNvSpPr txBox="1">
            <a:spLocks noChangeArrowheads="1"/>
          </p:cNvSpPr>
          <p:nvPr/>
        </p:nvSpPr>
        <p:spPr bwMode="auto">
          <a:xfrm>
            <a:off x="-10633" y="386777"/>
            <a:ext cx="914400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0500" spc="-300" dirty="0" smtClean="0">
                <a:solidFill>
                  <a:srgbClr val="7CF485"/>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LETS TO THE MATH!</a:t>
            </a:r>
            <a:endParaRPr lang="en-US" sz="10500" spc="-300" dirty="0">
              <a:solidFill>
                <a:srgbClr val="7CF485"/>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5" name="Text Box 1026"/>
          <p:cNvSpPr txBox="1">
            <a:spLocks noChangeArrowheads="1"/>
          </p:cNvSpPr>
          <p:nvPr/>
        </p:nvSpPr>
        <p:spPr bwMode="auto">
          <a:xfrm>
            <a:off x="1115358" y="1700801"/>
            <a:ext cx="6747029" cy="1642757"/>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3000" b="0" dirty="0" smtClean="0">
                <a:solidFill>
                  <a:schemeClr val="bg1"/>
                </a:solidFill>
                <a:effectLst>
                  <a:outerShdw blurRad="50800" dist="38100" dir="2700000" algn="tl" rotWithShape="0">
                    <a:prstClr val="black">
                      <a:alpha val="40000"/>
                    </a:prstClr>
                  </a:outerShdw>
                </a:effectLst>
                <a:latin typeface="Jenkins v2.0" pitchFamily="2" charset="0"/>
              </a:rPr>
              <a:t>Samson</a:t>
            </a:r>
            <a:endParaRPr lang="en-US" sz="13000" b="0" i="1" dirty="0">
              <a:solidFill>
                <a:schemeClr val="bg1"/>
              </a:solidFill>
              <a:effectLst>
                <a:outerShdw blurRad="50800" dist="38100" dir="2700000" algn="tl" rotWithShape="0">
                  <a:prstClr val="black">
                    <a:alpha val="40000"/>
                  </a:prstClr>
                </a:outerShdw>
              </a:effectLst>
              <a:latin typeface="Jenkins v2.0" pitchFamily="2" charset="0"/>
            </a:endParaRPr>
          </a:p>
        </p:txBody>
      </p:sp>
      <p:sp>
        <p:nvSpPr>
          <p:cNvPr id="7" name="Text Box 1026"/>
          <p:cNvSpPr txBox="1">
            <a:spLocks noChangeArrowheads="1"/>
          </p:cNvSpPr>
          <p:nvPr/>
        </p:nvSpPr>
        <p:spPr bwMode="auto">
          <a:xfrm>
            <a:off x="1115358" y="2596724"/>
            <a:ext cx="6747029" cy="1642757"/>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3000" b="0" dirty="0" smtClean="0">
                <a:solidFill>
                  <a:srgbClr val="FFFF00"/>
                </a:solidFill>
                <a:effectLst>
                  <a:outerShdw blurRad="50800" dist="38100" dir="2700000" algn="tl" rotWithShape="0">
                    <a:prstClr val="black">
                      <a:alpha val="40000"/>
                    </a:prstClr>
                  </a:outerShdw>
                </a:effectLst>
                <a:latin typeface="Jenkins v2.0" pitchFamily="2" charset="0"/>
              </a:rPr>
              <a:t>+ A Wild Woman</a:t>
            </a:r>
            <a:endParaRPr lang="en-US" sz="13000" b="0" dirty="0" smtClean="0">
              <a:solidFill>
                <a:srgbClr val="FFFF00"/>
              </a:solidFill>
              <a:effectLst>
                <a:outerShdw blurRad="50800" dist="38100" dir="2700000" algn="tl" rotWithShape="0">
                  <a:prstClr val="black">
                    <a:alpha val="40000"/>
                  </a:prstClr>
                </a:outerShdw>
              </a:effectLst>
              <a:latin typeface="Jenkins v2.0" pitchFamily="2" charset="0"/>
            </a:endParaRPr>
          </a:p>
        </p:txBody>
      </p:sp>
      <p:sp>
        <p:nvSpPr>
          <p:cNvPr id="8" name="Text Box 1026"/>
          <p:cNvSpPr txBox="1">
            <a:spLocks noChangeArrowheads="1"/>
          </p:cNvSpPr>
          <p:nvPr/>
        </p:nvSpPr>
        <p:spPr bwMode="auto">
          <a:xfrm>
            <a:off x="1115358" y="3481610"/>
            <a:ext cx="6747029" cy="1642757"/>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3000" b="0" dirty="0" smtClean="0">
                <a:solidFill>
                  <a:srgbClr val="99FF99"/>
                </a:solidFill>
                <a:effectLst>
                  <a:outerShdw blurRad="50800" dist="38100" dir="2700000" algn="tl" rotWithShape="0">
                    <a:prstClr val="black">
                      <a:alpha val="40000"/>
                    </a:prstClr>
                  </a:outerShdw>
                </a:effectLst>
                <a:latin typeface="Jenkins v2.0" pitchFamily="2" charset="0"/>
              </a:rPr>
              <a:t>+ Wine</a:t>
            </a:r>
            <a:endParaRPr lang="en-US" sz="13000" b="0" dirty="0" smtClean="0">
              <a:solidFill>
                <a:srgbClr val="99FF99"/>
              </a:solidFill>
              <a:effectLst>
                <a:outerShdw blurRad="50800" dist="38100" dir="2700000" algn="tl" rotWithShape="0">
                  <a:prstClr val="black">
                    <a:alpha val="40000"/>
                  </a:prstClr>
                </a:outerShdw>
              </a:effectLst>
              <a:latin typeface="Jenkins v2.0" pitchFamily="2" charset="0"/>
            </a:endParaRPr>
          </a:p>
        </p:txBody>
      </p:sp>
      <p:sp>
        <p:nvSpPr>
          <p:cNvPr id="3" name="Freeform 2"/>
          <p:cNvSpPr/>
          <p:nvPr/>
        </p:nvSpPr>
        <p:spPr bwMode="auto">
          <a:xfrm rot="183132">
            <a:off x="1371600" y="4408327"/>
            <a:ext cx="6400800" cy="540637"/>
          </a:xfrm>
          <a:custGeom>
            <a:avLst/>
            <a:gdLst>
              <a:gd name="connsiteX0" fmla="*/ 0 w 6650182"/>
              <a:gd name="connsiteY0" fmla="*/ 665595 h 665595"/>
              <a:gd name="connsiteX1" fmla="*/ 623454 w 6650182"/>
              <a:gd name="connsiteY1" fmla="*/ 634422 h 665595"/>
              <a:gd name="connsiteX2" fmla="*/ 2327563 w 6650182"/>
              <a:gd name="connsiteY2" fmla="*/ 478558 h 665595"/>
              <a:gd name="connsiteX3" fmla="*/ 4281054 w 6650182"/>
              <a:gd name="connsiteY3" fmla="*/ 322695 h 665595"/>
              <a:gd name="connsiteX4" fmla="*/ 4946072 w 6650182"/>
              <a:gd name="connsiteY4" fmla="*/ 270740 h 665595"/>
              <a:gd name="connsiteX5" fmla="*/ 5766954 w 6650182"/>
              <a:gd name="connsiteY5" fmla="*/ 146049 h 665595"/>
              <a:gd name="connsiteX6" fmla="*/ 6286500 w 6650182"/>
              <a:gd name="connsiteY6" fmla="*/ 42140 h 665595"/>
              <a:gd name="connsiteX7" fmla="*/ 6587836 w 6650182"/>
              <a:gd name="connsiteY7" fmla="*/ 576 h 665595"/>
              <a:gd name="connsiteX8" fmla="*/ 6650182 w 6650182"/>
              <a:gd name="connsiteY8" fmla="*/ 576 h 66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0182" h="665595">
                <a:moveTo>
                  <a:pt x="0" y="665595"/>
                </a:moveTo>
                <a:cubicBezTo>
                  <a:pt x="207818" y="655204"/>
                  <a:pt x="416032" y="650922"/>
                  <a:pt x="623454" y="634422"/>
                </a:cubicBezTo>
                <a:cubicBezTo>
                  <a:pt x="964508" y="607293"/>
                  <a:pt x="1852539" y="511094"/>
                  <a:pt x="2327563" y="478558"/>
                </a:cubicBezTo>
                <a:cubicBezTo>
                  <a:pt x="4650826" y="319430"/>
                  <a:pt x="2093397" y="521573"/>
                  <a:pt x="4281054" y="322695"/>
                </a:cubicBezTo>
                <a:cubicBezTo>
                  <a:pt x="4502489" y="302565"/>
                  <a:pt x="4725279" y="296988"/>
                  <a:pt x="4946072" y="270740"/>
                </a:cubicBezTo>
                <a:cubicBezTo>
                  <a:pt x="5220903" y="238068"/>
                  <a:pt x="5494127" y="192578"/>
                  <a:pt x="5766954" y="146049"/>
                </a:cubicBezTo>
                <a:cubicBezTo>
                  <a:pt x="5941052" y="116358"/>
                  <a:pt x="6112942" y="74839"/>
                  <a:pt x="6286500" y="42140"/>
                </a:cubicBezTo>
                <a:cubicBezTo>
                  <a:pt x="6365109" y="27330"/>
                  <a:pt x="6497676" y="6211"/>
                  <a:pt x="6587836" y="576"/>
                </a:cubicBezTo>
                <a:cubicBezTo>
                  <a:pt x="6608578" y="-720"/>
                  <a:pt x="6629400" y="576"/>
                  <a:pt x="6650182" y="576"/>
                </a:cubicBezTo>
              </a:path>
            </a:pathLst>
          </a:custGeom>
          <a:noFill/>
          <a:ln w="44450" cap="flat" cmpd="sng" algn="ctr">
            <a:solidFill>
              <a:schemeClr val="bg1"/>
            </a:solidFill>
            <a:prstDash val="solid"/>
            <a:round/>
            <a:headEnd type="none" w="med" len="med"/>
            <a:tailEnd type="none" w="med" len="med"/>
          </a:ln>
          <a:effectLst>
            <a:outerShdw blurRad="101600" dist="35921" dir="2700000" algn="ctr" rotWithShape="0">
              <a:schemeClr val="tx1">
                <a:alpha val="67000"/>
              </a:scheme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smtClean="0">
              <a:ln>
                <a:noFill/>
              </a:ln>
              <a:solidFill>
                <a:schemeClr val="tx1"/>
              </a:solidFill>
              <a:effectLst>
                <a:glow rad="228600">
                  <a:schemeClr val="accent4">
                    <a:satMod val="175000"/>
                    <a:alpha val="40000"/>
                  </a:schemeClr>
                </a:glow>
              </a:effectLst>
              <a:latin typeface="Tempus Sans ITC" pitchFamily="82" charset="0"/>
              <a:cs typeface="Arial" charset="0"/>
            </a:endParaRPr>
          </a:p>
        </p:txBody>
      </p:sp>
      <p:sp>
        <p:nvSpPr>
          <p:cNvPr id="9" name="Text Box 1026"/>
          <p:cNvSpPr txBox="1">
            <a:spLocks noChangeArrowheads="1"/>
          </p:cNvSpPr>
          <p:nvPr/>
        </p:nvSpPr>
        <p:spPr bwMode="auto">
          <a:xfrm>
            <a:off x="900579" y="4926355"/>
            <a:ext cx="7342842" cy="1642757"/>
          </a:xfrm>
          <a:prstGeom prst="rect">
            <a:avLst/>
          </a:prstGeom>
          <a:noFill/>
          <a:ln>
            <a:noFill/>
          </a:ln>
          <a:effectLst>
            <a:glow rad="317500">
              <a:schemeClr val="accent4">
                <a:satMod val="175000"/>
                <a:alpha val="7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3000" dirty="0" smtClean="0">
                <a:ln>
                  <a:solidFill>
                    <a:srgbClr val="C00000"/>
                  </a:solidFill>
                </a:ln>
                <a:solidFill>
                  <a:srgbClr val="FFC000"/>
                </a:solidFill>
                <a:effectLst>
                  <a:outerShdw blurRad="50800" dist="38100" dir="2700000" algn="tl" rotWithShape="0">
                    <a:prstClr val="black">
                      <a:alpha val="40000"/>
                    </a:prstClr>
                  </a:outerShdw>
                </a:effectLst>
                <a:latin typeface="Jenkins v2.0" pitchFamily="2" charset="0"/>
              </a:rPr>
              <a:t>= A Big Haircut!</a:t>
            </a:r>
            <a:endParaRPr lang="en-US" sz="13000" dirty="0" smtClean="0">
              <a:ln>
                <a:solidFill>
                  <a:srgbClr val="C00000"/>
                </a:solidFill>
              </a:ln>
              <a:solidFill>
                <a:srgbClr val="FFC000"/>
              </a:solidFill>
              <a:effectLst>
                <a:outerShdw blurRad="50800" dist="38100" dir="2700000" algn="tl" rotWithShape="0">
                  <a:prstClr val="black">
                    <a:alpha val="40000"/>
                  </a:prstClr>
                </a:outerShdw>
              </a:effectLst>
              <a:latin typeface="Jenkins v2.0" pitchFamily="2" charset="0"/>
            </a:endParaRPr>
          </a:p>
        </p:txBody>
      </p:sp>
    </p:spTree>
    <p:extLst>
      <p:ext uri="{BB962C8B-B14F-4D97-AF65-F5344CB8AC3E}">
        <p14:creationId xmlns:p14="http://schemas.microsoft.com/office/powerpoint/2010/main" val="2402832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style.rotation</p:attrName>
                                        </p:attrNameLst>
                                      </p:cBhvr>
                                      <p:tavLst>
                                        <p:tav tm="0">
                                          <p:val>
                                            <p:fltVal val="720"/>
                                          </p:val>
                                        </p:tav>
                                        <p:tav tm="100000">
                                          <p:val>
                                            <p:fltVal val="0"/>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anim calcmode="lin" valueType="num">
                                      <p:cBhvr>
                                        <p:cTn id="3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8">
                                            <p:txEl>
                                              <p:pRg st="0" end="0"/>
                                            </p:txEl>
                                          </p:spTgt>
                                        </p:tgtEl>
                                        <p:attrNameLst>
                                          <p:attrName>style.visibility</p:attrName>
                                        </p:attrNameLst>
                                      </p:cBhvr>
                                      <p:to>
                                        <p:strVal val="visible"/>
                                      </p:to>
                                    </p:set>
                                    <p:anim calcmode="lin" valueType="num">
                                      <p:cBhvr>
                                        <p:cTn id="38"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40"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9">
                                            <p:txEl>
                                              <p:pRg st="0" end="0"/>
                                            </p:txEl>
                                          </p:spTgt>
                                        </p:tgtEl>
                                        <p:attrNameLst>
                                          <p:attrName>style.visibility</p:attrName>
                                        </p:attrNameLst>
                                      </p:cBhvr>
                                      <p:to>
                                        <p:strVal val="visible"/>
                                      </p:to>
                                    </p:set>
                                    <p:anim calcmode="lin" valueType="num">
                                      <p:cBhvr>
                                        <p:cTn id="52"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54"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build="allAtOnce"/>
      <p:bldP spid="3" grpId="0" animBg="1"/>
      <p:bldP spid="9"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6" name="Text Box 2"/>
          <p:cNvSpPr txBox="1">
            <a:spLocks noChangeArrowheads="1"/>
          </p:cNvSpPr>
          <p:nvPr/>
        </p:nvSpPr>
        <p:spPr bwMode="auto">
          <a:xfrm>
            <a:off x="-10633" y="2516930"/>
            <a:ext cx="9144000" cy="261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26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Samson Gave His Heart Away…</a:t>
            </a:r>
            <a:endParaRPr lang="en-US" sz="126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4034333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31369">
            <a:off x="357926" y="1952460"/>
            <a:ext cx="5026702" cy="4616002"/>
          </a:xfrm>
          <a:prstGeom prst="rect">
            <a:avLst/>
          </a:prstGeom>
          <a:effectLst>
            <a:glow rad="228600">
              <a:schemeClr val="accent4">
                <a:satMod val="175000"/>
                <a:alpha val="40000"/>
              </a:schemeClr>
            </a:glow>
          </a:effectLst>
        </p:spPr>
      </p:pic>
      <p:sp>
        <p:nvSpPr>
          <p:cNvPr id="6" name="Text Box 2"/>
          <p:cNvSpPr txBox="1">
            <a:spLocks noChangeArrowheads="1"/>
          </p:cNvSpPr>
          <p:nvPr/>
        </p:nvSpPr>
        <p:spPr bwMode="auto">
          <a:xfrm rot="208445">
            <a:off x="2450907" y="1759131"/>
            <a:ext cx="644018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8000" spc="-30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She Sold Him Out,</a:t>
            </a:r>
            <a:br>
              <a:rPr lang="en-US" sz="8000" spc="-30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8000" spc="-30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Because That’s What</a:t>
            </a:r>
            <a:br>
              <a:rPr lang="en-US" sz="8000" spc="-30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8000" spc="-30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She Was All About!</a:t>
            </a:r>
            <a:endParaRPr lang="en-US" sz="8000" spc="-30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2183637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6*min(max(#ppt_w*#ppt_h,.3),1)-7.4)/-.7*#ppt_w"/>
                                          </p:val>
                                        </p:tav>
                                        <p:tav tm="100000">
                                          <p:val>
                                            <p:strVal val="#ppt_w"/>
                                          </p:val>
                                        </p:tav>
                                      </p:tavLst>
                                    </p:anim>
                                    <p:anim calcmode="lin" valueType="num">
                                      <p:cBhvr>
                                        <p:cTn id="12" dur="500" fill="hold"/>
                                        <p:tgtEl>
                                          <p:spTgt spid="4"/>
                                        </p:tgtEl>
                                        <p:attrNameLst>
                                          <p:attrName>ppt_h</p:attrName>
                                        </p:attrNameLst>
                                      </p:cBhvr>
                                      <p:tavLst>
                                        <p:tav tm="0">
                                          <p:val>
                                            <p:strVal val="(6*min(max(#ppt_w*#ppt_h,.3),1)-7.4)/-.7*#ppt_h"/>
                                          </p:val>
                                        </p:tav>
                                        <p:tav tm="100000">
                                          <p:val>
                                            <p:strVal val="#ppt_h"/>
                                          </p:val>
                                        </p:tav>
                                      </p:tavLst>
                                    </p:anim>
                                    <p:anim calcmode="lin" valueType="num">
                                      <p:cBhvr>
                                        <p:cTn id="13" dur="500" fill="hold"/>
                                        <p:tgtEl>
                                          <p:spTgt spid="4"/>
                                        </p:tgtEl>
                                        <p:attrNameLst>
                                          <p:attrName>ppt_x</p:attrName>
                                        </p:attrNameLst>
                                      </p:cBhvr>
                                      <p:tavLst>
                                        <p:tav tm="0">
                                          <p:val>
                                            <p:fltVal val="0.5"/>
                                          </p:val>
                                        </p:tav>
                                        <p:tav tm="100000">
                                          <p:val>
                                            <p:strVal val="#ppt_x"/>
                                          </p:val>
                                        </p:tav>
                                      </p:tavLst>
                                    </p:anim>
                                    <p:anim calcmode="lin" valueType="num">
                                      <p:cBhvr>
                                        <p:cTn id="14" dur="500" fill="hold"/>
                                        <p:tgtEl>
                                          <p:spTgt spid="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207427"/>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6000" b="0" spc="-30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FINISH</a:t>
            </a:r>
            <a:endParaRPr lang="en-US" sz="126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4" name="Text Box 2"/>
          <p:cNvSpPr txBox="1">
            <a:spLocks noChangeArrowheads="1"/>
          </p:cNvSpPr>
          <p:nvPr/>
        </p:nvSpPr>
        <p:spPr bwMode="auto">
          <a:xfrm>
            <a:off x="0" y="3810754"/>
            <a:ext cx="9144000" cy="102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01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To Bring To An End</a:t>
            </a:r>
            <a:endParaRPr lang="en-US" sz="126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cxnSp>
        <p:nvCxnSpPr>
          <p:cNvPr id="6" name="Straight Connector 5"/>
          <p:cNvCxnSpPr/>
          <p:nvPr/>
        </p:nvCxnSpPr>
        <p:spPr bwMode="auto">
          <a:xfrm flipV="1">
            <a:off x="966355" y="3397827"/>
            <a:ext cx="7180118" cy="31173"/>
          </a:xfrm>
          <a:prstGeom prst="line">
            <a:avLst/>
          </a:prstGeom>
          <a:solidFill>
            <a:schemeClr val="accent1"/>
          </a:solidFill>
          <a:ln w="44450" cap="flat" cmpd="sng" algn="ctr">
            <a:solidFill>
              <a:srgbClr val="FFFF66"/>
            </a:solidFill>
            <a:prstDash val="solid"/>
            <a:round/>
            <a:headEnd type="none" w="med" len="med"/>
            <a:tailEnd type="none" w="med" len="med"/>
          </a:ln>
          <a:effectLst>
            <a:glow rad="228600">
              <a:schemeClr val="tx1">
                <a:alpha val="40000"/>
              </a:schemeClr>
            </a:glow>
            <a:outerShdw dist="35921" dir="2700000" algn="ctr" rotWithShape="0">
              <a:schemeClr val="tx1"/>
            </a:outerShdw>
          </a:effectLst>
          <a:extLst/>
        </p:spPr>
      </p:cxnSp>
    </p:spTree>
    <p:extLst>
      <p:ext uri="{BB962C8B-B14F-4D97-AF65-F5344CB8AC3E}">
        <p14:creationId xmlns:p14="http://schemas.microsoft.com/office/powerpoint/2010/main" val="4248339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1547194"/>
            <a:ext cx="8763000" cy="4546936"/>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1547244"/>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a:t>
            </a:r>
            <a:r>
              <a:rPr lang="en-US" b="0" dirty="0" smtClean="0">
                <a:solidFill>
                  <a:srgbClr val="FFC000"/>
                </a:solidFill>
                <a:latin typeface="+mj-lt"/>
              </a:rPr>
              <a:t>16:5-19</a:t>
            </a:r>
            <a:r>
              <a:rPr lang="en-US" b="0" dirty="0">
                <a:solidFill>
                  <a:schemeClr val="folHlink"/>
                </a:solidFill>
                <a:latin typeface="+mj-lt"/>
              </a:rPr>
              <a:t/>
            </a:r>
            <a:br>
              <a:rPr lang="en-US" b="0" dirty="0">
                <a:solidFill>
                  <a:schemeClr val="folHlink"/>
                </a:solidFill>
                <a:latin typeface="+mj-lt"/>
              </a:rPr>
            </a:br>
            <a:r>
              <a:rPr lang="en-US" b="0" baseline="30000" dirty="0">
                <a:solidFill>
                  <a:srgbClr val="FFC000"/>
                </a:solidFill>
                <a:latin typeface="Teen" pitchFamily="2" charset="0"/>
              </a:rPr>
              <a:t>5</a:t>
            </a:r>
            <a:r>
              <a:rPr lang="en-US" b="0" dirty="0">
                <a:solidFill>
                  <a:schemeClr val="bg1"/>
                </a:solidFill>
                <a:latin typeface="Teen" pitchFamily="2" charset="0"/>
              </a:rPr>
              <a:t>And the lords of the Philistines came up unto her, and said unto her, Entice him, and see wherein his great strength </a:t>
            </a:r>
            <a:r>
              <a:rPr lang="en-US" b="0" dirty="0" err="1">
                <a:solidFill>
                  <a:schemeClr val="bg1"/>
                </a:solidFill>
                <a:latin typeface="Teen" pitchFamily="2" charset="0"/>
              </a:rPr>
              <a:t>lieth</a:t>
            </a:r>
            <a:r>
              <a:rPr lang="en-US" b="0" dirty="0">
                <a:solidFill>
                  <a:schemeClr val="bg1"/>
                </a:solidFill>
                <a:latin typeface="Teen" pitchFamily="2" charset="0"/>
              </a:rPr>
              <a:t>, and by what means we may prevail against him, that we may bind him to afflict him; and we will give thee every one of us eleven hundred pieces of silver. </a:t>
            </a:r>
          </a:p>
        </p:txBody>
      </p:sp>
    </p:spTree>
    <p:extLst>
      <p:ext uri="{BB962C8B-B14F-4D97-AF65-F5344CB8AC3E}">
        <p14:creationId xmlns:p14="http://schemas.microsoft.com/office/powerpoint/2010/main" val="2465743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1551285"/>
            <a:ext cx="8763000" cy="4524365"/>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1551310"/>
            <a:ext cx="8610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a:t>
            </a:r>
            <a:r>
              <a:rPr lang="en-US" b="0" dirty="0" smtClean="0">
                <a:solidFill>
                  <a:srgbClr val="FFC000"/>
                </a:solidFill>
                <a:latin typeface="+mj-lt"/>
              </a:rPr>
              <a:t>16:5-19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6</a:t>
            </a:r>
            <a:r>
              <a:rPr lang="en-US" b="0" dirty="0" smtClean="0">
                <a:solidFill>
                  <a:schemeClr val="bg1"/>
                </a:solidFill>
                <a:latin typeface="Teen" pitchFamily="2" charset="0"/>
              </a:rPr>
              <a:t>And </a:t>
            </a:r>
            <a:r>
              <a:rPr lang="en-US" b="0" dirty="0">
                <a:solidFill>
                  <a:schemeClr val="bg1"/>
                </a:solidFill>
                <a:latin typeface="Teen" pitchFamily="2" charset="0"/>
              </a:rPr>
              <a:t>Delilah said to Samson, Tell me, I pray thee, wherein thy great strength </a:t>
            </a:r>
            <a:r>
              <a:rPr lang="en-US" b="0" dirty="0" err="1">
                <a:solidFill>
                  <a:schemeClr val="bg1"/>
                </a:solidFill>
                <a:latin typeface="Teen" pitchFamily="2" charset="0"/>
              </a:rPr>
              <a:t>lieth</a:t>
            </a:r>
            <a:r>
              <a:rPr lang="en-US" b="0" dirty="0">
                <a:solidFill>
                  <a:schemeClr val="bg1"/>
                </a:solidFill>
                <a:latin typeface="Teen" pitchFamily="2" charset="0"/>
              </a:rPr>
              <a:t>, and wherewith thou </a:t>
            </a:r>
            <a:r>
              <a:rPr lang="en-US" b="0" dirty="0" err="1">
                <a:solidFill>
                  <a:schemeClr val="bg1"/>
                </a:solidFill>
                <a:latin typeface="Teen" pitchFamily="2" charset="0"/>
              </a:rPr>
              <a:t>mightest</a:t>
            </a:r>
            <a:r>
              <a:rPr lang="en-US" b="0" dirty="0">
                <a:solidFill>
                  <a:schemeClr val="bg1"/>
                </a:solidFill>
                <a:latin typeface="Teen" pitchFamily="2" charset="0"/>
              </a:rPr>
              <a:t> be bound to afflict thee. </a:t>
            </a:r>
          </a:p>
          <a:p>
            <a:pPr>
              <a:lnSpc>
                <a:spcPct val="80000"/>
              </a:lnSpc>
            </a:pPr>
            <a:r>
              <a:rPr lang="en-US" b="0" baseline="30000" dirty="0" smtClean="0">
                <a:solidFill>
                  <a:srgbClr val="FFC000"/>
                </a:solidFill>
                <a:latin typeface="Teen" pitchFamily="2" charset="0"/>
              </a:rPr>
              <a:t>7</a:t>
            </a:r>
            <a:r>
              <a:rPr lang="en-US" b="0" dirty="0" smtClean="0">
                <a:solidFill>
                  <a:schemeClr val="bg1"/>
                </a:solidFill>
                <a:latin typeface="Teen" pitchFamily="2" charset="0"/>
              </a:rPr>
              <a:t>And </a:t>
            </a:r>
            <a:r>
              <a:rPr lang="en-US" b="0" dirty="0">
                <a:solidFill>
                  <a:schemeClr val="bg1"/>
                </a:solidFill>
                <a:latin typeface="Teen" pitchFamily="2" charset="0"/>
              </a:rPr>
              <a:t>Samson said unto her, If they bind me with seven green </a:t>
            </a:r>
            <a:r>
              <a:rPr lang="en-US" b="0" dirty="0" err="1">
                <a:solidFill>
                  <a:schemeClr val="bg1"/>
                </a:solidFill>
                <a:latin typeface="Teen" pitchFamily="2" charset="0"/>
              </a:rPr>
              <a:t>withs</a:t>
            </a:r>
            <a:r>
              <a:rPr lang="en-US" b="0" dirty="0">
                <a:solidFill>
                  <a:schemeClr val="bg1"/>
                </a:solidFill>
                <a:latin typeface="Teen" pitchFamily="2" charset="0"/>
              </a:rPr>
              <a:t> that were never dried, then shall I be weak, and be as another man. </a:t>
            </a:r>
          </a:p>
        </p:txBody>
      </p:sp>
    </p:spTree>
    <p:extLst>
      <p:ext uri="{BB962C8B-B14F-4D97-AF65-F5344CB8AC3E}">
        <p14:creationId xmlns:p14="http://schemas.microsoft.com/office/powerpoint/2010/main" val="2214711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2483320"/>
            <a:ext cx="8763000" cy="2577166"/>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2483345"/>
            <a:ext cx="8610600" cy="257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a:t>
            </a:r>
            <a:r>
              <a:rPr lang="en-US" b="0" dirty="0" smtClean="0">
                <a:solidFill>
                  <a:srgbClr val="FFC000"/>
                </a:solidFill>
                <a:latin typeface="+mj-lt"/>
              </a:rPr>
              <a:t>16:5-19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8</a:t>
            </a:r>
            <a:r>
              <a:rPr lang="en-US" b="0" dirty="0" smtClean="0">
                <a:solidFill>
                  <a:schemeClr val="bg1"/>
                </a:solidFill>
                <a:latin typeface="Teen" pitchFamily="2" charset="0"/>
              </a:rPr>
              <a:t>Then </a:t>
            </a:r>
            <a:r>
              <a:rPr lang="en-US" b="0" dirty="0">
                <a:solidFill>
                  <a:schemeClr val="bg1"/>
                </a:solidFill>
                <a:latin typeface="Teen" pitchFamily="2" charset="0"/>
              </a:rPr>
              <a:t>the lords of the Philistines brought up to her seven green </a:t>
            </a:r>
            <a:r>
              <a:rPr lang="en-US" b="0" dirty="0" err="1">
                <a:solidFill>
                  <a:schemeClr val="bg1"/>
                </a:solidFill>
                <a:latin typeface="Teen" pitchFamily="2" charset="0"/>
              </a:rPr>
              <a:t>withs</a:t>
            </a:r>
            <a:r>
              <a:rPr lang="en-US" b="0" dirty="0">
                <a:solidFill>
                  <a:schemeClr val="bg1"/>
                </a:solidFill>
                <a:latin typeface="Teen" pitchFamily="2" charset="0"/>
              </a:rPr>
              <a:t> which had not been dried, and she bound him with them. </a:t>
            </a:r>
          </a:p>
        </p:txBody>
      </p:sp>
    </p:spTree>
    <p:extLst>
      <p:ext uri="{BB962C8B-B14F-4D97-AF65-F5344CB8AC3E}">
        <p14:creationId xmlns:p14="http://schemas.microsoft.com/office/powerpoint/2010/main" val="1868402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1526412"/>
            <a:ext cx="8763000" cy="4546936"/>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1526462"/>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a:t>
            </a:r>
            <a:r>
              <a:rPr lang="en-US" b="0" dirty="0" smtClean="0">
                <a:solidFill>
                  <a:srgbClr val="FFC000"/>
                </a:solidFill>
                <a:latin typeface="+mj-lt"/>
              </a:rPr>
              <a:t>16:5-19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9</a:t>
            </a:r>
            <a:r>
              <a:rPr lang="en-US" b="0" dirty="0" smtClean="0">
                <a:solidFill>
                  <a:schemeClr val="bg1"/>
                </a:solidFill>
                <a:latin typeface="Teen" pitchFamily="2" charset="0"/>
              </a:rPr>
              <a:t>Now </a:t>
            </a:r>
            <a:r>
              <a:rPr lang="en-US" b="0" dirty="0">
                <a:solidFill>
                  <a:schemeClr val="bg1"/>
                </a:solidFill>
                <a:latin typeface="Teen" pitchFamily="2" charset="0"/>
              </a:rPr>
              <a:t>there were men lying in wait, abiding with her in the chamber. And she said unto him, The Philistines be upon thee, Samson. And he brake the </a:t>
            </a:r>
            <a:r>
              <a:rPr lang="en-US" b="0" dirty="0" err="1">
                <a:solidFill>
                  <a:schemeClr val="bg1"/>
                </a:solidFill>
                <a:latin typeface="Teen" pitchFamily="2" charset="0"/>
              </a:rPr>
              <a:t>withs</a:t>
            </a:r>
            <a:r>
              <a:rPr lang="en-US" b="0" dirty="0">
                <a:solidFill>
                  <a:schemeClr val="bg1"/>
                </a:solidFill>
                <a:latin typeface="Teen" pitchFamily="2" charset="0"/>
              </a:rPr>
              <a:t>, as a thread of tow is broken when it </a:t>
            </a:r>
            <a:r>
              <a:rPr lang="en-US" b="0" dirty="0" err="1">
                <a:solidFill>
                  <a:schemeClr val="bg1"/>
                </a:solidFill>
                <a:latin typeface="Teen" pitchFamily="2" charset="0"/>
              </a:rPr>
              <a:t>toucheth</a:t>
            </a:r>
            <a:r>
              <a:rPr lang="en-US" b="0" dirty="0">
                <a:solidFill>
                  <a:schemeClr val="bg1"/>
                </a:solidFill>
                <a:latin typeface="Teen" pitchFamily="2" charset="0"/>
              </a:rPr>
              <a:t> the fire. So his strength was not </a:t>
            </a:r>
            <a:r>
              <a:rPr lang="en-US" b="0" dirty="0" smtClean="0">
                <a:solidFill>
                  <a:schemeClr val="bg1"/>
                </a:solidFill>
                <a:latin typeface="Teen" pitchFamily="2" charset="0"/>
              </a:rPr>
              <a:t>known.</a:t>
            </a:r>
            <a:endParaRPr lang="en-US" b="0" dirty="0">
              <a:solidFill>
                <a:schemeClr val="bg1"/>
              </a:solidFill>
              <a:latin typeface="Teen" pitchFamily="2" charset="0"/>
            </a:endParaRPr>
          </a:p>
        </p:txBody>
      </p:sp>
    </p:spTree>
    <p:extLst>
      <p:ext uri="{BB962C8B-B14F-4D97-AF65-F5344CB8AC3E}">
        <p14:creationId xmlns:p14="http://schemas.microsoft.com/office/powerpoint/2010/main" val="885742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1360156"/>
            <a:ext cx="8763000" cy="5016808"/>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1360206"/>
            <a:ext cx="8610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a:t>
            </a:r>
            <a:r>
              <a:rPr lang="en-US" b="0" dirty="0" smtClean="0">
                <a:solidFill>
                  <a:srgbClr val="FFC000"/>
                </a:solidFill>
                <a:latin typeface="+mj-lt"/>
              </a:rPr>
              <a:t>16:5-19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10</a:t>
            </a:r>
            <a:r>
              <a:rPr lang="en-US" b="0" dirty="0" smtClean="0">
                <a:solidFill>
                  <a:schemeClr val="bg1"/>
                </a:solidFill>
                <a:latin typeface="Teen" pitchFamily="2" charset="0"/>
              </a:rPr>
              <a:t>And </a:t>
            </a:r>
            <a:r>
              <a:rPr lang="en-US" b="0" dirty="0">
                <a:solidFill>
                  <a:schemeClr val="bg1"/>
                </a:solidFill>
                <a:latin typeface="Teen" pitchFamily="2" charset="0"/>
              </a:rPr>
              <a:t>Delilah said unto Samson, Behold, thou hast mocked me, and told me lies: now tell me, I pray thee, wherewith thou </a:t>
            </a:r>
            <a:r>
              <a:rPr lang="en-US" b="0" dirty="0" err="1">
                <a:solidFill>
                  <a:schemeClr val="bg1"/>
                </a:solidFill>
                <a:latin typeface="Teen" pitchFamily="2" charset="0"/>
              </a:rPr>
              <a:t>mightest</a:t>
            </a:r>
            <a:r>
              <a:rPr lang="en-US" b="0" dirty="0">
                <a:solidFill>
                  <a:schemeClr val="bg1"/>
                </a:solidFill>
                <a:latin typeface="Teen" pitchFamily="2" charset="0"/>
              </a:rPr>
              <a:t> be bound. </a:t>
            </a:r>
          </a:p>
          <a:p>
            <a:pPr>
              <a:lnSpc>
                <a:spcPct val="80000"/>
              </a:lnSpc>
            </a:pPr>
            <a:r>
              <a:rPr lang="en-US" b="0" baseline="30000" dirty="0" smtClean="0">
                <a:solidFill>
                  <a:srgbClr val="FFC000"/>
                </a:solidFill>
                <a:latin typeface="Teen" pitchFamily="2" charset="0"/>
              </a:rPr>
              <a:t>11</a:t>
            </a:r>
            <a:r>
              <a:rPr lang="en-US" b="0" dirty="0" smtClean="0">
                <a:solidFill>
                  <a:schemeClr val="bg1"/>
                </a:solidFill>
                <a:latin typeface="Teen" pitchFamily="2" charset="0"/>
              </a:rPr>
              <a:t>And </a:t>
            </a:r>
            <a:r>
              <a:rPr lang="en-US" b="0" dirty="0">
                <a:solidFill>
                  <a:schemeClr val="bg1"/>
                </a:solidFill>
                <a:latin typeface="Teen" pitchFamily="2" charset="0"/>
              </a:rPr>
              <a:t>he said unto her, If they bind me fast with new ropes that never were occupied, then shall I be weak, and be as another man. </a:t>
            </a:r>
          </a:p>
        </p:txBody>
      </p:sp>
    </p:spTree>
    <p:extLst>
      <p:ext uri="{BB962C8B-B14F-4D97-AF65-F5344CB8AC3E}">
        <p14:creationId xmlns:p14="http://schemas.microsoft.com/office/powerpoint/2010/main" val="2269917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1786221"/>
            <a:ext cx="8763000" cy="4054493"/>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1786246"/>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a:t>
            </a:r>
            <a:r>
              <a:rPr lang="en-US" b="0" dirty="0" smtClean="0">
                <a:solidFill>
                  <a:srgbClr val="FFC000"/>
                </a:solidFill>
                <a:latin typeface="+mj-lt"/>
              </a:rPr>
              <a:t>16:5-19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12</a:t>
            </a:r>
            <a:r>
              <a:rPr lang="en-US" b="0" dirty="0" smtClean="0">
                <a:solidFill>
                  <a:schemeClr val="bg1"/>
                </a:solidFill>
                <a:latin typeface="Teen" pitchFamily="2" charset="0"/>
              </a:rPr>
              <a:t>Delilah </a:t>
            </a:r>
            <a:r>
              <a:rPr lang="en-US" b="0" dirty="0">
                <a:solidFill>
                  <a:schemeClr val="bg1"/>
                </a:solidFill>
                <a:latin typeface="Teen" pitchFamily="2" charset="0"/>
              </a:rPr>
              <a:t>therefore took new ropes, and bound him therewith, and said unto him, The Philistines be upon thee, Samson. And there were </a:t>
            </a:r>
            <a:r>
              <a:rPr lang="en-US" b="0" dirty="0" err="1">
                <a:solidFill>
                  <a:schemeClr val="bg1"/>
                </a:solidFill>
                <a:latin typeface="Teen" pitchFamily="2" charset="0"/>
              </a:rPr>
              <a:t>liers</a:t>
            </a:r>
            <a:r>
              <a:rPr lang="en-US" b="0" dirty="0">
                <a:solidFill>
                  <a:schemeClr val="bg1"/>
                </a:solidFill>
                <a:latin typeface="Teen" pitchFamily="2" charset="0"/>
              </a:rPr>
              <a:t> in wait abiding in the chamber. And he brake them from off his arms like a thread. </a:t>
            </a:r>
          </a:p>
        </p:txBody>
      </p:sp>
    </p:spTree>
    <p:extLst>
      <p:ext uri="{BB962C8B-B14F-4D97-AF65-F5344CB8AC3E}">
        <p14:creationId xmlns:p14="http://schemas.microsoft.com/office/powerpoint/2010/main" val="1408564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1970096"/>
            <a:ext cx="8763000" cy="3562051"/>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1970121"/>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a:t>
            </a:r>
            <a:r>
              <a:rPr lang="en-US" b="0" dirty="0" smtClean="0">
                <a:solidFill>
                  <a:srgbClr val="FFC000"/>
                </a:solidFill>
                <a:latin typeface="+mj-lt"/>
              </a:rPr>
              <a:t>16:5-19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13</a:t>
            </a:r>
            <a:r>
              <a:rPr lang="en-US" b="0" dirty="0" smtClean="0">
                <a:solidFill>
                  <a:schemeClr val="bg1"/>
                </a:solidFill>
                <a:latin typeface="Teen" pitchFamily="2" charset="0"/>
              </a:rPr>
              <a:t>And </a:t>
            </a:r>
            <a:r>
              <a:rPr lang="en-US" b="0" dirty="0">
                <a:solidFill>
                  <a:schemeClr val="bg1"/>
                </a:solidFill>
                <a:latin typeface="Teen" pitchFamily="2" charset="0"/>
              </a:rPr>
              <a:t>Delilah said unto Samson, Hitherto thou hast mocked me, and told me lies: tell me wherewith thou </a:t>
            </a:r>
            <a:r>
              <a:rPr lang="en-US" b="0" dirty="0" err="1">
                <a:solidFill>
                  <a:schemeClr val="bg1"/>
                </a:solidFill>
                <a:latin typeface="Teen" pitchFamily="2" charset="0"/>
              </a:rPr>
              <a:t>mightest</a:t>
            </a:r>
            <a:r>
              <a:rPr lang="en-US" b="0" dirty="0">
                <a:solidFill>
                  <a:schemeClr val="bg1"/>
                </a:solidFill>
                <a:latin typeface="Teen" pitchFamily="2" charset="0"/>
              </a:rPr>
              <a:t> be bound. And he said unto her, If thou </a:t>
            </a:r>
            <a:r>
              <a:rPr lang="en-US" b="0" dirty="0" err="1">
                <a:solidFill>
                  <a:schemeClr val="bg1"/>
                </a:solidFill>
                <a:latin typeface="Teen" pitchFamily="2" charset="0"/>
              </a:rPr>
              <a:t>weavest</a:t>
            </a:r>
            <a:r>
              <a:rPr lang="en-US" b="0" dirty="0">
                <a:solidFill>
                  <a:schemeClr val="bg1"/>
                </a:solidFill>
                <a:latin typeface="Teen" pitchFamily="2" charset="0"/>
              </a:rPr>
              <a:t> the seven locks of my head with the web. </a:t>
            </a:r>
          </a:p>
        </p:txBody>
      </p:sp>
    </p:spTree>
    <p:extLst>
      <p:ext uri="{BB962C8B-B14F-4D97-AF65-F5344CB8AC3E}">
        <p14:creationId xmlns:p14="http://schemas.microsoft.com/office/powerpoint/2010/main" val="102855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1970096"/>
            <a:ext cx="8763000" cy="3562051"/>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1970121"/>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a:t>
            </a:r>
            <a:r>
              <a:rPr lang="en-US" b="0" dirty="0" smtClean="0">
                <a:solidFill>
                  <a:srgbClr val="FFC000"/>
                </a:solidFill>
                <a:latin typeface="+mj-lt"/>
              </a:rPr>
              <a:t>16:5-19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14</a:t>
            </a:r>
            <a:r>
              <a:rPr lang="en-US" b="0" dirty="0" smtClean="0">
                <a:solidFill>
                  <a:schemeClr val="bg1"/>
                </a:solidFill>
                <a:latin typeface="Teen" pitchFamily="2" charset="0"/>
              </a:rPr>
              <a:t>And </a:t>
            </a:r>
            <a:r>
              <a:rPr lang="en-US" b="0" dirty="0">
                <a:solidFill>
                  <a:schemeClr val="bg1"/>
                </a:solidFill>
                <a:latin typeface="Teen" pitchFamily="2" charset="0"/>
              </a:rPr>
              <a:t>she fastened it with the pin, and said unto him, The Philistines be upon thee, Samson. And he awaked out of his sleep, and went away with the pin of the beam, and with the web. </a:t>
            </a:r>
          </a:p>
        </p:txBody>
      </p:sp>
    </p:spTree>
    <p:extLst>
      <p:ext uri="{BB962C8B-B14F-4D97-AF65-F5344CB8AC3E}">
        <p14:creationId xmlns:p14="http://schemas.microsoft.com/office/powerpoint/2010/main" val="4203385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1100381"/>
            <a:ext cx="8763000" cy="5509300"/>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1100431"/>
            <a:ext cx="8610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a:t>
            </a:r>
            <a:r>
              <a:rPr lang="en-US" b="0" dirty="0" smtClean="0">
                <a:solidFill>
                  <a:srgbClr val="FFC000"/>
                </a:solidFill>
                <a:latin typeface="+mj-lt"/>
              </a:rPr>
              <a:t>16:5-19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15</a:t>
            </a:r>
            <a:r>
              <a:rPr lang="en-US" b="0" dirty="0" smtClean="0">
                <a:solidFill>
                  <a:schemeClr val="bg1"/>
                </a:solidFill>
                <a:latin typeface="Teen" pitchFamily="2" charset="0"/>
              </a:rPr>
              <a:t>And </a:t>
            </a:r>
            <a:r>
              <a:rPr lang="en-US" b="0" dirty="0">
                <a:solidFill>
                  <a:schemeClr val="bg1"/>
                </a:solidFill>
                <a:latin typeface="Teen" pitchFamily="2" charset="0"/>
              </a:rPr>
              <a:t>she said unto him, How canst thou say, I love thee, when </a:t>
            </a:r>
            <a:r>
              <a:rPr lang="en-US" b="0" dirty="0" err="1">
                <a:solidFill>
                  <a:schemeClr val="bg1"/>
                </a:solidFill>
                <a:latin typeface="Teen" pitchFamily="2" charset="0"/>
              </a:rPr>
              <a:t>thine</a:t>
            </a:r>
            <a:r>
              <a:rPr lang="en-US" b="0" dirty="0">
                <a:solidFill>
                  <a:schemeClr val="bg1"/>
                </a:solidFill>
                <a:latin typeface="Teen" pitchFamily="2" charset="0"/>
              </a:rPr>
              <a:t> heart is not with me? thou hast mocked me these three times, and hast not told me wherein thy great strength </a:t>
            </a:r>
            <a:r>
              <a:rPr lang="en-US" b="0" dirty="0" err="1">
                <a:solidFill>
                  <a:schemeClr val="bg1"/>
                </a:solidFill>
                <a:latin typeface="Teen" pitchFamily="2" charset="0"/>
              </a:rPr>
              <a:t>lieth</a:t>
            </a:r>
            <a:r>
              <a:rPr lang="en-US" b="0" dirty="0">
                <a:solidFill>
                  <a:schemeClr val="bg1"/>
                </a:solidFill>
                <a:latin typeface="Teen" pitchFamily="2" charset="0"/>
              </a:rPr>
              <a:t>. </a:t>
            </a:r>
          </a:p>
          <a:p>
            <a:pPr>
              <a:lnSpc>
                <a:spcPct val="80000"/>
              </a:lnSpc>
            </a:pPr>
            <a:r>
              <a:rPr lang="en-US" b="0" baseline="30000" dirty="0" smtClean="0">
                <a:solidFill>
                  <a:srgbClr val="FFC000"/>
                </a:solidFill>
                <a:latin typeface="Teen" pitchFamily="2" charset="0"/>
              </a:rPr>
              <a:t>16</a:t>
            </a:r>
            <a:r>
              <a:rPr lang="en-US" b="0" dirty="0" smtClean="0">
                <a:solidFill>
                  <a:schemeClr val="bg1"/>
                </a:solidFill>
                <a:latin typeface="Teen" pitchFamily="2" charset="0"/>
              </a:rPr>
              <a:t>And </a:t>
            </a:r>
            <a:r>
              <a:rPr lang="en-US" b="0" dirty="0">
                <a:solidFill>
                  <a:schemeClr val="bg1"/>
                </a:solidFill>
                <a:latin typeface="Teen" pitchFamily="2" charset="0"/>
              </a:rPr>
              <a:t>it came to pass, when she pressed him daily with her words, and urged him, so that his soul was vexed unto death; </a:t>
            </a:r>
          </a:p>
        </p:txBody>
      </p:sp>
    </p:spTree>
    <p:extLst>
      <p:ext uri="{BB962C8B-B14F-4D97-AF65-F5344CB8AC3E}">
        <p14:creationId xmlns:p14="http://schemas.microsoft.com/office/powerpoint/2010/main" val="3795224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1529608"/>
            <a:ext cx="8763000" cy="4546936"/>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1529633"/>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a:t>
            </a:r>
            <a:r>
              <a:rPr lang="en-US" b="0" dirty="0" smtClean="0">
                <a:solidFill>
                  <a:srgbClr val="FFC000"/>
                </a:solidFill>
                <a:latin typeface="+mj-lt"/>
              </a:rPr>
              <a:t>16:5-19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17</a:t>
            </a:r>
            <a:r>
              <a:rPr lang="en-US" b="0" dirty="0" smtClean="0">
                <a:solidFill>
                  <a:schemeClr val="bg1"/>
                </a:solidFill>
                <a:latin typeface="Teen" pitchFamily="2" charset="0"/>
              </a:rPr>
              <a:t>That </a:t>
            </a:r>
            <a:r>
              <a:rPr lang="en-US" b="0" dirty="0">
                <a:solidFill>
                  <a:schemeClr val="bg1"/>
                </a:solidFill>
                <a:latin typeface="Teen" pitchFamily="2" charset="0"/>
              </a:rPr>
              <a:t>he told her all his heart, and said unto her, There hath not come a razor upon mine head; for I have been a </a:t>
            </a:r>
            <a:r>
              <a:rPr lang="en-US" b="0" dirty="0" err="1">
                <a:solidFill>
                  <a:schemeClr val="bg1"/>
                </a:solidFill>
                <a:latin typeface="Teen" pitchFamily="2" charset="0"/>
              </a:rPr>
              <a:t>Nazarite</a:t>
            </a:r>
            <a:r>
              <a:rPr lang="en-US" b="0" dirty="0">
                <a:solidFill>
                  <a:schemeClr val="bg1"/>
                </a:solidFill>
                <a:latin typeface="Teen" pitchFamily="2" charset="0"/>
              </a:rPr>
              <a:t> unto God from my mother's womb: if I be shaven, then my strength will go from me, and I shall become weak, and be like any other man. </a:t>
            </a:r>
          </a:p>
        </p:txBody>
      </p:sp>
    </p:spTree>
    <p:extLst>
      <p:ext uri="{BB962C8B-B14F-4D97-AF65-F5344CB8AC3E}">
        <p14:creationId xmlns:p14="http://schemas.microsoft.com/office/powerpoint/2010/main" val="2670311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854048"/>
            <a:ext cx="9144000" cy="41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0500" spc="-30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FINISH DOESN’T ALWAYS MEAN TAKING THE CHECKERED FLAG</a:t>
            </a:r>
            <a:endParaRPr lang="en-US" sz="10500" spc="-30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5554" y="274974"/>
            <a:ext cx="4292893" cy="2966986"/>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665926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
                                        </p:tgtEl>
                                        <p:attrNameLst>
                                          <p:attrName>ppt_x</p:attrName>
                                        </p:attrNameLst>
                                      </p:cBhvr>
                                      <p:tavLst>
                                        <p:tav tm="0">
                                          <p:val>
                                            <p:fltVal val="0.5"/>
                                          </p:val>
                                        </p:tav>
                                        <p:tav tm="100000">
                                          <p:val>
                                            <p:strVal val="#ppt_x"/>
                                          </p:val>
                                        </p:tav>
                                      </p:tavLst>
                                    </p:anim>
                                    <p:anim calcmode="lin" valueType="num">
                                      <p:cBhvr>
                                        <p:cTn id="1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1529608"/>
            <a:ext cx="8763000" cy="4546936"/>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1529633"/>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a:t>
            </a:r>
            <a:r>
              <a:rPr lang="en-US" b="0" dirty="0" smtClean="0">
                <a:solidFill>
                  <a:srgbClr val="FFC000"/>
                </a:solidFill>
                <a:latin typeface="+mj-lt"/>
              </a:rPr>
              <a:t>16:5-19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18</a:t>
            </a:r>
            <a:r>
              <a:rPr lang="en-US" b="0" dirty="0" smtClean="0">
                <a:solidFill>
                  <a:schemeClr val="bg1"/>
                </a:solidFill>
                <a:latin typeface="Teen" pitchFamily="2" charset="0"/>
              </a:rPr>
              <a:t>And </a:t>
            </a:r>
            <a:r>
              <a:rPr lang="en-US" b="0" dirty="0">
                <a:solidFill>
                  <a:schemeClr val="bg1"/>
                </a:solidFill>
                <a:latin typeface="Teen" pitchFamily="2" charset="0"/>
              </a:rPr>
              <a:t>when Delilah saw that he had told her all his heart, she sent and </a:t>
            </a:r>
            <a:r>
              <a:rPr lang="en-US" b="0" dirty="0" smtClean="0">
                <a:solidFill>
                  <a:schemeClr val="bg1"/>
                </a:solidFill>
                <a:latin typeface="Teen" pitchFamily="2" charset="0"/>
              </a:rPr>
              <a:t>called </a:t>
            </a:r>
            <a:r>
              <a:rPr lang="en-US" b="0" dirty="0">
                <a:solidFill>
                  <a:schemeClr val="bg1"/>
                </a:solidFill>
                <a:latin typeface="Teen" pitchFamily="2" charset="0"/>
              </a:rPr>
              <a:t>for the lords of the Philistines, saying, Come up this once, for he hath </a:t>
            </a:r>
            <a:r>
              <a:rPr lang="en-US" b="0" dirty="0" err="1">
                <a:solidFill>
                  <a:schemeClr val="bg1"/>
                </a:solidFill>
                <a:latin typeface="Teen" pitchFamily="2" charset="0"/>
              </a:rPr>
              <a:t>shewed</a:t>
            </a:r>
            <a:r>
              <a:rPr lang="en-US" b="0" dirty="0">
                <a:solidFill>
                  <a:schemeClr val="bg1"/>
                </a:solidFill>
                <a:latin typeface="Teen" pitchFamily="2" charset="0"/>
              </a:rPr>
              <a:t> me all his heart. Then the lords of the Philistines came up unto her, and brought money in their hand. </a:t>
            </a:r>
          </a:p>
        </p:txBody>
      </p:sp>
    </p:spTree>
    <p:extLst>
      <p:ext uri="{BB962C8B-B14F-4D97-AF65-F5344CB8AC3E}">
        <p14:creationId xmlns:p14="http://schemas.microsoft.com/office/powerpoint/2010/main" val="3848524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1.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HEART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Rectangle 3"/>
          <p:cNvSpPr>
            <a:spLocks noChangeArrowheads="1"/>
          </p:cNvSpPr>
          <p:nvPr/>
        </p:nvSpPr>
        <p:spPr bwMode="auto">
          <a:xfrm>
            <a:off x="190500" y="1928532"/>
            <a:ext cx="8763000" cy="3562051"/>
          </a:xfrm>
          <a:prstGeom prst="rect">
            <a:avLst/>
          </a:prstGeom>
          <a:solidFill>
            <a:schemeClr val="tx1">
              <a:alpha val="8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66700" y="1928557"/>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a:t>
            </a:r>
            <a:r>
              <a:rPr lang="en-US" b="0" dirty="0" smtClean="0">
                <a:solidFill>
                  <a:srgbClr val="FFC000"/>
                </a:solidFill>
                <a:latin typeface="+mj-lt"/>
              </a:rPr>
              <a:t>16:5-19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19</a:t>
            </a:r>
            <a:r>
              <a:rPr lang="en-US" b="0" dirty="0" smtClean="0">
                <a:solidFill>
                  <a:schemeClr val="bg1"/>
                </a:solidFill>
                <a:latin typeface="Teen" pitchFamily="2" charset="0"/>
              </a:rPr>
              <a:t>And </a:t>
            </a:r>
            <a:r>
              <a:rPr lang="en-US" b="0" dirty="0">
                <a:solidFill>
                  <a:schemeClr val="bg1"/>
                </a:solidFill>
                <a:latin typeface="Teen" pitchFamily="2" charset="0"/>
              </a:rPr>
              <a:t>she made him sleep upon her knees; and she called for a man, and she caused him to shave off the seven locks of his head; and she began to afflict him, and his strength went from him.</a:t>
            </a:r>
          </a:p>
        </p:txBody>
      </p:sp>
    </p:spTree>
    <p:extLst>
      <p:ext uri="{BB962C8B-B14F-4D97-AF65-F5344CB8AC3E}">
        <p14:creationId xmlns:p14="http://schemas.microsoft.com/office/powerpoint/2010/main" val="2568526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6581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28192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2.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FAITH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5" name="Rectangle 4"/>
          <p:cNvSpPr>
            <a:spLocks noChangeArrowheads="1"/>
          </p:cNvSpPr>
          <p:nvPr/>
        </p:nvSpPr>
        <p:spPr bwMode="auto">
          <a:xfrm>
            <a:off x="190500" y="2088423"/>
            <a:ext cx="8763000" cy="3570233"/>
          </a:xfrm>
          <a:prstGeom prst="rect">
            <a:avLst/>
          </a:prstGeom>
          <a:solidFill>
            <a:schemeClr val="tx1">
              <a:alpha val="85000"/>
            </a:schemeClr>
          </a:solidFill>
          <a:ln>
            <a:noFill/>
          </a:ln>
          <a:effectLst/>
          <a:extLst/>
        </p:spPr>
        <p:txBody>
          <a:bodyPr wrap="none" anchor="ctr"/>
          <a:lstStyle/>
          <a:p>
            <a:endParaRPr lang="en-US"/>
          </a:p>
        </p:txBody>
      </p:sp>
      <p:sp>
        <p:nvSpPr>
          <p:cNvPr id="6" name="Text Box 5"/>
          <p:cNvSpPr txBox="1">
            <a:spLocks noChangeArrowheads="1"/>
          </p:cNvSpPr>
          <p:nvPr/>
        </p:nvSpPr>
        <p:spPr bwMode="auto">
          <a:xfrm>
            <a:off x="266700" y="2088449"/>
            <a:ext cx="8610600"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16:20</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Teen" pitchFamily="2" charset="0"/>
              </a:rPr>
              <a:t>And she said, The Philistines be upon thee, Samson. And he awoke out of his sleep, and said, I will go out as at other times before, and shake myself. And he </a:t>
            </a:r>
            <a:r>
              <a:rPr lang="en-US" b="0" dirty="0" err="1">
                <a:solidFill>
                  <a:schemeClr val="bg1"/>
                </a:solidFill>
                <a:latin typeface="Teen" pitchFamily="2" charset="0"/>
              </a:rPr>
              <a:t>wist</a:t>
            </a:r>
            <a:r>
              <a:rPr lang="en-US" b="0" dirty="0">
                <a:solidFill>
                  <a:schemeClr val="bg1"/>
                </a:solidFill>
                <a:latin typeface="Teen" pitchFamily="2" charset="0"/>
              </a:rPr>
              <a:t> not that the LORD was departed from him. </a:t>
            </a:r>
          </a:p>
        </p:txBody>
      </p:sp>
    </p:spTree>
    <p:extLst>
      <p:ext uri="{BB962C8B-B14F-4D97-AF65-F5344CB8AC3E}">
        <p14:creationId xmlns:p14="http://schemas.microsoft.com/office/powerpoint/2010/main" val="2867769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5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2.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FAITH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7" name="Rectangle 6"/>
          <p:cNvSpPr>
            <a:spLocks noChangeArrowheads="1"/>
          </p:cNvSpPr>
          <p:nvPr/>
        </p:nvSpPr>
        <p:spPr bwMode="auto">
          <a:xfrm>
            <a:off x="12216" y="3879226"/>
            <a:ext cx="6687881"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8" name="Text Box 2"/>
          <p:cNvSpPr txBox="1">
            <a:spLocks noChangeArrowheads="1"/>
          </p:cNvSpPr>
          <p:nvPr/>
        </p:nvSpPr>
        <p:spPr bwMode="auto">
          <a:xfrm>
            <a:off x="235501" y="1941709"/>
            <a:ext cx="8920716"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99"/>
              </a:buClr>
            </a:pPr>
            <a:r>
              <a:rPr lang="en-US" sz="10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ICHABOD...</a:t>
            </a:r>
            <a:endParaRPr lang="en-US" sz="105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9" name="Text Box 2"/>
          <p:cNvSpPr txBox="1">
            <a:spLocks noChangeArrowheads="1"/>
          </p:cNvSpPr>
          <p:nvPr/>
        </p:nvSpPr>
        <p:spPr bwMode="auto">
          <a:xfrm>
            <a:off x="561109" y="3727985"/>
            <a:ext cx="859510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lnSpc>
                <a:spcPct val="60000"/>
              </a:lnSpc>
              <a:spcAft>
                <a:spcPct val="40000"/>
              </a:spcAft>
              <a:buClr>
                <a:schemeClr val="bg1"/>
              </a:buClr>
              <a:buFont typeface="Wingdings" pitchFamily="2" charset="2"/>
              <a:buChar char="§"/>
            </a:pPr>
            <a:r>
              <a:rPr lang="en-US" sz="80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The Glory Of The</a:t>
            </a:r>
            <a:br>
              <a:rPr lang="en-US" sz="80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80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Lord Has Departed</a:t>
            </a:r>
            <a:endParaRPr lang="en-US" sz="8000" spc="-15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4168124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2.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FAITH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5" name="Rectangle 4"/>
          <p:cNvSpPr>
            <a:spLocks noChangeArrowheads="1"/>
          </p:cNvSpPr>
          <p:nvPr/>
        </p:nvSpPr>
        <p:spPr bwMode="auto">
          <a:xfrm>
            <a:off x="190500" y="2244288"/>
            <a:ext cx="8763000" cy="3077791"/>
          </a:xfrm>
          <a:prstGeom prst="rect">
            <a:avLst/>
          </a:prstGeom>
          <a:solidFill>
            <a:schemeClr val="tx1">
              <a:alpha val="85000"/>
            </a:schemeClr>
          </a:solidFill>
          <a:ln>
            <a:noFill/>
          </a:ln>
          <a:effectLst/>
          <a:extLst/>
        </p:spPr>
        <p:txBody>
          <a:bodyPr wrap="none" anchor="ctr"/>
          <a:lstStyle/>
          <a:p>
            <a:endParaRPr lang="en-US"/>
          </a:p>
        </p:txBody>
      </p:sp>
      <p:sp>
        <p:nvSpPr>
          <p:cNvPr id="6" name="Text Box 5"/>
          <p:cNvSpPr txBox="1">
            <a:spLocks noChangeArrowheads="1"/>
          </p:cNvSpPr>
          <p:nvPr/>
        </p:nvSpPr>
        <p:spPr bwMode="auto">
          <a:xfrm>
            <a:off x="266700" y="2244314"/>
            <a:ext cx="86106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1 Samuel 4:21a</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Teen" pitchFamily="2" charset="0"/>
              </a:rPr>
              <a:t>And she named the child Ichabod, saying, The glory is departed from Israel: </a:t>
            </a:r>
            <a:r>
              <a:rPr lang="en-US" b="0" dirty="0">
                <a:solidFill>
                  <a:schemeClr val="bg2">
                    <a:lumMod val="50000"/>
                  </a:schemeClr>
                </a:solidFill>
                <a:latin typeface="Teen" pitchFamily="2" charset="0"/>
              </a:rPr>
              <a:t>because the ark of God was taken, and because of her father in law and her husband. </a:t>
            </a:r>
          </a:p>
        </p:txBody>
      </p:sp>
    </p:spTree>
    <p:extLst>
      <p:ext uri="{BB962C8B-B14F-4D97-AF65-F5344CB8AC3E}">
        <p14:creationId xmlns:p14="http://schemas.microsoft.com/office/powerpoint/2010/main" val="156036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2.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FAITH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7" name="Text Box 2"/>
          <p:cNvSpPr txBox="1">
            <a:spLocks noChangeArrowheads="1"/>
          </p:cNvSpPr>
          <p:nvPr/>
        </p:nvSpPr>
        <p:spPr bwMode="auto">
          <a:xfrm>
            <a:off x="-10633" y="2516930"/>
            <a:ext cx="91440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0000" spc="-30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Samson Thought That He Could Do What He Had Always Done… </a:t>
            </a:r>
            <a:endParaRPr lang="en-US" sz="10000" spc="-30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1871212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905" y="1255025"/>
            <a:ext cx="7044188" cy="5283141"/>
          </a:xfrm>
          <a:prstGeom prst="rect">
            <a:avLst/>
          </a:prstGeom>
          <a:effectLst>
            <a:glow rad="317500">
              <a:schemeClr val="accent4">
                <a:satMod val="175000"/>
                <a:alpha val="70000"/>
              </a:schemeClr>
            </a:glow>
          </a:effectLst>
        </p:spPr>
      </p:pic>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2.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FAITH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7" name="Text Box 2"/>
          <p:cNvSpPr txBox="1">
            <a:spLocks noChangeArrowheads="1"/>
          </p:cNvSpPr>
          <p:nvPr/>
        </p:nvSpPr>
        <p:spPr bwMode="auto">
          <a:xfrm>
            <a:off x="-10633" y="3967805"/>
            <a:ext cx="9144000"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3000" spc="-300" dirty="0" smtClean="0">
                <a:solidFill>
                  <a:srgbClr val="7CF485"/>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“I’ll Go Out And Shake Myself”</a:t>
            </a:r>
            <a:endParaRPr lang="en-US" sz="13000" spc="-300" dirty="0">
              <a:solidFill>
                <a:srgbClr val="7CF485"/>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960779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2.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FAITH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Text Box 2"/>
          <p:cNvSpPr txBox="1">
            <a:spLocks noChangeArrowheads="1"/>
          </p:cNvSpPr>
          <p:nvPr/>
        </p:nvSpPr>
        <p:spPr bwMode="auto">
          <a:xfrm>
            <a:off x="22848" y="1093536"/>
            <a:ext cx="9098304" cy="1734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8800" spc="-15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Remember What</a:t>
            </a:r>
            <a:br>
              <a:rPr lang="en-US" sz="8800" spc="-15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8800" spc="-15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General Joshua Said...</a:t>
            </a:r>
            <a:endParaRPr lang="en-US" sz="8800" spc="-150" dirty="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5" name="Rectangle 4"/>
          <p:cNvSpPr>
            <a:spLocks noChangeArrowheads="1"/>
          </p:cNvSpPr>
          <p:nvPr/>
        </p:nvSpPr>
        <p:spPr bwMode="auto">
          <a:xfrm>
            <a:off x="190500" y="2836576"/>
            <a:ext cx="8763000" cy="3562026"/>
          </a:xfrm>
          <a:prstGeom prst="rect">
            <a:avLst/>
          </a:prstGeom>
          <a:solidFill>
            <a:schemeClr val="tx1">
              <a:alpha val="85000"/>
            </a:schemeClr>
          </a:solidFill>
          <a:ln>
            <a:noFill/>
          </a:ln>
          <a:effectLst/>
          <a:extLst/>
        </p:spPr>
        <p:txBody>
          <a:bodyPr wrap="none" anchor="ctr"/>
          <a:lstStyle/>
          <a:p>
            <a:endParaRPr lang="en-US"/>
          </a:p>
        </p:txBody>
      </p:sp>
      <p:sp>
        <p:nvSpPr>
          <p:cNvPr id="6" name="Text Box 5"/>
          <p:cNvSpPr txBox="1">
            <a:spLocks noChangeArrowheads="1"/>
          </p:cNvSpPr>
          <p:nvPr/>
        </p:nvSpPr>
        <p:spPr bwMode="auto">
          <a:xfrm>
            <a:off x="266700" y="2836601"/>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Joshua 23:12-13</a:t>
            </a:r>
            <a:r>
              <a:rPr lang="en-US" b="0" dirty="0">
                <a:solidFill>
                  <a:schemeClr val="folHlink"/>
                </a:solidFill>
                <a:latin typeface="+mj-lt"/>
              </a:rPr>
              <a:t/>
            </a:r>
            <a:br>
              <a:rPr lang="en-US" b="0" dirty="0">
                <a:solidFill>
                  <a:schemeClr val="folHlink"/>
                </a:solidFill>
                <a:latin typeface="+mj-lt"/>
              </a:rPr>
            </a:br>
            <a:r>
              <a:rPr lang="en-US" b="0" baseline="30000" dirty="0">
                <a:solidFill>
                  <a:srgbClr val="FFC000"/>
                </a:solidFill>
                <a:latin typeface="Teen" pitchFamily="2" charset="0"/>
              </a:rPr>
              <a:t>12</a:t>
            </a:r>
            <a:r>
              <a:rPr lang="en-US" b="0" dirty="0">
                <a:solidFill>
                  <a:schemeClr val="bg1"/>
                </a:solidFill>
                <a:latin typeface="Teen" pitchFamily="2" charset="0"/>
              </a:rPr>
              <a:t>Else if ye do in any wise go back, and cleave unto the remnant of these nations, even these that remain among you, and shall make marriages with them, and go in unto them, and they to </a:t>
            </a:r>
            <a:r>
              <a:rPr lang="en-US" b="0" dirty="0" smtClean="0">
                <a:solidFill>
                  <a:schemeClr val="bg1"/>
                </a:solidFill>
                <a:latin typeface="Teen" pitchFamily="2" charset="0"/>
              </a:rPr>
              <a:t>you</a:t>
            </a:r>
            <a:r>
              <a:rPr lang="en-US" b="0" dirty="0">
                <a:solidFill>
                  <a:schemeClr val="bg1"/>
                </a:solidFill>
                <a:latin typeface="Teen" pitchFamily="2" charset="0"/>
              </a:rPr>
              <a:t>:</a:t>
            </a:r>
          </a:p>
        </p:txBody>
      </p:sp>
    </p:spTree>
    <p:extLst>
      <p:ext uri="{BB962C8B-B14F-4D97-AF65-F5344CB8AC3E}">
        <p14:creationId xmlns:p14="http://schemas.microsoft.com/office/powerpoint/2010/main" val="3472678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 y="2082559"/>
            <a:ext cx="6687881"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3" name="Text Box 2"/>
          <p:cNvSpPr txBox="1">
            <a:spLocks noChangeArrowheads="1"/>
          </p:cNvSpPr>
          <p:nvPr/>
        </p:nvSpPr>
        <p:spPr bwMode="auto">
          <a:xfrm>
            <a:off x="223284" y="425599"/>
            <a:ext cx="8920716"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99"/>
              </a:buClr>
            </a:pPr>
            <a:r>
              <a:rPr lang="en-US" sz="10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Finish Also Means:</a:t>
            </a:r>
            <a:endParaRPr lang="en-US" sz="10500" spc="-15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4" name="Text Box 2"/>
          <p:cNvSpPr txBox="1">
            <a:spLocks noChangeArrowheads="1"/>
          </p:cNvSpPr>
          <p:nvPr/>
        </p:nvSpPr>
        <p:spPr bwMode="auto">
          <a:xfrm>
            <a:off x="882502" y="1640370"/>
            <a:ext cx="82614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72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The Gig Is Up</a:t>
            </a:r>
            <a:endParaRPr lang="en-US" sz="7200" spc="-15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5" name="Rectangle 4"/>
          <p:cNvSpPr>
            <a:spLocks noChangeArrowheads="1"/>
          </p:cNvSpPr>
          <p:nvPr/>
        </p:nvSpPr>
        <p:spPr bwMode="auto">
          <a:xfrm>
            <a:off x="-2" y="2819114"/>
            <a:ext cx="6687881"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6" name="Text Box 2"/>
          <p:cNvSpPr txBox="1">
            <a:spLocks noChangeArrowheads="1"/>
          </p:cNvSpPr>
          <p:nvPr/>
        </p:nvSpPr>
        <p:spPr bwMode="auto">
          <a:xfrm>
            <a:off x="882501" y="2376925"/>
            <a:ext cx="82614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7200" spc="-15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The Party’s Over</a:t>
            </a:r>
            <a:endParaRPr lang="en-US" sz="7200" spc="-150" dirty="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7" name="Rectangle 6"/>
          <p:cNvSpPr>
            <a:spLocks noChangeArrowheads="1"/>
          </p:cNvSpPr>
          <p:nvPr/>
        </p:nvSpPr>
        <p:spPr bwMode="auto">
          <a:xfrm>
            <a:off x="-3" y="3555669"/>
            <a:ext cx="6687881"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8" name="Text Box 2"/>
          <p:cNvSpPr txBox="1">
            <a:spLocks noChangeArrowheads="1"/>
          </p:cNvSpPr>
          <p:nvPr/>
        </p:nvSpPr>
        <p:spPr bwMode="auto">
          <a:xfrm>
            <a:off x="882500" y="3113480"/>
            <a:ext cx="82614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72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You’re History</a:t>
            </a:r>
            <a:endParaRPr lang="en-US" sz="7200" spc="-15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9" name="Rectangle 8"/>
          <p:cNvSpPr>
            <a:spLocks noChangeArrowheads="1"/>
          </p:cNvSpPr>
          <p:nvPr/>
        </p:nvSpPr>
        <p:spPr bwMode="auto">
          <a:xfrm>
            <a:off x="-4" y="4292224"/>
            <a:ext cx="6687881"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10" name="Text Box 2"/>
          <p:cNvSpPr txBox="1">
            <a:spLocks noChangeArrowheads="1"/>
          </p:cNvSpPr>
          <p:nvPr/>
        </p:nvSpPr>
        <p:spPr bwMode="auto">
          <a:xfrm>
            <a:off x="882499" y="3850035"/>
            <a:ext cx="82614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7200" spc="-15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You’re Toast</a:t>
            </a:r>
            <a:endParaRPr lang="en-US" sz="7200" spc="-150" dirty="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11" name="Rectangle 10"/>
          <p:cNvSpPr>
            <a:spLocks noChangeArrowheads="1"/>
          </p:cNvSpPr>
          <p:nvPr/>
        </p:nvSpPr>
        <p:spPr bwMode="auto">
          <a:xfrm>
            <a:off x="-5" y="5028779"/>
            <a:ext cx="6687881"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12" name="Text Box 2"/>
          <p:cNvSpPr txBox="1">
            <a:spLocks noChangeArrowheads="1"/>
          </p:cNvSpPr>
          <p:nvPr/>
        </p:nvSpPr>
        <p:spPr bwMode="auto">
          <a:xfrm>
            <a:off x="882498" y="4586590"/>
            <a:ext cx="82614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72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You’re Done</a:t>
            </a:r>
            <a:endParaRPr lang="en-US" sz="7200" spc="-15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13" name="Rectangle 12"/>
          <p:cNvSpPr>
            <a:spLocks noChangeArrowheads="1"/>
          </p:cNvSpPr>
          <p:nvPr/>
        </p:nvSpPr>
        <p:spPr bwMode="auto">
          <a:xfrm>
            <a:off x="-6" y="5765334"/>
            <a:ext cx="6687881"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14" name="Text Box 2"/>
          <p:cNvSpPr txBox="1">
            <a:spLocks noChangeArrowheads="1"/>
          </p:cNvSpPr>
          <p:nvPr/>
        </p:nvSpPr>
        <p:spPr bwMode="auto">
          <a:xfrm>
            <a:off x="882497" y="5323145"/>
            <a:ext cx="82614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7200" spc="-15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You’re Finished!</a:t>
            </a:r>
            <a:endParaRPr lang="en-US" sz="7200" spc="-150" dirty="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3215294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0-#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1+#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0-#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0-#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1+#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0-#ppt_w/2"/>
                                          </p:val>
                                        </p:tav>
                                        <p:tav tm="100000">
                                          <p:val>
                                            <p:strVal val="#ppt_x"/>
                                          </p:val>
                                        </p:tav>
                                      </p:tavLst>
                                    </p:anim>
                                    <p:anim calcmode="lin" valueType="num">
                                      <p:cBhvr additive="base">
                                        <p:cTn id="6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P spid="7" grpId="0" animBg="1"/>
      <p:bldP spid="8" grpId="0"/>
      <p:bldP spid="9" grpId="0" animBg="1"/>
      <p:bldP spid="10" grpId="0"/>
      <p:bldP spid="11" grpId="0" animBg="1"/>
      <p:bldP spid="12" grpId="0"/>
      <p:bldP spid="13" grpId="0" animBg="1"/>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2.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FAITH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5" name="Rectangle 4"/>
          <p:cNvSpPr>
            <a:spLocks noChangeArrowheads="1"/>
          </p:cNvSpPr>
          <p:nvPr/>
        </p:nvSpPr>
        <p:spPr bwMode="auto">
          <a:xfrm>
            <a:off x="190500" y="2410545"/>
            <a:ext cx="8763000" cy="4348844"/>
          </a:xfrm>
          <a:prstGeom prst="rect">
            <a:avLst/>
          </a:prstGeom>
          <a:solidFill>
            <a:schemeClr val="tx1">
              <a:alpha val="85000"/>
            </a:schemeClr>
          </a:solidFill>
          <a:ln>
            <a:noFill/>
          </a:ln>
          <a:effectLst/>
          <a:extLst/>
        </p:spPr>
        <p:txBody>
          <a:bodyPr wrap="none" anchor="ctr"/>
          <a:lstStyle/>
          <a:p>
            <a:endParaRPr lang="en-US"/>
          </a:p>
        </p:txBody>
      </p:sp>
      <p:sp>
        <p:nvSpPr>
          <p:cNvPr id="6" name="Text Box 5"/>
          <p:cNvSpPr txBox="1">
            <a:spLocks noChangeArrowheads="1"/>
          </p:cNvSpPr>
          <p:nvPr/>
        </p:nvSpPr>
        <p:spPr bwMode="auto">
          <a:xfrm>
            <a:off x="266700" y="2410570"/>
            <a:ext cx="8610600" cy="434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Joshua 23:12-13</a:t>
            </a:r>
            <a:r>
              <a:rPr lang="en-US" b="0" dirty="0">
                <a:solidFill>
                  <a:schemeClr val="folHlink"/>
                </a:solidFill>
                <a:latin typeface="+mj-lt"/>
              </a:rPr>
              <a:t/>
            </a:r>
            <a:br>
              <a:rPr lang="en-US" b="0" dirty="0">
                <a:solidFill>
                  <a:schemeClr val="folHlink"/>
                </a:solidFill>
                <a:latin typeface="+mj-lt"/>
              </a:rPr>
            </a:br>
            <a:r>
              <a:rPr lang="en-US" sz="3800" b="0" spc="-150" baseline="30000" dirty="0" smtClean="0">
                <a:solidFill>
                  <a:srgbClr val="FFC000"/>
                </a:solidFill>
                <a:latin typeface="Teen" pitchFamily="2" charset="0"/>
              </a:rPr>
              <a:t>13</a:t>
            </a:r>
            <a:r>
              <a:rPr lang="en-US" sz="3800" b="0" spc="-150" dirty="0" smtClean="0">
                <a:solidFill>
                  <a:schemeClr val="bg1"/>
                </a:solidFill>
                <a:latin typeface="Teen" pitchFamily="2" charset="0"/>
              </a:rPr>
              <a:t>Know </a:t>
            </a:r>
            <a:r>
              <a:rPr lang="en-US" sz="3800" b="0" spc="-150" dirty="0">
                <a:solidFill>
                  <a:schemeClr val="bg1"/>
                </a:solidFill>
                <a:latin typeface="Teen" pitchFamily="2" charset="0"/>
              </a:rPr>
              <a:t>for a certainty that the LORD your God will no more drive out any of these nations from before you; but they shall be snares and traps unto you, and scourges in your sides, and thorns in your eyes, until ye perish from off this good land which the LORD your God hath given you. </a:t>
            </a:r>
          </a:p>
        </p:txBody>
      </p:sp>
      <p:sp>
        <p:nvSpPr>
          <p:cNvPr id="4" name="Text Box 2"/>
          <p:cNvSpPr txBox="1">
            <a:spLocks noChangeArrowheads="1"/>
          </p:cNvSpPr>
          <p:nvPr/>
        </p:nvSpPr>
        <p:spPr bwMode="auto">
          <a:xfrm>
            <a:off x="22848" y="1093536"/>
            <a:ext cx="9098304" cy="1734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8800" spc="-15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Remember What</a:t>
            </a:r>
            <a:br>
              <a:rPr lang="en-US" sz="8800" spc="-15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8800" spc="-15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General Joshua Said...</a:t>
            </a:r>
            <a:endParaRPr lang="en-US" sz="8800" spc="-150" dirty="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1641774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2.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FAITH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Text Box 2"/>
          <p:cNvSpPr txBox="1">
            <a:spLocks noChangeArrowheads="1"/>
          </p:cNvSpPr>
          <p:nvPr/>
        </p:nvSpPr>
        <p:spPr bwMode="auto">
          <a:xfrm>
            <a:off x="22848" y="418121"/>
            <a:ext cx="909830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spc="-15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WHAT HAPPENED?</a:t>
            </a:r>
            <a:endParaRPr lang="en-US" sz="9600" spc="-150" dirty="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5" name="Rectangle 4"/>
          <p:cNvSpPr>
            <a:spLocks noChangeArrowheads="1"/>
          </p:cNvSpPr>
          <p:nvPr/>
        </p:nvSpPr>
        <p:spPr bwMode="auto">
          <a:xfrm>
            <a:off x="95344" y="1735140"/>
            <a:ext cx="4425468" cy="4822517"/>
          </a:xfrm>
          <a:prstGeom prst="rect">
            <a:avLst/>
          </a:prstGeom>
          <a:solidFill>
            <a:schemeClr val="tx1">
              <a:alpha val="85000"/>
            </a:schemeClr>
          </a:solidFill>
          <a:ln>
            <a:noFill/>
          </a:ln>
          <a:effectLst/>
          <a:extLst/>
        </p:spPr>
        <p:txBody>
          <a:bodyPr wrap="none" anchor="ctr"/>
          <a:lstStyle/>
          <a:p>
            <a:endParaRPr lang="en-US" sz="3800"/>
          </a:p>
        </p:txBody>
      </p:sp>
      <p:sp>
        <p:nvSpPr>
          <p:cNvPr id="6" name="Text Box 5"/>
          <p:cNvSpPr txBox="1">
            <a:spLocks noChangeArrowheads="1"/>
          </p:cNvSpPr>
          <p:nvPr/>
        </p:nvSpPr>
        <p:spPr bwMode="auto">
          <a:xfrm>
            <a:off x="171543" y="1787121"/>
            <a:ext cx="4348503"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wrap="square">
            <a:spAutoFit/>
          </a:bodyPr>
          <a:lstStyle/>
          <a:p>
            <a:pPr>
              <a:lnSpc>
                <a:spcPct val="80000"/>
              </a:lnSpc>
            </a:pPr>
            <a:r>
              <a:rPr lang="en-US" sz="3800" b="0" dirty="0" smtClean="0">
                <a:solidFill>
                  <a:srgbClr val="FFC000"/>
                </a:solidFill>
                <a:latin typeface="+mj-lt"/>
              </a:rPr>
              <a:t>Judges 16:21</a:t>
            </a:r>
            <a:r>
              <a:rPr lang="en-US" sz="3800" b="0" dirty="0" smtClean="0">
                <a:solidFill>
                  <a:schemeClr val="folHlink"/>
                </a:solidFill>
                <a:latin typeface="+mj-lt"/>
              </a:rPr>
              <a:t/>
            </a:r>
            <a:br>
              <a:rPr lang="en-US" sz="3800" b="0" dirty="0" smtClean="0">
                <a:solidFill>
                  <a:schemeClr val="folHlink"/>
                </a:solidFill>
                <a:latin typeface="+mj-lt"/>
              </a:rPr>
            </a:br>
            <a:r>
              <a:rPr lang="en-US" sz="3800" b="0" dirty="0">
                <a:solidFill>
                  <a:schemeClr val="bg1"/>
                </a:solidFill>
                <a:latin typeface="Teen" pitchFamily="2" charset="0"/>
              </a:rPr>
              <a:t>But the Philistines took him, and put out his eyes, and brought him down to Gaza, and bound him with fetters of brass; and he did grind in the prison house. </a:t>
            </a:r>
          </a:p>
        </p:txBody>
      </p:sp>
      <p:sp>
        <p:nvSpPr>
          <p:cNvPr id="7" name="Rectangle 6"/>
          <p:cNvSpPr>
            <a:spLocks noChangeArrowheads="1"/>
          </p:cNvSpPr>
          <p:nvPr/>
        </p:nvSpPr>
        <p:spPr bwMode="auto">
          <a:xfrm>
            <a:off x="4883727" y="2425462"/>
            <a:ext cx="4260273"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8" name="Text Box 2"/>
          <p:cNvSpPr txBox="1">
            <a:spLocks noChangeArrowheads="1"/>
          </p:cNvSpPr>
          <p:nvPr/>
        </p:nvSpPr>
        <p:spPr bwMode="auto">
          <a:xfrm>
            <a:off x="3740726" y="2107965"/>
            <a:ext cx="5340927"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chemeClr val="bg1"/>
              </a:buClr>
            </a:pPr>
            <a:r>
              <a:rPr lang="en-US" sz="46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They Seized Him</a:t>
            </a:r>
            <a:endParaRPr lang="en-US" sz="4600" spc="-15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9" name="Rectangle 8"/>
          <p:cNvSpPr>
            <a:spLocks noChangeArrowheads="1"/>
          </p:cNvSpPr>
          <p:nvPr/>
        </p:nvSpPr>
        <p:spPr bwMode="auto">
          <a:xfrm>
            <a:off x="4883727" y="3162017"/>
            <a:ext cx="4260273"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10" name="Text Box 2"/>
          <p:cNvSpPr txBox="1">
            <a:spLocks noChangeArrowheads="1"/>
          </p:cNvSpPr>
          <p:nvPr/>
        </p:nvSpPr>
        <p:spPr bwMode="auto">
          <a:xfrm>
            <a:off x="3740725" y="2844520"/>
            <a:ext cx="5340927"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chemeClr val="bg1"/>
              </a:buClr>
            </a:pPr>
            <a:r>
              <a:rPr lang="en-US" sz="4600" spc="-15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They Gouged Out His Eyes</a:t>
            </a:r>
            <a:endParaRPr lang="en-US" sz="4600" spc="-150" dirty="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11" name="Rectangle 10"/>
          <p:cNvSpPr>
            <a:spLocks noChangeArrowheads="1"/>
          </p:cNvSpPr>
          <p:nvPr/>
        </p:nvSpPr>
        <p:spPr bwMode="auto">
          <a:xfrm>
            <a:off x="4883727" y="3898572"/>
            <a:ext cx="4260273"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12" name="Text Box 2"/>
          <p:cNvSpPr txBox="1">
            <a:spLocks noChangeArrowheads="1"/>
          </p:cNvSpPr>
          <p:nvPr/>
        </p:nvSpPr>
        <p:spPr bwMode="auto">
          <a:xfrm>
            <a:off x="3740724" y="3581075"/>
            <a:ext cx="5340927"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chemeClr val="bg1"/>
              </a:buClr>
            </a:pPr>
            <a:r>
              <a:rPr lang="en-US" sz="46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They Took Him To Gaza</a:t>
            </a:r>
            <a:endParaRPr lang="en-US" sz="4600" spc="-15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13" name="Rectangle 12"/>
          <p:cNvSpPr>
            <a:spLocks noChangeArrowheads="1"/>
          </p:cNvSpPr>
          <p:nvPr/>
        </p:nvSpPr>
        <p:spPr bwMode="auto">
          <a:xfrm>
            <a:off x="4883727" y="4635127"/>
            <a:ext cx="4260273"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14" name="Text Box 2"/>
          <p:cNvSpPr txBox="1">
            <a:spLocks noChangeArrowheads="1"/>
          </p:cNvSpPr>
          <p:nvPr/>
        </p:nvSpPr>
        <p:spPr bwMode="auto">
          <a:xfrm>
            <a:off x="3740723" y="4317630"/>
            <a:ext cx="5340927"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chemeClr val="bg1"/>
              </a:buClr>
            </a:pPr>
            <a:r>
              <a:rPr lang="en-US" sz="4600" spc="-15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They Bound Him In Shackles</a:t>
            </a:r>
            <a:endParaRPr lang="en-US" sz="4600" spc="-150" dirty="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15" name="Rectangle 14"/>
          <p:cNvSpPr>
            <a:spLocks noChangeArrowheads="1"/>
          </p:cNvSpPr>
          <p:nvPr/>
        </p:nvSpPr>
        <p:spPr bwMode="auto">
          <a:xfrm>
            <a:off x="4883727" y="5371682"/>
            <a:ext cx="4260273"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16" name="Text Box 2"/>
          <p:cNvSpPr txBox="1">
            <a:spLocks noChangeArrowheads="1"/>
          </p:cNvSpPr>
          <p:nvPr/>
        </p:nvSpPr>
        <p:spPr bwMode="auto">
          <a:xfrm>
            <a:off x="3740722" y="5262005"/>
            <a:ext cx="5340927" cy="96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lnSpc>
                <a:spcPct val="55000"/>
              </a:lnSpc>
              <a:spcAft>
                <a:spcPct val="40000"/>
              </a:spcAft>
              <a:buClr>
                <a:schemeClr val="bg1"/>
              </a:buClr>
            </a:pPr>
            <a:r>
              <a:rPr lang="en-US" sz="46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They Set Him Grinding</a:t>
            </a:r>
            <a:br>
              <a:rPr lang="en-US" sz="46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4600" spc="-15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Like An Animal</a:t>
            </a:r>
            <a:endParaRPr lang="en-US" sz="4600" spc="-15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2641153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52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anim calcmode="lin" valueType="num">
                                      <p:cBhvr>
                                        <p:cTn id="23" dur="500" fill="hold"/>
                                        <p:tgtEl>
                                          <p:spTgt spid="8"/>
                                        </p:tgtEl>
                                        <p:attrNameLst>
                                          <p:attrName>ppt_x</p:attrName>
                                        </p:attrNameLst>
                                      </p:cBhvr>
                                      <p:tavLst>
                                        <p:tav tm="0">
                                          <p:val>
                                            <p:fltVal val="0.5"/>
                                          </p:val>
                                        </p:tav>
                                        <p:tav tm="100000">
                                          <p:val>
                                            <p:strVal val="#ppt_x"/>
                                          </p:val>
                                        </p:tav>
                                      </p:tavLst>
                                    </p:anim>
                                    <p:anim calcmode="lin" valueType="num">
                                      <p:cBhvr>
                                        <p:cTn id="24" dur="500" fill="hold"/>
                                        <p:tgtEl>
                                          <p:spTgt spid="8"/>
                                        </p:tgtEl>
                                        <p:attrNameLst>
                                          <p:attrName>ppt_y</p:attrName>
                                        </p:attrNameLst>
                                      </p:cBhvr>
                                      <p:tavLst>
                                        <p:tav tm="0">
                                          <p:val>
                                            <p:fltVal val="0.5"/>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fltVal val="0.5"/>
                                          </p:val>
                                        </p:tav>
                                        <p:tav tm="100000">
                                          <p:val>
                                            <p:strVal val="#ppt_x"/>
                                          </p:val>
                                        </p:tav>
                                      </p:tavLst>
                                    </p:anim>
                                    <p:anim calcmode="lin" valueType="num">
                                      <p:cBhvr>
                                        <p:cTn id="37" dur="500" fill="hold"/>
                                        <p:tgtEl>
                                          <p:spTgt spid="10"/>
                                        </p:tgtEl>
                                        <p:attrNameLst>
                                          <p:attrName>ppt_y</p:attrName>
                                        </p:attrNameLst>
                                      </p:cBhvr>
                                      <p:tavLst>
                                        <p:tav tm="0">
                                          <p:val>
                                            <p:fltVal val="0.5"/>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anim calcmode="lin" valueType="num">
                                      <p:cBhvr>
                                        <p:cTn id="49" dur="500" fill="hold"/>
                                        <p:tgtEl>
                                          <p:spTgt spid="12"/>
                                        </p:tgtEl>
                                        <p:attrNameLst>
                                          <p:attrName>ppt_x</p:attrName>
                                        </p:attrNameLst>
                                      </p:cBhvr>
                                      <p:tavLst>
                                        <p:tav tm="0">
                                          <p:val>
                                            <p:fltVal val="0.5"/>
                                          </p:val>
                                        </p:tav>
                                        <p:tav tm="100000">
                                          <p:val>
                                            <p:strVal val="#ppt_x"/>
                                          </p:val>
                                        </p:tav>
                                      </p:tavLst>
                                    </p:anim>
                                    <p:anim calcmode="lin" valueType="num">
                                      <p:cBhvr>
                                        <p:cTn id="50" dur="500" fill="hold"/>
                                        <p:tgtEl>
                                          <p:spTgt spid="12"/>
                                        </p:tgtEl>
                                        <p:attrNameLst>
                                          <p:attrName>ppt_y</p:attrName>
                                        </p:attrNameLst>
                                      </p:cBhvr>
                                      <p:tavLst>
                                        <p:tav tm="0">
                                          <p:val>
                                            <p:fltVal val="0.5"/>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fltVal val="0.5"/>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1+#ppt_w/2"/>
                                          </p:val>
                                        </p:tav>
                                        <p:tav tm="100000">
                                          <p:val>
                                            <p:strVal val="#ppt_x"/>
                                          </p:val>
                                        </p:tav>
                                      </p:tavLst>
                                    </p:anim>
                                    <p:anim calcmode="lin" valueType="num">
                                      <p:cBhvr additive="base">
                                        <p:cTn id="6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528"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anim calcmode="lin" valueType="num">
                                      <p:cBhvr>
                                        <p:cTn id="75" dur="500" fill="hold"/>
                                        <p:tgtEl>
                                          <p:spTgt spid="16"/>
                                        </p:tgtEl>
                                        <p:attrNameLst>
                                          <p:attrName>ppt_x</p:attrName>
                                        </p:attrNameLst>
                                      </p:cBhvr>
                                      <p:tavLst>
                                        <p:tav tm="0">
                                          <p:val>
                                            <p:fltVal val="0.5"/>
                                          </p:val>
                                        </p:tav>
                                        <p:tav tm="100000">
                                          <p:val>
                                            <p:strVal val="#ppt_x"/>
                                          </p:val>
                                        </p:tav>
                                      </p:tavLst>
                                    </p:anim>
                                    <p:anim calcmode="lin" valueType="num">
                                      <p:cBhvr>
                                        <p:cTn id="76" dur="500" fill="hold"/>
                                        <p:tgtEl>
                                          <p:spTgt spid="16"/>
                                        </p:tgtEl>
                                        <p:attrNameLst>
                                          <p:attrName>ppt_y</p:attrName>
                                        </p:attrNameLst>
                                      </p:cBhvr>
                                      <p:tavLst>
                                        <p:tav tm="0">
                                          <p:val>
                                            <p:fltVal val="0.5"/>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1+#ppt_w/2"/>
                                          </p:val>
                                        </p:tav>
                                        <p:tav tm="100000">
                                          <p:val>
                                            <p:strVal val="#ppt_x"/>
                                          </p:val>
                                        </p:tav>
                                      </p:tavLst>
                                    </p:anim>
                                    <p:anim calcmode="lin" valueType="num">
                                      <p:cBhvr additive="base">
                                        <p:cTn id="8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6158" y="1724890"/>
            <a:ext cx="3661574" cy="4948357"/>
          </a:xfrm>
          <a:prstGeom prst="rect">
            <a:avLst/>
          </a:prstGeom>
          <a:effectLst>
            <a:glow rad="317500">
              <a:schemeClr val="accent4">
                <a:satMod val="175000"/>
                <a:alpha val="70000"/>
              </a:schemeClr>
            </a:glow>
          </a:effectLst>
        </p:spPr>
      </p:pic>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2.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FAITH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4" name="Text Box 2"/>
          <p:cNvSpPr txBox="1">
            <a:spLocks noChangeArrowheads="1"/>
          </p:cNvSpPr>
          <p:nvPr/>
        </p:nvSpPr>
        <p:spPr bwMode="auto">
          <a:xfrm>
            <a:off x="22848" y="418121"/>
            <a:ext cx="909830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spc="-15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WHAT HAPPENED?</a:t>
            </a:r>
            <a:endParaRPr lang="en-US" sz="9600" spc="-150" dirty="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17" name="Text Box 2"/>
          <p:cNvSpPr txBox="1">
            <a:spLocks noChangeArrowheads="1"/>
          </p:cNvSpPr>
          <p:nvPr/>
        </p:nvSpPr>
        <p:spPr bwMode="auto">
          <a:xfrm>
            <a:off x="1" y="2820498"/>
            <a:ext cx="67437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000" b="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NO STRENGTH</a:t>
            </a:r>
            <a:endParaRPr lang="en-US" sz="90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18" name="Text Box 2"/>
          <p:cNvSpPr txBox="1">
            <a:spLocks noChangeArrowheads="1"/>
          </p:cNvSpPr>
          <p:nvPr/>
        </p:nvSpPr>
        <p:spPr bwMode="auto">
          <a:xfrm>
            <a:off x="1" y="3669095"/>
            <a:ext cx="67437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000" b="0" dirty="0" smtClean="0">
                <a:solidFill>
                  <a:srgbClr val="66FFFF"/>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NO VISION</a:t>
            </a:r>
            <a:endParaRPr lang="en-US" sz="9000" dirty="0">
              <a:solidFill>
                <a:srgbClr val="66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19" name="Text Box 2"/>
          <p:cNvSpPr txBox="1">
            <a:spLocks noChangeArrowheads="1"/>
          </p:cNvSpPr>
          <p:nvPr/>
        </p:nvSpPr>
        <p:spPr bwMode="auto">
          <a:xfrm>
            <a:off x="1" y="4517692"/>
            <a:ext cx="67437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000" b="0" dirty="0" smtClean="0">
                <a:solidFill>
                  <a:srgbClr val="FFC0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NO DIRECTION</a:t>
            </a:r>
            <a:endParaRPr lang="en-US" sz="9000" dirty="0">
              <a:solidFill>
                <a:srgbClr val="FFC000"/>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20" name="Text Box 2"/>
          <p:cNvSpPr txBox="1">
            <a:spLocks noChangeArrowheads="1"/>
          </p:cNvSpPr>
          <p:nvPr/>
        </p:nvSpPr>
        <p:spPr bwMode="auto">
          <a:xfrm>
            <a:off x="1" y="5366289"/>
            <a:ext cx="67437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NO FREEDOM</a:t>
            </a:r>
            <a:endParaRPr lang="en-US" sz="90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2879010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strVal val="(6*min(max(#ppt_w*#ppt_h,.3),1)-7.4)/-.7*#ppt_w"/>
                                          </p:val>
                                        </p:tav>
                                        <p:tav tm="100000">
                                          <p:val>
                                            <p:strVal val="#ppt_w"/>
                                          </p:val>
                                        </p:tav>
                                      </p:tavLst>
                                    </p:anim>
                                    <p:anim calcmode="lin" valueType="num">
                                      <p:cBhvr>
                                        <p:cTn id="14" dur="1000" fill="hold"/>
                                        <p:tgtEl>
                                          <p:spTgt spid="17"/>
                                        </p:tgtEl>
                                        <p:attrNameLst>
                                          <p:attrName>ppt_h</p:attrName>
                                        </p:attrNameLst>
                                      </p:cBhvr>
                                      <p:tavLst>
                                        <p:tav tm="0">
                                          <p:val>
                                            <p:strVal val="(6*min(max(#ppt_w*#ppt_h,.3),1)-7.4)/-.7*#ppt_h"/>
                                          </p:val>
                                        </p:tav>
                                        <p:tav tm="100000">
                                          <p:val>
                                            <p:strVal val="#ppt_h"/>
                                          </p:val>
                                        </p:tav>
                                      </p:tavLst>
                                    </p:anim>
                                    <p:anim calcmode="lin" valueType="num">
                                      <p:cBhvr>
                                        <p:cTn id="15" dur="1000" fill="hold"/>
                                        <p:tgtEl>
                                          <p:spTgt spid="17"/>
                                        </p:tgtEl>
                                        <p:attrNameLst>
                                          <p:attrName>ppt_x</p:attrName>
                                        </p:attrNameLst>
                                      </p:cBhvr>
                                      <p:tavLst>
                                        <p:tav tm="0">
                                          <p:val>
                                            <p:fltVal val="0.5"/>
                                          </p:val>
                                        </p:tav>
                                        <p:tav tm="100000">
                                          <p:val>
                                            <p:strVal val="#ppt_x"/>
                                          </p:val>
                                        </p:tav>
                                      </p:tavLst>
                                    </p:anim>
                                    <p:anim calcmode="lin" valueType="num">
                                      <p:cBhvr>
                                        <p:cTn id="16" dur="1000" fill="hold"/>
                                        <p:tgtEl>
                                          <p:spTgt spid="17"/>
                                        </p:tgtEl>
                                        <p:attrNameLst>
                                          <p:attrName>ppt_y</p:attrName>
                                        </p:attrNameLst>
                                      </p:cBhvr>
                                      <p:tavLst>
                                        <p:tav tm="0">
                                          <p:val>
                                            <p:strVal val="1+(6*min(max(#ppt_w*#ppt_h,.3),1)-7.4)/-.7*#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3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strVal val="(6*min(max(#ppt_w*#ppt_h,.3),1)-7.4)/-.7*#ppt_w"/>
                                          </p:val>
                                        </p:tav>
                                        <p:tav tm="100000">
                                          <p:val>
                                            <p:strVal val="#ppt_w"/>
                                          </p:val>
                                        </p:tav>
                                      </p:tavLst>
                                    </p:anim>
                                    <p:anim calcmode="lin" valueType="num">
                                      <p:cBhvr>
                                        <p:cTn id="22" dur="1000" fill="hold"/>
                                        <p:tgtEl>
                                          <p:spTgt spid="18"/>
                                        </p:tgtEl>
                                        <p:attrNameLst>
                                          <p:attrName>ppt_h</p:attrName>
                                        </p:attrNameLst>
                                      </p:cBhvr>
                                      <p:tavLst>
                                        <p:tav tm="0">
                                          <p:val>
                                            <p:strVal val="(6*min(max(#ppt_w*#ppt_h,.3),1)-7.4)/-.7*#ppt_h"/>
                                          </p:val>
                                        </p:tav>
                                        <p:tav tm="100000">
                                          <p:val>
                                            <p:strVal val="#ppt_h"/>
                                          </p:val>
                                        </p:tav>
                                      </p:tavLst>
                                    </p:anim>
                                    <p:anim calcmode="lin" valueType="num">
                                      <p:cBhvr>
                                        <p:cTn id="23" dur="1000" fill="hold"/>
                                        <p:tgtEl>
                                          <p:spTgt spid="18"/>
                                        </p:tgtEl>
                                        <p:attrNameLst>
                                          <p:attrName>ppt_x</p:attrName>
                                        </p:attrNameLst>
                                      </p:cBhvr>
                                      <p:tavLst>
                                        <p:tav tm="0">
                                          <p:val>
                                            <p:fltVal val="0.5"/>
                                          </p:val>
                                        </p:tav>
                                        <p:tav tm="100000">
                                          <p:val>
                                            <p:strVal val="#ppt_x"/>
                                          </p:val>
                                        </p:tav>
                                      </p:tavLst>
                                    </p:anim>
                                    <p:anim calcmode="lin" valueType="num">
                                      <p:cBhvr>
                                        <p:cTn id="24" dur="1000" fill="hold"/>
                                        <p:tgtEl>
                                          <p:spTgt spid="18"/>
                                        </p:tgtEl>
                                        <p:attrNameLst>
                                          <p:attrName>ppt_y</p:attrName>
                                        </p:attrNameLst>
                                      </p:cBhvr>
                                      <p:tavLst>
                                        <p:tav tm="0">
                                          <p:val>
                                            <p:strVal val="1+(6*min(max(#ppt_w*#ppt_h,.3),1)-7.4)/-.7*#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1000" fill="hold"/>
                                        <p:tgtEl>
                                          <p:spTgt spid="19"/>
                                        </p:tgtEl>
                                        <p:attrNameLst>
                                          <p:attrName>ppt_w</p:attrName>
                                        </p:attrNameLst>
                                      </p:cBhvr>
                                      <p:tavLst>
                                        <p:tav tm="0">
                                          <p:val>
                                            <p:strVal val="(6*min(max(#ppt_w*#ppt_h,.3),1)-7.4)/-.7*#ppt_w"/>
                                          </p:val>
                                        </p:tav>
                                        <p:tav tm="100000">
                                          <p:val>
                                            <p:strVal val="#ppt_w"/>
                                          </p:val>
                                        </p:tav>
                                      </p:tavLst>
                                    </p:anim>
                                    <p:anim calcmode="lin" valueType="num">
                                      <p:cBhvr>
                                        <p:cTn id="30" dur="1000" fill="hold"/>
                                        <p:tgtEl>
                                          <p:spTgt spid="19"/>
                                        </p:tgtEl>
                                        <p:attrNameLst>
                                          <p:attrName>ppt_h</p:attrName>
                                        </p:attrNameLst>
                                      </p:cBhvr>
                                      <p:tavLst>
                                        <p:tav tm="0">
                                          <p:val>
                                            <p:strVal val="(6*min(max(#ppt_w*#ppt_h,.3),1)-7.4)/-.7*#ppt_h"/>
                                          </p:val>
                                        </p:tav>
                                        <p:tav tm="100000">
                                          <p:val>
                                            <p:strVal val="#ppt_h"/>
                                          </p:val>
                                        </p:tav>
                                      </p:tavLst>
                                    </p:anim>
                                    <p:anim calcmode="lin" valueType="num">
                                      <p:cBhvr>
                                        <p:cTn id="31" dur="1000" fill="hold"/>
                                        <p:tgtEl>
                                          <p:spTgt spid="19"/>
                                        </p:tgtEl>
                                        <p:attrNameLst>
                                          <p:attrName>ppt_x</p:attrName>
                                        </p:attrNameLst>
                                      </p:cBhvr>
                                      <p:tavLst>
                                        <p:tav tm="0">
                                          <p:val>
                                            <p:fltVal val="0.5"/>
                                          </p:val>
                                        </p:tav>
                                        <p:tav tm="100000">
                                          <p:val>
                                            <p:strVal val="#ppt_x"/>
                                          </p:val>
                                        </p:tav>
                                      </p:tavLst>
                                    </p:anim>
                                    <p:anim calcmode="lin" valueType="num">
                                      <p:cBhvr>
                                        <p:cTn id="32" dur="1000" fill="hold"/>
                                        <p:tgtEl>
                                          <p:spTgt spid="19"/>
                                        </p:tgtEl>
                                        <p:attrNameLst>
                                          <p:attrName>ppt_y</p:attrName>
                                        </p:attrNameLst>
                                      </p:cBhvr>
                                      <p:tavLst>
                                        <p:tav tm="0">
                                          <p:val>
                                            <p:strVal val="1+(6*min(max(#ppt_w*#ppt_h,.3),1)-7.4)/-.7*#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strVal val="(6*min(max(#ppt_w*#ppt_h,.3),1)-7.4)/-.7*#ppt_w"/>
                                          </p:val>
                                        </p:tav>
                                        <p:tav tm="100000">
                                          <p:val>
                                            <p:strVal val="#ppt_w"/>
                                          </p:val>
                                        </p:tav>
                                      </p:tavLst>
                                    </p:anim>
                                    <p:anim calcmode="lin" valueType="num">
                                      <p:cBhvr>
                                        <p:cTn id="38" dur="1000" fill="hold"/>
                                        <p:tgtEl>
                                          <p:spTgt spid="20"/>
                                        </p:tgtEl>
                                        <p:attrNameLst>
                                          <p:attrName>ppt_h</p:attrName>
                                        </p:attrNameLst>
                                      </p:cBhvr>
                                      <p:tavLst>
                                        <p:tav tm="0">
                                          <p:val>
                                            <p:strVal val="(6*min(max(#ppt_w*#ppt_h,.3),1)-7.4)/-.7*#ppt_h"/>
                                          </p:val>
                                        </p:tav>
                                        <p:tav tm="100000">
                                          <p:val>
                                            <p:strVal val="#ppt_h"/>
                                          </p:val>
                                        </p:tav>
                                      </p:tavLst>
                                    </p:anim>
                                    <p:anim calcmode="lin" valueType="num">
                                      <p:cBhvr>
                                        <p:cTn id="39" dur="1000" fill="hold"/>
                                        <p:tgtEl>
                                          <p:spTgt spid="20"/>
                                        </p:tgtEl>
                                        <p:attrNameLst>
                                          <p:attrName>ppt_x</p:attrName>
                                        </p:attrNameLst>
                                      </p:cBhvr>
                                      <p:tavLst>
                                        <p:tav tm="0">
                                          <p:val>
                                            <p:fltVal val="0.5"/>
                                          </p:val>
                                        </p:tav>
                                        <p:tav tm="100000">
                                          <p:val>
                                            <p:strVal val="#ppt_x"/>
                                          </p:val>
                                        </p:tav>
                                      </p:tavLst>
                                    </p:anim>
                                    <p:anim calcmode="lin" valueType="num">
                                      <p:cBhvr>
                                        <p:cTn id="40" dur="1000" fill="hold"/>
                                        <p:tgtEl>
                                          <p:spTgt spid="2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215" y="216488"/>
            <a:ext cx="9098304" cy="8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69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2. </a:t>
            </a:r>
            <a:r>
              <a:rPr lang="en-US" sz="69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FAITH AWAY</a:t>
            </a:r>
            <a:endParaRPr lang="en-US" sz="69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8" name="Rectangle 7"/>
          <p:cNvSpPr>
            <a:spLocks noChangeArrowheads="1"/>
          </p:cNvSpPr>
          <p:nvPr/>
        </p:nvSpPr>
        <p:spPr bwMode="auto">
          <a:xfrm>
            <a:off x="190500" y="2233898"/>
            <a:ext cx="8763000" cy="3072917"/>
          </a:xfrm>
          <a:prstGeom prst="rect">
            <a:avLst/>
          </a:prstGeom>
          <a:solidFill>
            <a:schemeClr val="tx1">
              <a:alpha val="85000"/>
            </a:schemeClr>
          </a:solidFill>
          <a:ln>
            <a:noFill/>
          </a:ln>
          <a:effectLst/>
          <a:extLst/>
        </p:spPr>
        <p:txBody>
          <a:bodyPr wrap="none" anchor="ctr"/>
          <a:lstStyle/>
          <a:p>
            <a:endParaRPr lang="en-US"/>
          </a:p>
        </p:txBody>
      </p:sp>
      <p:sp>
        <p:nvSpPr>
          <p:cNvPr id="9" name="Text Box 5"/>
          <p:cNvSpPr txBox="1">
            <a:spLocks noChangeArrowheads="1"/>
          </p:cNvSpPr>
          <p:nvPr/>
        </p:nvSpPr>
        <p:spPr bwMode="auto">
          <a:xfrm>
            <a:off x="266700" y="2233923"/>
            <a:ext cx="8610600" cy="3072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John 15:5</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Teen" pitchFamily="2" charset="0"/>
              </a:rPr>
              <a:t>I am the vine, ye are the branches: He that </a:t>
            </a:r>
            <a:r>
              <a:rPr lang="en-US" b="0" dirty="0" err="1">
                <a:solidFill>
                  <a:schemeClr val="bg1"/>
                </a:solidFill>
                <a:latin typeface="Teen" pitchFamily="2" charset="0"/>
              </a:rPr>
              <a:t>abideth</a:t>
            </a:r>
            <a:r>
              <a:rPr lang="en-US" b="0" dirty="0">
                <a:solidFill>
                  <a:schemeClr val="bg1"/>
                </a:solidFill>
                <a:latin typeface="Teen" pitchFamily="2" charset="0"/>
              </a:rPr>
              <a:t> in me, and I in him, the same </a:t>
            </a:r>
            <a:r>
              <a:rPr lang="en-US" b="0" dirty="0" err="1">
                <a:solidFill>
                  <a:schemeClr val="bg1"/>
                </a:solidFill>
                <a:latin typeface="Teen" pitchFamily="2" charset="0"/>
              </a:rPr>
              <a:t>bringeth</a:t>
            </a:r>
            <a:r>
              <a:rPr lang="en-US" b="0" dirty="0">
                <a:solidFill>
                  <a:schemeClr val="bg1"/>
                </a:solidFill>
                <a:latin typeface="Teen" pitchFamily="2" charset="0"/>
              </a:rPr>
              <a:t> forth much fruit: </a:t>
            </a:r>
            <a:r>
              <a:rPr lang="en-US" i="1" dirty="0" smtClean="0">
                <a:solidFill>
                  <a:srgbClr val="66FFFF"/>
                </a:solidFill>
                <a:latin typeface="Teen" pitchFamily="2" charset="0"/>
              </a:rPr>
              <a:t>FOR WITHOUT ME YE CAN DO NOTHING. </a:t>
            </a:r>
            <a:endParaRPr lang="en-US" i="1" dirty="0">
              <a:solidFill>
                <a:srgbClr val="66FFFF"/>
              </a:solidFill>
              <a:latin typeface="Teen" pitchFamily="2" charset="0"/>
            </a:endParaRPr>
          </a:p>
        </p:txBody>
      </p:sp>
    </p:spTree>
    <p:extLst>
      <p:ext uri="{BB962C8B-B14F-4D97-AF65-F5344CB8AC3E}">
        <p14:creationId xmlns:p14="http://schemas.microsoft.com/office/powerpoint/2010/main" val="87111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2344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19038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361" y="1255025"/>
            <a:ext cx="7259277" cy="5283141"/>
          </a:xfrm>
          <a:prstGeom prst="rect">
            <a:avLst/>
          </a:prstGeom>
          <a:effectLst>
            <a:glow rad="317500">
              <a:schemeClr val="accent4">
                <a:satMod val="175000"/>
                <a:alpha val="70000"/>
              </a:schemeClr>
            </a:glow>
          </a:effectLst>
        </p:spPr>
      </p:pic>
      <p:sp>
        <p:nvSpPr>
          <p:cNvPr id="2" name="Text Box 2"/>
          <p:cNvSpPr txBox="1">
            <a:spLocks noChangeArrowheads="1"/>
          </p:cNvSpPr>
          <p:nvPr/>
        </p:nvSpPr>
        <p:spPr bwMode="auto">
          <a:xfrm>
            <a:off x="12215" y="216488"/>
            <a:ext cx="9098304"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72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3. </a:t>
            </a:r>
            <a:r>
              <a:rPr lang="en-US" sz="72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LIFE AWAY</a:t>
            </a:r>
            <a:endParaRPr lang="en-US" sz="72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Tree>
    <p:extLst>
      <p:ext uri="{BB962C8B-B14F-4D97-AF65-F5344CB8AC3E}">
        <p14:creationId xmlns:p14="http://schemas.microsoft.com/office/powerpoint/2010/main" val="2240802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361" y="1255025"/>
            <a:ext cx="7259277" cy="5283141"/>
          </a:xfrm>
          <a:prstGeom prst="rect">
            <a:avLst/>
          </a:prstGeom>
          <a:effectLst>
            <a:glow rad="317500">
              <a:schemeClr val="accent4">
                <a:satMod val="175000"/>
                <a:alpha val="70000"/>
              </a:schemeClr>
            </a:glow>
          </a:effectLst>
        </p:spPr>
      </p:pic>
      <p:sp>
        <p:nvSpPr>
          <p:cNvPr id="2" name="Text Box 2"/>
          <p:cNvSpPr txBox="1">
            <a:spLocks noChangeArrowheads="1"/>
          </p:cNvSpPr>
          <p:nvPr/>
        </p:nvSpPr>
        <p:spPr bwMode="auto">
          <a:xfrm>
            <a:off x="12215" y="216488"/>
            <a:ext cx="9098304"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72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3. </a:t>
            </a:r>
            <a:r>
              <a:rPr lang="en-US" sz="72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LIFE AWAY</a:t>
            </a:r>
            <a:endParaRPr lang="en-US" sz="72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5" name="Rectangle 4"/>
          <p:cNvSpPr>
            <a:spLocks noChangeArrowheads="1"/>
          </p:cNvSpPr>
          <p:nvPr/>
        </p:nvSpPr>
        <p:spPr bwMode="auto">
          <a:xfrm>
            <a:off x="190500" y="1413008"/>
            <a:ext cx="8763000" cy="5016784"/>
          </a:xfrm>
          <a:prstGeom prst="rect">
            <a:avLst/>
          </a:prstGeom>
          <a:solidFill>
            <a:schemeClr val="tx1">
              <a:alpha val="85000"/>
            </a:schemeClr>
          </a:solidFill>
          <a:ln>
            <a:noFill/>
          </a:ln>
          <a:effectLst/>
          <a:extLst/>
        </p:spPr>
        <p:txBody>
          <a:bodyPr wrap="none" anchor="ctr"/>
          <a:lstStyle/>
          <a:p>
            <a:endParaRPr lang="en-US"/>
          </a:p>
        </p:txBody>
      </p:sp>
      <p:sp>
        <p:nvSpPr>
          <p:cNvPr id="6" name="Text Box 5"/>
          <p:cNvSpPr txBox="1">
            <a:spLocks noChangeArrowheads="1"/>
          </p:cNvSpPr>
          <p:nvPr/>
        </p:nvSpPr>
        <p:spPr bwMode="auto">
          <a:xfrm>
            <a:off x="266700" y="1413034"/>
            <a:ext cx="8610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16:22-31</a:t>
            </a:r>
            <a:r>
              <a:rPr lang="en-US" b="0" dirty="0">
                <a:solidFill>
                  <a:schemeClr val="folHlink"/>
                </a:solidFill>
                <a:latin typeface="+mj-lt"/>
              </a:rPr>
              <a:t/>
            </a:r>
            <a:br>
              <a:rPr lang="en-US" b="0" dirty="0">
                <a:solidFill>
                  <a:schemeClr val="folHlink"/>
                </a:solidFill>
                <a:latin typeface="+mj-lt"/>
              </a:rPr>
            </a:br>
            <a:r>
              <a:rPr lang="en-US" b="0" baseline="30000" dirty="0">
                <a:solidFill>
                  <a:srgbClr val="FFC000"/>
                </a:solidFill>
                <a:latin typeface="Teen" pitchFamily="2" charset="0"/>
              </a:rPr>
              <a:t>22</a:t>
            </a:r>
            <a:r>
              <a:rPr lang="en-US" b="0" dirty="0">
                <a:solidFill>
                  <a:schemeClr val="bg1"/>
                </a:solidFill>
                <a:latin typeface="Teen" pitchFamily="2" charset="0"/>
              </a:rPr>
              <a:t>Howbeit the hair of his head began to grow again after he was shaven. </a:t>
            </a:r>
          </a:p>
          <a:p>
            <a:pPr>
              <a:lnSpc>
                <a:spcPct val="80000"/>
              </a:lnSpc>
            </a:pPr>
            <a:r>
              <a:rPr lang="en-US" b="0" baseline="30000" dirty="0" smtClean="0">
                <a:solidFill>
                  <a:srgbClr val="FFC000"/>
                </a:solidFill>
                <a:latin typeface="Teen" pitchFamily="2" charset="0"/>
              </a:rPr>
              <a:t>23</a:t>
            </a:r>
            <a:r>
              <a:rPr lang="en-US" b="0" dirty="0" smtClean="0">
                <a:solidFill>
                  <a:schemeClr val="bg1"/>
                </a:solidFill>
                <a:latin typeface="Teen" pitchFamily="2" charset="0"/>
              </a:rPr>
              <a:t>Then </a:t>
            </a:r>
            <a:r>
              <a:rPr lang="en-US" b="0" dirty="0">
                <a:solidFill>
                  <a:schemeClr val="bg1"/>
                </a:solidFill>
                <a:latin typeface="Teen" pitchFamily="2" charset="0"/>
              </a:rPr>
              <a:t>the lords of the Philistines gathered them together for to offer a great sacrifice unto Dagon their god, and to rejoice: for they said, Our god hath delivered Samson our enemy into our hand. </a:t>
            </a:r>
          </a:p>
        </p:txBody>
      </p:sp>
    </p:spTree>
    <p:extLst>
      <p:ext uri="{BB962C8B-B14F-4D97-AF65-F5344CB8AC3E}">
        <p14:creationId xmlns:p14="http://schemas.microsoft.com/office/powerpoint/2010/main" val="2560524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361" y="1255025"/>
            <a:ext cx="7259277" cy="5283141"/>
          </a:xfrm>
          <a:prstGeom prst="rect">
            <a:avLst/>
          </a:prstGeom>
          <a:effectLst>
            <a:glow rad="317500">
              <a:schemeClr val="accent4">
                <a:satMod val="175000"/>
                <a:alpha val="70000"/>
              </a:schemeClr>
            </a:glow>
          </a:effectLst>
        </p:spPr>
      </p:pic>
      <p:sp>
        <p:nvSpPr>
          <p:cNvPr id="2" name="Text Box 2"/>
          <p:cNvSpPr txBox="1">
            <a:spLocks noChangeArrowheads="1"/>
          </p:cNvSpPr>
          <p:nvPr/>
        </p:nvSpPr>
        <p:spPr bwMode="auto">
          <a:xfrm>
            <a:off x="12215" y="216488"/>
            <a:ext cx="9098304"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72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3. </a:t>
            </a:r>
            <a:r>
              <a:rPr lang="en-US" sz="72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LIFE AWAY</a:t>
            </a:r>
            <a:endParaRPr lang="en-US" sz="72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5" name="Rectangle 4"/>
          <p:cNvSpPr>
            <a:spLocks noChangeArrowheads="1"/>
          </p:cNvSpPr>
          <p:nvPr/>
        </p:nvSpPr>
        <p:spPr bwMode="auto">
          <a:xfrm>
            <a:off x="190500" y="1974122"/>
            <a:ext cx="8763000" cy="3570233"/>
          </a:xfrm>
          <a:prstGeom prst="rect">
            <a:avLst/>
          </a:prstGeom>
          <a:solidFill>
            <a:schemeClr val="tx1">
              <a:alpha val="85000"/>
            </a:schemeClr>
          </a:solidFill>
          <a:ln>
            <a:noFill/>
          </a:ln>
          <a:effectLst/>
          <a:extLst/>
        </p:spPr>
        <p:txBody>
          <a:bodyPr wrap="none" anchor="ctr"/>
          <a:lstStyle/>
          <a:p>
            <a:endParaRPr lang="en-US"/>
          </a:p>
        </p:txBody>
      </p:sp>
      <p:sp>
        <p:nvSpPr>
          <p:cNvPr id="6" name="Text Box 5"/>
          <p:cNvSpPr txBox="1">
            <a:spLocks noChangeArrowheads="1"/>
          </p:cNvSpPr>
          <p:nvPr/>
        </p:nvSpPr>
        <p:spPr bwMode="auto">
          <a:xfrm>
            <a:off x="266700" y="1974148"/>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16:22-31</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24</a:t>
            </a:r>
            <a:r>
              <a:rPr lang="en-US" b="0" dirty="0" smtClean="0">
                <a:solidFill>
                  <a:schemeClr val="bg1"/>
                </a:solidFill>
                <a:latin typeface="Teen" pitchFamily="2" charset="0"/>
              </a:rPr>
              <a:t>And </a:t>
            </a:r>
            <a:r>
              <a:rPr lang="en-US" b="0" dirty="0">
                <a:solidFill>
                  <a:schemeClr val="bg1"/>
                </a:solidFill>
                <a:latin typeface="Teen" pitchFamily="2" charset="0"/>
              </a:rPr>
              <a:t>when the people saw him, they praised their god: for they said, Our god hath delivered into our hands our enemy, and the destroyer of our country, which slew many of us. </a:t>
            </a:r>
          </a:p>
        </p:txBody>
      </p:sp>
    </p:spTree>
    <p:extLst>
      <p:ext uri="{BB962C8B-B14F-4D97-AF65-F5344CB8AC3E}">
        <p14:creationId xmlns:p14="http://schemas.microsoft.com/office/powerpoint/2010/main" val="3887258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361" y="1255025"/>
            <a:ext cx="7259277" cy="5283141"/>
          </a:xfrm>
          <a:prstGeom prst="rect">
            <a:avLst/>
          </a:prstGeom>
          <a:effectLst>
            <a:glow rad="317500">
              <a:schemeClr val="accent4">
                <a:satMod val="175000"/>
                <a:alpha val="70000"/>
              </a:schemeClr>
            </a:glow>
          </a:effectLst>
        </p:spPr>
      </p:pic>
      <p:sp>
        <p:nvSpPr>
          <p:cNvPr id="2" name="Text Box 2"/>
          <p:cNvSpPr txBox="1">
            <a:spLocks noChangeArrowheads="1"/>
          </p:cNvSpPr>
          <p:nvPr/>
        </p:nvSpPr>
        <p:spPr bwMode="auto">
          <a:xfrm>
            <a:off x="12215" y="216488"/>
            <a:ext cx="9098304"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72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3. </a:t>
            </a:r>
            <a:r>
              <a:rPr lang="en-US" sz="72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LIFE AWAY</a:t>
            </a:r>
            <a:endParaRPr lang="en-US" sz="72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5" name="Rectangle 4"/>
          <p:cNvSpPr>
            <a:spLocks noChangeArrowheads="1"/>
          </p:cNvSpPr>
          <p:nvPr/>
        </p:nvSpPr>
        <p:spPr bwMode="auto">
          <a:xfrm>
            <a:off x="190500" y="1828648"/>
            <a:ext cx="8763000" cy="4054469"/>
          </a:xfrm>
          <a:prstGeom prst="rect">
            <a:avLst/>
          </a:prstGeom>
          <a:solidFill>
            <a:schemeClr val="tx1">
              <a:alpha val="85000"/>
            </a:schemeClr>
          </a:solidFill>
          <a:ln>
            <a:noFill/>
          </a:ln>
          <a:effectLst/>
          <a:extLst/>
        </p:spPr>
        <p:txBody>
          <a:bodyPr wrap="none" anchor="ctr"/>
          <a:lstStyle/>
          <a:p>
            <a:endParaRPr lang="en-US"/>
          </a:p>
        </p:txBody>
      </p:sp>
      <p:sp>
        <p:nvSpPr>
          <p:cNvPr id="6" name="Text Box 5"/>
          <p:cNvSpPr txBox="1">
            <a:spLocks noChangeArrowheads="1"/>
          </p:cNvSpPr>
          <p:nvPr/>
        </p:nvSpPr>
        <p:spPr bwMode="auto">
          <a:xfrm>
            <a:off x="266700" y="1828674"/>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16:22-31</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25</a:t>
            </a:r>
            <a:r>
              <a:rPr lang="en-US" b="0" dirty="0" smtClean="0">
                <a:solidFill>
                  <a:schemeClr val="bg1"/>
                </a:solidFill>
                <a:latin typeface="Teen" pitchFamily="2" charset="0"/>
              </a:rPr>
              <a:t>And </a:t>
            </a:r>
            <a:r>
              <a:rPr lang="en-US" b="0" dirty="0">
                <a:solidFill>
                  <a:schemeClr val="bg1"/>
                </a:solidFill>
                <a:latin typeface="Teen" pitchFamily="2" charset="0"/>
              </a:rPr>
              <a:t>it came to pass, when their hearts were merry, that they said, Call for Samson, that he may make us sport. And they called for Samson out of the prison house; and he made them sport: and they set him between the pillars. </a:t>
            </a:r>
          </a:p>
        </p:txBody>
      </p:sp>
    </p:spTree>
    <p:extLst>
      <p:ext uri="{BB962C8B-B14F-4D97-AF65-F5344CB8AC3E}">
        <p14:creationId xmlns:p14="http://schemas.microsoft.com/office/powerpoint/2010/main" val="3877665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207427"/>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6000" b="0" spc="-30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FINISHED</a:t>
            </a:r>
            <a:endParaRPr lang="en-US" sz="126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4" name="Text Box 2"/>
          <p:cNvSpPr txBox="1">
            <a:spLocks noChangeArrowheads="1"/>
          </p:cNvSpPr>
          <p:nvPr/>
        </p:nvSpPr>
        <p:spPr bwMode="auto">
          <a:xfrm>
            <a:off x="0" y="3810754"/>
            <a:ext cx="9144000" cy="185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0100" spc="-300" dirty="0" smtClean="0">
                <a:solidFill>
                  <a:srgbClr val="7CF485"/>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In German</a:t>
            </a:r>
            <a:r>
              <a:rPr lang="en-US" sz="101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
            </a:r>
            <a:br>
              <a:rPr lang="en-US" sz="101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000" i="1"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mj-lt"/>
                <a:cs typeface="Sakkal Majalla" pitchFamily="2" charset="-78"/>
              </a:rPr>
              <a:t>FERTIE STELLEN</a:t>
            </a:r>
            <a:endParaRPr lang="en-US" sz="9000" i="1"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mj-lt"/>
              <a:cs typeface="Sakkal Majalla" pitchFamily="2" charset="-78"/>
            </a:endParaRPr>
          </a:p>
        </p:txBody>
      </p:sp>
      <p:cxnSp>
        <p:nvCxnSpPr>
          <p:cNvPr id="6" name="Straight Connector 5"/>
          <p:cNvCxnSpPr/>
          <p:nvPr/>
        </p:nvCxnSpPr>
        <p:spPr bwMode="auto">
          <a:xfrm flipV="1">
            <a:off x="966355" y="3397827"/>
            <a:ext cx="7180118" cy="31173"/>
          </a:xfrm>
          <a:prstGeom prst="line">
            <a:avLst/>
          </a:prstGeom>
          <a:solidFill>
            <a:schemeClr val="accent1"/>
          </a:solidFill>
          <a:ln w="44450" cap="flat" cmpd="sng" algn="ctr">
            <a:solidFill>
              <a:srgbClr val="FFFF66"/>
            </a:solidFill>
            <a:prstDash val="solid"/>
            <a:round/>
            <a:headEnd type="none" w="med" len="med"/>
            <a:tailEnd type="none" w="med" len="med"/>
          </a:ln>
          <a:effectLst>
            <a:glow rad="228600">
              <a:schemeClr val="tx1">
                <a:alpha val="40000"/>
              </a:schemeClr>
            </a:glow>
            <a:outerShdw dist="35921" dir="2700000" algn="ctr" rotWithShape="0">
              <a:schemeClr val="tx1"/>
            </a:outerShdw>
          </a:effectLst>
          <a:extLst/>
        </p:spPr>
      </p:cxnSp>
    </p:spTree>
    <p:extLst>
      <p:ext uri="{BB962C8B-B14F-4D97-AF65-F5344CB8AC3E}">
        <p14:creationId xmlns:p14="http://schemas.microsoft.com/office/powerpoint/2010/main" val="3629635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361" y="1255025"/>
            <a:ext cx="7259277" cy="5283141"/>
          </a:xfrm>
          <a:prstGeom prst="rect">
            <a:avLst/>
          </a:prstGeom>
          <a:effectLst>
            <a:glow rad="317500">
              <a:schemeClr val="accent4">
                <a:satMod val="175000"/>
                <a:alpha val="70000"/>
              </a:schemeClr>
            </a:glow>
          </a:effectLst>
        </p:spPr>
      </p:pic>
      <p:sp>
        <p:nvSpPr>
          <p:cNvPr id="2" name="Text Box 2"/>
          <p:cNvSpPr txBox="1">
            <a:spLocks noChangeArrowheads="1"/>
          </p:cNvSpPr>
          <p:nvPr/>
        </p:nvSpPr>
        <p:spPr bwMode="auto">
          <a:xfrm>
            <a:off x="12215" y="216488"/>
            <a:ext cx="9098304"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72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3. </a:t>
            </a:r>
            <a:r>
              <a:rPr lang="en-US" sz="72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LIFE AWAY</a:t>
            </a:r>
            <a:endParaRPr lang="en-US" sz="72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5" name="Rectangle 4"/>
          <p:cNvSpPr>
            <a:spLocks noChangeArrowheads="1"/>
          </p:cNvSpPr>
          <p:nvPr/>
        </p:nvSpPr>
        <p:spPr bwMode="auto">
          <a:xfrm>
            <a:off x="190500" y="2181943"/>
            <a:ext cx="8763000" cy="3069584"/>
          </a:xfrm>
          <a:prstGeom prst="rect">
            <a:avLst/>
          </a:prstGeom>
          <a:solidFill>
            <a:schemeClr val="tx1">
              <a:alpha val="85000"/>
            </a:schemeClr>
          </a:solidFill>
          <a:ln>
            <a:noFill/>
          </a:ln>
          <a:effectLst/>
          <a:extLst/>
        </p:spPr>
        <p:txBody>
          <a:bodyPr wrap="none" anchor="ctr"/>
          <a:lstStyle/>
          <a:p>
            <a:endParaRPr lang="en-US"/>
          </a:p>
        </p:txBody>
      </p:sp>
      <p:sp>
        <p:nvSpPr>
          <p:cNvPr id="6" name="Text Box 5"/>
          <p:cNvSpPr txBox="1">
            <a:spLocks noChangeArrowheads="1"/>
          </p:cNvSpPr>
          <p:nvPr/>
        </p:nvSpPr>
        <p:spPr bwMode="auto">
          <a:xfrm>
            <a:off x="266700" y="2181968"/>
            <a:ext cx="8610600" cy="30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16:22-31</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26</a:t>
            </a:r>
            <a:r>
              <a:rPr lang="en-US" b="0" dirty="0" smtClean="0">
                <a:solidFill>
                  <a:schemeClr val="bg1"/>
                </a:solidFill>
                <a:latin typeface="Teen" pitchFamily="2" charset="0"/>
              </a:rPr>
              <a:t>And </a:t>
            </a:r>
            <a:r>
              <a:rPr lang="en-US" b="0" dirty="0">
                <a:solidFill>
                  <a:schemeClr val="bg1"/>
                </a:solidFill>
                <a:latin typeface="Teen" pitchFamily="2" charset="0"/>
              </a:rPr>
              <a:t>Samson said unto the lad that held him by the hand, Suffer me that I may feel the pillars whereupon the house </a:t>
            </a:r>
            <a:r>
              <a:rPr lang="en-US" b="0" dirty="0" err="1">
                <a:solidFill>
                  <a:schemeClr val="bg1"/>
                </a:solidFill>
                <a:latin typeface="Teen" pitchFamily="2" charset="0"/>
              </a:rPr>
              <a:t>standeth</a:t>
            </a:r>
            <a:r>
              <a:rPr lang="en-US" b="0" dirty="0">
                <a:solidFill>
                  <a:schemeClr val="bg1"/>
                </a:solidFill>
                <a:latin typeface="Teen" pitchFamily="2" charset="0"/>
              </a:rPr>
              <a:t>, that I may lean upon them. </a:t>
            </a:r>
          </a:p>
        </p:txBody>
      </p:sp>
    </p:spTree>
    <p:extLst>
      <p:ext uri="{BB962C8B-B14F-4D97-AF65-F5344CB8AC3E}">
        <p14:creationId xmlns:p14="http://schemas.microsoft.com/office/powerpoint/2010/main" val="2214193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361" y="1255025"/>
            <a:ext cx="7259277" cy="5283141"/>
          </a:xfrm>
          <a:prstGeom prst="rect">
            <a:avLst/>
          </a:prstGeom>
          <a:effectLst>
            <a:glow rad="317500">
              <a:schemeClr val="accent4">
                <a:satMod val="175000"/>
                <a:alpha val="70000"/>
              </a:schemeClr>
            </a:glow>
          </a:effectLst>
        </p:spPr>
      </p:pic>
      <p:sp>
        <p:nvSpPr>
          <p:cNvPr id="2" name="Text Box 2"/>
          <p:cNvSpPr txBox="1">
            <a:spLocks noChangeArrowheads="1"/>
          </p:cNvSpPr>
          <p:nvPr/>
        </p:nvSpPr>
        <p:spPr bwMode="auto">
          <a:xfrm>
            <a:off x="12215" y="216488"/>
            <a:ext cx="9098304"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72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3. </a:t>
            </a:r>
            <a:r>
              <a:rPr lang="en-US" sz="72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LIFE AWAY</a:t>
            </a:r>
            <a:endParaRPr lang="en-US" sz="72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5" name="Rectangle 4"/>
          <p:cNvSpPr>
            <a:spLocks noChangeArrowheads="1"/>
          </p:cNvSpPr>
          <p:nvPr/>
        </p:nvSpPr>
        <p:spPr bwMode="auto">
          <a:xfrm>
            <a:off x="190500" y="1994904"/>
            <a:ext cx="8763000" cy="3570233"/>
          </a:xfrm>
          <a:prstGeom prst="rect">
            <a:avLst/>
          </a:prstGeom>
          <a:solidFill>
            <a:schemeClr val="tx1">
              <a:alpha val="85000"/>
            </a:schemeClr>
          </a:solidFill>
          <a:ln>
            <a:noFill/>
          </a:ln>
          <a:effectLst/>
          <a:extLst/>
        </p:spPr>
        <p:txBody>
          <a:bodyPr wrap="none" anchor="ctr"/>
          <a:lstStyle/>
          <a:p>
            <a:endParaRPr lang="en-US"/>
          </a:p>
        </p:txBody>
      </p:sp>
      <p:sp>
        <p:nvSpPr>
          <p:cNvPr id="6" name="Text Box 5"/>
          <p:cNvSpPr txBox="1">
            <a:spLocks noChangeArrowheads="1"/>
          </p:cNvSpPr>
          <p:nvPr/>
        </p:nvSpPr>
        <p:spPr bwMode="auto">
          <a:xfrm>
            <a:off x="266700" y="1994930"/>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16:22-31</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27</a:t>
            </a:r>
            <a:r>
              <a:rPr lang="en-US" b="0" dirty="0" smtClean="0">
                <a:solidFill>
                  <a:schemeClr val="bg1"/>
                </a:solidFill>
                <a:latin typeface="Teen" pitchFamily="2" charset="0"/>
              </a:rPr>
              <a:t>Now </a:t>
            </a:r>
            <a:r>
              <a:rPr lang="en-US" b="0" dirty="0">
                <a:solidFill>
                  <a:schemeClr val="bg1"/>
                </a:solidFill>
                <a:latin typeface="Teen" pitchFamily="2" charset="0"/>
              </a:rPr>
              <a:t>the house was full of men and women; and all the lords of the Philistines were there; and there were upon the roof about three thousand men and women, that beheld while Samson made sport. </a:t>
            </a:r>
          </a:p>
        </p:txBody>
      </p:sp>
    </p:spTree>
    <p:extLst>
      <p:ext uri="{BB962C8B-B14F-4D97-AF65-F5344CB8AC3E}">
        <p14:creationId xmlns:p14="http://schemas.microsoft.com/office/powerpoint/2010/main" val="3569067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361" y="1255025"/>
            <a:ext cx="7259277" cy="5283141"/>
          </a:xfrm>
          <a:prstGeom prst="rect">
            <a:avLst/>
          </a:prstGeom>
          <a:effectLst>
            <a:glow rad="317500">
              <a:schemeClr val="accent4">
                <a:satMod val="175000"/>
                <a:alpha val="70000"/>
              </a:schemeClr>
            </a:glow>
          </a:effectLst>
        </p:spPr>
      </p:pic>
      <p:sp>
        <p:nvSpPr>
          <p:cNvPr id="2" name="Text Box 2"/>
          <p:cNvSpPr txBox="1">
            <a:spLocks noChangeArrowheads="1"/>
          </p:cNvSpPr>
          <p:nvPr/>
        </p:nvSpPr>
        <p:spPr bwMode="auto">
          <a:xfrm>
            <a:off x="12215" y="216488"/>
            <a:ext cx="9098304"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72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3. </a:t>
            </a:r>
            <a:r>
              <a:rPr lang="en-US" sz="72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LIFE AWAY</a:t>
            </a:r>
            <a:endParaRPr lang="en-US" sz="72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5" name="Rectangle 4"/>
          <p:cNvSpPr>
            <a:spLocks noChangeArrowheads="1"/>
          </p:cNvSpPr>
          <p:nvPr/>
        </p:nvSpPr>
        <p:spPr bwMode="auto">
          <a:xfrm>
            <a:off x="190500" y="1994904"/>
            <a:ext cx="8763000" cy="3570233"/>
          </a:xfrm>
          <a:prstGeom prst="rect">
            <a:avLst/>
          </a:prstGeom>
          <a:solidFill>
            <a:schemeClr val="tx1">
              <a:alpha val="85000"/>
            </a:schemeClr>
          </a:solidFill>
          <a:ln>
            <a:noFill/>
          </a:ln>
          <a:effectLst/>
          <a:extLst/>
        </p:spPr>
        <p:txBody>
          <a:bodyPr wrap="none" anchor="ctr"/>
          <a:lstStyle/>
          <a:p>
            <a:endParaRPr lang="en-US"/>
          </a:p>
        </p:txBody>
      </p:sp>
      <p:sp>
        <p:nvSpPr>
          <p:cNvPr id="6" name="Text Box 5"/>
          <p:cNvSpPr txBox="1">
            <a:spLocks noChangeArrowheads="1"/>
          </p:cNvSpPr>
          <p:nvPr/>
        </p:nvSpPr>
        <p:spPr bwMode="auto">
          <a:xfrm>
            <a:off x="266700" y="1994930"/>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16:22-31</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28</a:t>
            </a:r>
            <a:r>
              <a:rPr lang="en-US" b="0" dirty="0" smtClean="0">
                <a:solidFill>
                  <a:schemeClr val="bg1"/>
                </a:solidFill>
                <a:latin typeface="Teen" pitchFamily="2" charset="0"/>
              </a:rPr>
              <a:t>And </a:t>
            </a:r>
            <a:r>
              <a:rPr lang="en-US" b="0" dirty="0">
                <a:solidFill>
                  <a:schemeClr val="bg1"/>
                </a:solidFill>
                <a:latin typeface="Teen" pitchFamily="2" charset="0"/>
              </a:rPr>
              <a:t>Samson called unto the LORD, and said, O Lord God, remember me, I pray thee, and strengthen me, I pray thee, only this once, O God, that I may be at once avenged of the Philistines for my two eyes. </a:t>
            </a:r>
          </a:p>
        </p:txBody>
      </p:sp>
    </p:spTree>
    <p:extLst>
      <p:ext uri="{BB962C8B-B14F-4D97-AF65-F5344CB8AC3E}">
        <p14:creationId xmlns:p14="http://schemas.microsoft.com/office/powerpoint/2010/main" val="1463853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361" y="1255025"/>
            <a:ext cx="7259277" cy="5283141"/>
          </a:xfrm>
          <a:prstGeom prst="rect">
            <a:avLst/>
          </a:prstGeom>
          <a:effectLst>
            <a:glow rad="317500">
              <a:schemeClr val="accent4">
                <a:satMod val="175000"/>
                <a:alpha val="70000"/>
              </a:schemeClr>
            </a:glow>
          </a:effectLst>
        </p:spPr>
      </p:pic>
      <p:sp>
        <p:nvSpPr>
          <p:cNvPr id="2" name="Text Box 2"/>
          <p:cNvSpPr txBox="1">
            <a:spLocks noChangeArrowheads="1"/>
          </p:cNvSpPr>
          <p:nvPr/>
        </p:nvSpPr>
        <p:spPr bwMode="auto">
          <a:xfrm>
            <a:off x="12215" y="216488"/>
            <a:ext cx="9098304"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72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3. </a:t>
            </a:r>
            <a:r>
              <a:rPr lang="en-US" sz="72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LIFE AWAY</a:t>
            </a:r>
            <a:endParaRPr lang="en-US" sz="72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5" name="Rectangle 4"/>
          <p:cNvSpPr>
            <a:spLocks noChangeArrowheads="1"/>
          </p:cNvSpPr>
          <p:nvPr/>
        </p:nvSpPr>
        <p:spPr bwMode="auto">
          <a:xfrm>
            <a:off x="190500" y="2129988"/>
            <a:ext cx="8763000" cy="3069584"/>
          </a:xfrm>
          <a:prstGeom prst="rect">
            <a:avLst/>
          </a:prstGeom>
          <a:solidFill>
            <a:schemeClr val="tx1">
              <a:alpha val="85000"/>
            </a:schemeClr>
          </a:solidFill>
          <a:ln>
            <a:noFill/>
          </a:ln>
          <a:effectLst/>
          <a:extLst/>
        </p:spPr>
        <p:txBody>
          <a:bodyPr wrap="none" anchor="ctr"/>
          <a:lstStyle/>
          <a:p>
            <a:endParaRPr lang="en-US"/>
          </a:p>
        </p:txBody>
      </p:sp>
      <p:sp>
        <p:nvSpPr>
          <p:cNvPr id="6" name="Text Box 5"/>
          <p:cNvSpPr txBox="1">
            <a:spLocks noChangeArrowheads="1"/>
          </p:cNvSpPr>
          <p:nvPr/>
        </p:nvSpPr>
        <p:spPr bwMode="auto">
          <a:xfrm>
            <a:off x="266700" y="2130013"/>
            <a:ext cx="8610600" cy="30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16:22-31</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29</a:t>
            </a:r>
            <a:r>
              <a:rPr lang="en-US" b="0" dirty="0" smtClean="0">
                <a:solidFill>
                  <a:schemeClr val="bg1"/>
                </a:solidFill>
                <a:latin typeface="Teen" pitchFamily="2" charset="0"/>
              </a:rPr>
              <a:t>And </a:t>
            </a:r>
            <a:r>
              <a:rPr lang="en-US" b="0" dirty="0">
                <a:solidFill>
                  <a:schemeClr val="bg1"/>
                </a:solidFill>
                <a:latin typeface="Teen" pitchFamily="2" charset="0"/>
              </a:rPr>
              <a:t>Samson took hold of the two middle pillars upon which the house stood, and on which it was borne up, of the one with his right hand, and of the other with his left. </a:t>
            </a:r>
          </a:p>
        </p:txBody>
      </p:sp>
    </p:spTree>
    <p:extLst>
      <p:ext uri="{BB962C8B-B14F-4D97-AF65-F5344CB8AC3E}">
        <p14:creationId xmlns:p14="http://schemas.microsoft.com/office/powerpoint/2010/main" val="266929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361" y="1255025"/>
            <a:ext cx="7259277" cy="5283141"/>
          </a:xfrm>
          <a:prstGeom prst="rect">
            <a:avLst/>
          </a:prstGeom>
          <a:effectLst>
            <a:glow rad="317500">
              <a:schemeClr val="accent4">
                <a:satMod val="175000"/>
                <a:alpha val="70000"/>
              </a:schemeClr>
            </a:glow>
          </a:effectLst>
        </p:spPr>
      </p:pic>
      <p:sp>
        <p:nvSpPr>
          <p:cNvPr id="2" name="Text Box 2"/>
          <p:cNvSpPr txBox="1">
            <a:spLocks noChangeArrowheads="1"/>
          </p:cNvSpPr>
          <p:nvPr/>
        </p:nvSpPr>
        <p:spPr bwMode="auto">
          <a:xfrm>
            <a:off x="12215" y="216488"/>
            <a:ext cx="9098304"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72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3. </a:t>
            </a:r>
            <a:r>
              <a:rPr lang="en-US" sz="72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LIFE AWAY</a:t>
            </a:r>
            <a:endParaRPr lang="en-US" sz="72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5" name="Rectangle 4"/>
          <p:cNvSpPr>
            <a:spLocks noChangeArrowheads="1"/>
          </p:cNvSpPr>
          <p:nvPr/>
        </p:nvSpPr>
        <p:spPr bwMode="auto">
          <a:xfrm>
            <a:off x="190500" y="1527309"/>
            <a:ext cx="8763000" cy="4546912"/>
          </a:xfrm>
          <a:prstGeom prst="rect">
            <a:avLst/>
          </a:prstGeom>
          <a:solidFill>
            <a:schemeClr val="tx1">
              <a:alpha val="85000"/>
            </a:schemeClr>
          </a:solidFill>
          <a:ln>
            <a:noFill/>
          </a:ln>
          <a:effectLst/>
          <a:extLst/>
        </p:spPr>
        <p:txBody>
          <a:bodyPr wrap="none" anchor="ctr"/>
          <a:lstStyle/>
          <a:p>
            <a:endParaRPr lang="en-US"/>
          </a:p>
        </p:txBody>
      </p:sp>
      <p:sp>
        <p:nvSpPr>
          <p:cNvPr id="6" name="Text Box 5"/>
          <p:cNvSpPr txBox="1">
            <a:spLocks noChangeArrowheads="1"/>
          </p:cNvSpPr>
          <p:nvPr/>
        </p:nvSpPr>
        <p:spPr bwMode="auto">
          <a:xfrm>
            <a:off x="266700" y="1527335"/>
            <a:ext cx="8610600" cy="45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16:22-31</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30</a:t>
            </a:r>
            <a:r>
              <a:rPr lang="en-US" b="0" dirty="0" smtClean="0">
                <a:solidFill>
                  <a:schemeClr val="bg1"/>
                </a:solidFill>
                <a:latin typeface="Teen" pitchFamily="2" charset="0"/>
              </a:rPr>
              <a:t>And </a:t>
            </a:r>
            <a:r>
              <a:rPr lang="en-US" b="0" dirty="0">
                <a:solidFill>
                  <a:schemeClr val="bg1"/>
                </a:solidFill>
                <a:latin typeface="Teen" pitchFamily="2" charset="0"/>
              </a:rPr>
              <a:t>Samson said, Let me die with the Philistines. And he bowed himself with all his might; and the house fell upon the lords, and upon all the people that were therein. So the dead which he slew at his death were more than they which he slew in his life</a:t>
            </a:r>
            <a:r>
              <a:rPr lang="en-US" b="0" dirty="0" smtClean="0">
                <a:solidFill>
                  <a:schemeClr val="bg1"/>
                </a:solidFill>
                <a:latin typeface="Teen" pitchFamily="2" charset="0"/>
              </a:rPr>
              <a:t>.</a:t>
            </a:r>
            <a:endParaRPr lang="en-US" b="0" dirty="0">
              <a:solidFill>
                <a:schemeClr val="bg1"/>
              </a:solidFill>
              <a:latin typeface="Teen" pitchFamily="2" charset="0"/>
            </a:endParaRPr>
          </a:p>
        </p:txBody>
      </p:sp>
    </p:spTree>
    <p:extLst>
      <p:ext uri="{BB962C8B-B14F-4D97-AF65-F5344CB8AC3E}">
        <p14:creationId xmlns:p14="http://schemas.microsoft.com/office/powerpoint/2010/main" val="675488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361" y="1255025"/>
            <a:ext cx="7259277" cy="5283141"/>
          </a:xfrm>
          <a:prstGeom prst="rect">
            <a:avLst/>
          </a:prstGeom>
          <a:effectLst>
            <a:glow rad="317500">
              <a:schemeClr val="accent4">
                <a:satMod val="175000"/>
                <a:alpha val="70000"/>
              </a:schemeClr>
            </a:glow>
          </a:effectLst>
        </p:spPr>
      </p:pic>
      <p:sp>
        <p:nvSpPr>
          <p:cNvPr id="2" name="Text Box 2"/>
          <p:cNvSpPr txBox="1">
            <a:spLocks noChangeArrowheads="1"/>
          </p:cNvSpPr>
          <p:nvPr/>
        </p:nvSpPr>
        <p:spPr bwMode="auto">
          <a:xfrm>
            <a:off x="12215" y="216488"/>
            <a:ext cx="9098304"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7200" b="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3. </a:t>
            </a:r>
            <a:r>
              <a:rPr lang="en-US" sz="7200" b="0" spc="-15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HE GAVE HIS LIFE AWAY</a:t>
            </a:r>
            <a:endParaRPr lang="en-US" sz="7200" b="0" spc="-15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endParaRPr>
          </a:p>
        </p:txBody>
      </p:sp>
      <p:sp>
        <p:nvSpPr>
          <p:cNvPr id="5" name="Rectangle 4"/>
          <p:cNvSpPr>
            <a:spLocks noChangeArrowheads="1"/>
          </p:cNvSpPr>
          <p:nvPr/>
        </p:nvSpPr>
        <p:spPr bwMode="auto">
          <a:xfrm>
            <a:off x="190500" y="1787084"/>
            <a:ext cx="8763000" cy="4054469"/>
          </a:xfrm>
          <a:prstGeom prst="rect">
            <a:avLst/>
          </a:prstGeom>
          <a:solidFill>
            <a:schemeClr val="tx1">
              <a:alpha val="85000"/>
            </a:schemeClr>
          </a:solidFill>
          <a:ln>
            <a:noFill/>
          </a:ln>
          <a:effectLst/>
          <a:extLst/>
        </p:spPr>
        <p:txBody>
          <a:bodyPr wrap="none" anchor="ctr"/>
          <a:lstStyle/>
          <a:p>
            <a:endParaRPr lang="en-US"/>
          </a:p>
        </p:txBody>
      </p:sp>
      <p:sp>
        <p:nvSpPr>
          <p:cNvPr id="6" name="Text Box 5"/>
          <p:cNvSpPr txBox="1">
            <a:spLocks noChangeArrowheads="1"/>
          </p:cNvSpPr>
          <p:nvPr/>
        </p:nvSpPr>
        <p:spPr bwMode="auto">
          <a:xfrm>
            <a:off x="266700" y="1787110"/>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C000"/>
                </a:solidFill>
                <a:latin typeface="+mj-lt"/>
              </a:rPr>
              <a:t>Judges 16:22-31</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C000"/>
                </a:solidFill>
                <a:latin typeface="Teen" pitchFamily="2" charset="0"/>
              </a:rPr>
              <a:t>31</a:t>
            </a:r>
            <a:r>
              <a:rPr lang="en-US" b="0" dirty="0" smtClean="0">
                <a:solidFill>
                  <a:schemeClr val="bg1"/>
                </a:solidFill>
                <a:latin typeface="Teen" pitchFamily="2" charset="0"/>
              </a:rPr>
              <a:t>Then </a:t>
            </a:r>
            <a:r>
              <a:rPr lang="en-US" b="0" dirty="0">
                <a:solidFill>
                  <a:schemeClr val="bg1"/>
                </a:solidFill>
                <a:latin typeface="Teen" pitchFamily="2" charset="0"/>
              </a:rPr>
              <a:t>his brethren and all the house of his father came down, and took him, and brought him up, and buried him between </a:t>
            </a:r>
            <a:r>
              <a:rPr lang="en-US" b="0" dirty="0" err="1">
                <a:solidFill>
                  <a:schemeClr val="bg1"/>
                </a:solidFill>
                <a:latin typeface="Teen" pitchFamily="2" charset="0"/>
              </a:rPr>
              <a:t>Zorah</a:t>
            </a:r>
            <a:r>
              <a:rPr lang="en-US" b="0" dirty="0">
                <a:solidFill>
                  <a:schemeClr val="bg1"/>
                </a:solidFill>
                <a:latin typeface="Teen" pitchFamily="2" charset="0"/>
              </a:rPr>
              <a:t> and </a:t>
            </a:r>
            <a:r>
              <a:rPr lang="en-US" b="0" dirty="0" err="1">
                <a:solidFill>
                  <a:schemeClr val="bg1"/>
                </a:solidFill>
                <a:latin typeface="Teen" pitchFamily="2" charset="0"/>
              </a:rPr>
              <a:t>Eshtaol</a:t>
            </a:r>
            <a:r>
              <a:rPr lang="en-US" b="0" dirty="0">
                <a:solidFill>
                  <a:schemeClr val="bg1"/>
                </a:solidFill>
                <a:latin typeface="Teen" pitchFamily="2" charset="0"/>
              </a:rPr>
              <a:t> in the </a:t>
            </a:r>
            <a:r>
              <a:rPr lang="en-US" b="0" dirty="0" err="1">
                <a:solidFill>
                  <a:schemeClr val="bg1"/>
                </a:solidFill>
                <a:latin typeface="Teen" pitchFamily="2" charset="0"/>
              </a:rPr>
              <a:t>buryingplace</a:t>
            </a:r>
            <a:r>
              <a:rPr lang="en-US" b="0" dirty="0">
                <a:solidFill>
                  <a:schemeClr val="bg1"/>
                </a:solidFill>
                <a:latin typeface="Teen" pitchFamily="2" charset="0"/>
              </a:rPr>
              <a:t> of </a:t>
            </a:r>
            <a:r>
              <a:rPr lang="en-US" b="0" dirty="0" err="1">
                <a:solidFill>
                  <a:schemeClr val="bg1"/>
                </a:solidFill>
                <a:latin typeface="Teen" pitchFamily="2" charset="0"/>
              </a:rPr>
              <a:t>Manoah</a:t>
            </a:r>
            <a:r>
              <a:rPr lang="en-US" b="0" dirty="0">
                <a:solidFill>
                  <a:schemeClr val="bg1"/>
                </a:solidFill>
                <a:latin typeface="Teen" pitchFamily="2" charset="0"/>
              </a:rPr>
              <a:t> his father. And he judged Israel twenty years.</a:t>
            </a:r>
          </a:p>
        </p:txBody>
      </p:sp>
    </p:spTree>
    <p:extLst>
      <p:ext uri="{BB962C8B-B14F-4D97-AF65-F5344CB8AC3E}">
        <p14:creationId xmlns:p14="http://schemas.microsoft.com/office/powerpoint/2010/main" val="219296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2447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48498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46183">
            <a:off x="2091467" y="1893564"/>
            <a:ext cx="6957944" cy="4808907"/>
          </a:xfrm>
          <a:prstGeom prst="rect">
            <a:avLst/>
          </a:prstGeom>
          <a:effectLst>
            <a:glow rad="228600">
              <a:schemeClr val="accent4">
                <a:satMod val="175000"/>
                <a:alpha val="40000"/>
              </a:schemeClr>
            </a:glow>
          </a:effectLst>
        </p:spPr>
      </p:pic>
      <p:sp>
        <p:nvSpPr>
          <p:cNvPr id="3" name="Rectangle 2"/>
          <p:cNvSpPr>
            <a:spLocks noChangeArrowheads="1"/>
          </p:cNvSpPr>
          <p:nvPr/>
        </p:nvSpPr>
        <p:spPr bwMode="auto">
          <a:xfrm>
            <a:off x="-1" y="4829488"/>
            <a:ext cx="6687881"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4" name="Text Box 2"/>
          <p:cNvSpPr txBox="1">
            <a:spLocks noChangeArrowheads="1"/>
          </p:cNvSpPr>
          <p:nvPr/>
        </p:nvSpPr>
        <p:spPr bwMode="auto">
          <a:xfrm>
            <a:off x="228600" y="4387299"/>
            <a:ext cx="8915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6600" spc="-30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KEEP YOUR HEART</a:t>
            </a:r>
            <a:endParaRPr lang="en-US" sz="6600" spc="-30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5" name="Rectangle 4"/>
          <p:cNvSpPr>
            <a:spLocks noChangeArrowheads="1"/>
          </p:cNvSpPr>
          <p:nvPr/>
        </p:nvSpPr>
        <p:spPr bwMode="auto">
          <a:xfrm>
            <a:off x="-2" y="5566043"/>
            <a:ext cx="6687881"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6" name="Text Box 2"/>
          <p:cNvSpPr txBox="1">
            <a:spLocks noChangeArrowheads="1"/>
          </p:cNvSpPr>
          <p:nvPr/>
        </p:nvSpPr>
        <p:spPr bwMode="auto">
          <a:xfrm>
            <a:off x="228599" y="5123854"/>
            <a:ext cx="8915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6600" spc="-300" dirty="0" smtClean="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KEEP THE FAITH</a:t>
            </a:r>
            <a:endParaRPr lang="en-US" sz="6600" spc="-300" dirty="0">
              <a:ln>
                <a:solidFill>
                  <a:schemeClr val="tx1"/>
                </a:solidFill>
              </a:ln>
              <a:solidFill>
                <a:srgbClr val="00FFFF"/>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7" name="Rectangle 6"/>
          <p:cNvSpPr>
            <a:spLocks noChangeArrowheads="1"/>
          </p:cNvSpPr>
          <p:nvPr/>
        </p:nvSpPr>
        <p:spPr bwMode="auto">
          <a:xfrm>
            <a:off x="-3" y="6302598"/>
            <a:ext cx="6687881" cy="277232"/>
          </a:xfrm>
          <a:prstGeom prst="rect">
            <a:avLst/>
          </a:prstGeom>
          <a:solidFill>
            <a:srgbClr val="FF0000"/>
          </a:solidFill>
          <a:ln>
            <a:noFill/>
          </a:ln>
          <a:effectLst>
            <a:glow rad="228600">
              <a:schemeClr val="accent4">
                <a:satMod val="175000"/>
                <a:alpha val="40000"/>
              </a:schemeClr>
            </a:glow>
          </a:effectLst>
          <a:extLst/>
        </p:spPr>
        <p:txBody>
          <a:bodyPr wrap="none" anchor="ctr"/>
          <a:lstStyle/>
          <a:p>
            <a:endParaRPr lang="en-US" spc="-150">
              <a:solidFill>
                <a:schemeClr val="bg1"/>
              </a:solidFill>
            </a:endParaRPr>
          </a:p>
        </p:txBody>
      </p:sp>
      <p:sp>
        <p:nvSpPr>
          <p:cNvPr id="8" name="Text Box 2"/>
          <p:cNvSpPr txBox="1">
            <a:spLocks noChangeArrowheads="1"/>
          </p:cNvSpPr>
          <p:nvPr/>
        </p:nvSpPr>
        <p:spPr bwMode="auto">
          <a:xfrm>
            <a:off x="228598" y="5860409"/>
            <a:ext cx="8915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857250" indent="-857250">
              <a:spcAft>
                <a:spcPct val="40000"/>
              </a:spcAft>
              <a:buClr>
                <a:schemeClr val="bg1"/>
              </a:buClr>
              <a:buFont typeface="Wingdings" pitchFamily="2" charset="2"/>
              <a:buChar char="§"/>
            </a:pPr>
            <a:r>
              <a:rPr lang="en-US" sz="6600" spc="-300" dirty="0" smtClean="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KEEP LIVING FOR JESUS CHRIST</a:t>
            </a:r>
            <a:endParaRPr lang="en-US" sz="6600" spc="-300" dirty="0">
              <a:ln>
                <a:solidFill>
                  <a:schemeClr val="tx1"/>
                </a:solidFill>
              </a:ln>
              <a:solidFill>
                <a:srgbClr val="FFFF99"/>
              </a:solidFill>
              <a:effectLst>
                <a:glow rad="2286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9" name="Text Box 2"/>
          <p:cNvSpPr txBox="1">
            <a:spLocks noChangeArrowheads="1"/>
          </p:cNvSpPr>
          <p:nvPr/>
        </p:nvSpPr>
        <p:spPr bwMode="auto">
          <a:xfrm>
            <a:off x="22848" y="418121"/>
            <a:ext cx="9098304" cy="203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11500" spc="-300" dirty="0" smtClean="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DO YOU WANT TO FINISH STRONG?</a:t>
            </a:r>
            <a:endParaRPr lang="en-US" sz="11500" spc="-300" dirty="0">
              <a:solidFill>
                <a:srgbClr val="A9FFFF"/>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2414837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strVal val="(6*min(max(#ppt_w*#ppt_h,.3),1)-7.4)/-.7*#ppt_w"/>
                                          </p:val>
                                        </p:tav>
                                        <p:tav tm="100000">
                                          <p:val>
                                            <p:strVal val="#ppt_w"/>
                                          </p:val>
                                        </p:tav>
                                      </p:tavLst>
                                    </p:anim>
                                    <p:anim calcmode="lin" valueType="num">
                                      <p:cBhvr>
                                        <p:cTn id="8" dur="750" fill="hold"/>
                                        <p:tgtEl>
                                          <p:spTgt spid="9"/>
                                        </p:tgtEl>
                                        <p:attrNameLst>
                                          <p:attrName>ppt_h</p:attrName>
                                        </p:attrNameLst>
                                      </p:cBhvr>
                                      <p:tavLst>
                                        <p:tav tm="0">
                                          <p:val>
                                            <p:strVal val="(6*min(max(#ppt_w*#ppt_h,.3),1)-7.4)/-.7*#ppt_h"/>
                                          </p:val>
                                        </p:tav>
                                        <p:tav tm="100000">
                                          <p:val>
                                            <p:strVal val="#ppt_h"/>
                                          </p:val>
                                        </p:tav>
                                      </p:tavLst>
                                    </p:anim>
                                    <p:anim calcmode="lin" valueType="num">
                                      <p:cBhvr>
                                        <p:cTn id="9" dur="750" fill="hold"/>
                                        <p:tgtEl>
                                          <p:spTgt spid="9"/>
                                        </p:tgtEl>
                                        <p:attrNameLst>
                                          <p:attrName>ppt_x</p:attrName>
                                        </p:attrNameLst>
                                      </p:cBhvr>
                                      <p:tavLst>
                                        <p:tav tm="0">
                                          <p:val>
                                            <p:fltVal val="0.5"/>
                                          </p:val>
                                        </p:tav>
                                        <p:tav tm="100000">
                                          <p:val>
                                            <p:strVal val="#ppt_x"/>
                                          </p:val>
                                        </p:tav>
                                      </p:tavLst>
                                    </p:anim>
                                    <p:anim calcmode="lin" valueType="num">
                                      <p:cBhvr>
                                        <p:cTn id="10" dur="75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3" presetClass="entr" presetSubtype="36"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strVal val="(6*min(max(#ppt_w*#ppt_h,.3),1)-7.4)/-.7*#ppt_w"/>
                                          </p:val>
                                        </p:tav>
                                        <p:tav tm="100000">
                                          <p:val>
                                            <p:strVal val="#ppt_w"/>
                                          </p:val>
                                        </p:tav>
                                      </p:tavLst>
                                    </p:anim>
                                    <p:anim calcmode="lin" valueType="num">
                                      <p:cBhvr>
                                        <p:cTn id="15" dur="500" fill="hold"/>
                                        <p:tgtEl>
                                          <p:spTgt spid="10"/>
                                        </p:tgtEl>
                                        <p:attrNameLst>
                                          <p:attrName>ppt_h</p:attrName>
                                        </p:attrNameLst>
                                      </p:cBhvr>
                                      <p:tavLst>
                                        <p:tav tm="0">
                                          <p:val>
                                            <p:strVal val="(6*min(max(#ppt_w*#ppt_h,.3),1)-7.4)/-.7*#ppt_h"/>
                                          </p:val>
                                        </p:tav>
                                        <p:tav tm="100000">
                                          <p:val>
                                            <p:strVal val="#ppt_h"/>
                                          </p:val>
                                        </p:tav>
                                      </p:tavLst>
                                    </p:anim>
                                    <p:anim calcmode="lin" valueType="num">
                                      <p:cBhvr>
                                        <p:cTn id="16" dur="500" fill="hold"/>
                                        <p:tgtEl>
                                          <p:spTgt spid="10"/>
                                        </p:tgtEl>
                                        <p:attrNameLst>
                                          <p:attrName>ppt_x</p:attrName>
                                        </p:attrNameLst>
                                      </p:cBhvr>
                                      <p:tavLst>
                                        <p:tav tm="0">
                                          <p:val>
                                            <p:fltVal val="0.5"/>
                                          </p:val>
                                        </p:tav>
                                        <p:tav tm="100000">
                                          <p:val>
                                            <p:strVal val="#ppt_x"/>
                                          </p:val>
                                        </p:tav>
                                      </p:tavLst>
                                    </p:anim>
                                    <p:anim calcmode="lin" valueType="num">
                                      <p:cBhvr>
                                        <p:cTn id="17"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0-#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0-#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46183">
            <a:off x="2091467" y="1893564"/>
            <a:ext cx="6957944" cy="4808907"/>
          </a:xfrm>
          <a:prstGeom prst="rect">
            <a:avLst/>
          </a:prstGeom>
          <a:effectLst>
            <a:glow rad="228600">
              <a:schemeClr val="accent4">
                <a:satMod val="175000"/>
                <a:alpha val="40000"/>
              </a:schemeClr>
            </a:glow>
          </a:effectLst>
        </p:spPr>
      </p:pic>
      <p:sp>
        <p:nvSpPr>
          <p:cNvPr id="11" name="Text Box 2"/>
          <p:cNvSpPr txBox="1">
            <a:spLocks noChangeArrowheads="1"/>
          </p:cNvSpPr>
          <p:nvPr/>
        </p:nvSpPr>
        <p:spPr bwMode="auto">
          <a:xfrm rot="21245577">
            <a:off x="31110" y="928613"/>
            <a:ext cx="9098304" cy="33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55000"/>
              </a:lnSpc>
              <a:spcAft>
                <a:spcPct val="40000"/>
              </a:spcAft>
              <a:buClr>
                <a:srgbClr val="FFFF99"/>
              </a:buClr>
            </a:pPr>
            <a:r>
              <a:rPr lang="en-US" sz="17500" spc="-30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A STRONG FINISH!</a:t>
            </a:r>
            <a:endParaRPr lang="en-US" sz="17500" spc="-30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Tree>
    <p:extLst>
      <p:ext uri="{BB962C8B-B14F-4D97-AF65-F5344CB8AC3E}">
        <p14:creationId xmlns:p14="http://schemas.microsoft.com/office/powerpoint/2010/main" val="878407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strVal val="4*#ppt_w"/>
                                          </p:val>
                                        </p:tav>
                                        <p:tav tm="100000">
                                          <p:val>
                                            <p:strVal val="#ppt_w"/>
                                          </p:val>
                                        </p:tav>
                                      </p:tavLst>
                                    </p:anim>
                                    <p:anim calcmode="lin" valueType="num">
                                      <p:cBhvr>
                                        <p:cTn id="8" dur="750" fill="hold"/>
                                        <p:tgtEl>
                                          <p:spTgt spid="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207427"/>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6000" b="0" spc="-30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FINISHED</a:t>
            </a:r>
            <a:endParaRPr lang="en-US" sz="126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4" name="Text Box 2"/>
          <p:cNvSpPr txBox="1">
            <a:spLocks noChangeArrowheads="1"/>
          </p:cNvSpPr>
          <p:nvPr/>
        </p:nvSpPr>
        <p:spPr bwMode="auto">
          <a:xfrm>
            <a:off x="0" y="3810754"/>
            <a:ext cx="9144000" cy="185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0100" spc="-300" dirty="0" smtClean="0">
                <a:solidFill>
                  <a:srgbClr val="7CF485"/>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In Greek</a:t>
            </a:r>
            <a:r>
              <a:rPr lang="en-US" sz="101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
            </a:r>
            <a:br>
              <a:rPr lang="en-US" sz="101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000" i="1"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mj-lt"/>
                <a:cs typeface="Sakkal Majalla" pitchFamily="2" charset="-78"/>
              </a:rPr>
              <a:t>TELEIOS</a:t>
            </a:r>
            <a:endParaRPr lang="en-US" sz="9000" i="1"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mj-lt"/>
              <a:cs typeface="Sakkal Majalla" pitchFamily="2" charset="-78"/>
            </a:endParaRPr>
          </a:p>
        </p:txBody>
      </p:sp>
      <p:cxnSp>
        <p:nvCxnSpPr>
          <p:cNvPr id="6" name="Straight Connector 5"/>
          <p:cNvCxnSpPr/>
          <p:nvPr/>
        </p:nvCxnSpPr>
        <p:spPr bwMode="auto">
          <a:xfrm flipV="1">
            <a:off x="966355" y="3397827"/>
            <a:ext cx="7180118" cy="31173"/>
          </a:xfrm>
          <a:prstGeom prst="line">
            <a:avLst/>
          </a:prstGeom>
          <a:solidFill>
            <a:schemeClr val="accent1"/>
          </a:solidFill>
          <a:ln w="44450" cap="flat" cmpd="sng" algn="ctr">
            <a:solidFill>
              <a:srgbClr val="FFFF66"/>
            </a:solidFill>
            <a:prstDash val="solid"/>
            <a:round/>
            <a:headEnd type="none" w="med" len="med"/>
            <a:tailEnd type="none" w="med" len="med"/>
          </a:ln>
          <a:effectLst>
            <a:glow rad="228600">
              <a:schemeClr val="tx1">
                <a:alpha val="40000"/>
              </a:schemeClr>
            </a:glow>
            <a:outerShdw dist="35921" dir="2700000" algn="ctr" rotWithShape="0">
              <a:schemeClr val="tx1"/>
            </a:outerShdw>
          </a:effectLst>
          <a:extLst/>
        </p:spPr>
      </p:cxnSp>
    </p:spTree>
    <p:extLst>
      <p:ext uri="{BB962C8B-B14F-4D97-AF65-F5344CB8AC3E}">
        <p14:creationId xmlns:p14="http://schemas.microsoft.com/office/powerpoint/2010/main" val="1203580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207427"/>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6000" b="0" spc="-30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FINISHED</a:t>
            </a:r>
            <a:endParaRPr lang="en-US" sz="126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4" name="Text Box 2"/>
          <p:cNvSpPr txBox="1">
            <a:spLocks noChangeArrowheads="1"/>
          </p:cNvSpPr>
          <p:nvPr/>
        </p:nvSpPr>
        <p:spPr bwMode="auto">
          <a:xfrm>
            <a:off x="0" y="3810754"/>
            <a:ext cx="9144000" cy="185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0100" spc="-300" dirty="0" smtClean="0">
                <a:solidFill>
                  <a:srgbClr val="7CF485"/>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In French</a:t>
            </a:r>
            <a:r>
              <a:rPr lang="en-US" sz="101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
            </a:r>
            <a:br>
              <a:rPr lang="en-US" sz="101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000" i="1"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mj-lt"/>
                <a:cs typeface="Sakkal Majalla" pitchFamily="2" charset="-78"/>
              </a:rPr>
              <a:t>FINITION</a:t>
            </a:r>
            <a:endParaRPr lang="en-US" sz="9000" i="1"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mj-lt"/>
              <a:cs typeface="Sakkal Majalla" pitchFamily="2" charset="-78"/>
            </a:endParaRPr>
          </a:p>
        </p:txBody>
      </p:sp>
      <p:cxnSp>
        <p:nvCxnSpPr>
          <p:cNvPr id="6" name="Straight Connector 5"/>
          <p:cNvCxnSpPr/>
          <p:nvPr/>
        </p:nvCxnSpPr>
        <p:spPr bwMode="auto">
          <a:xfrm flipV="1">
            <a:off x="966355" y="3397827"/>
            <a:ext cx="7180118" cy="31173"/>
          </a:xfrm>
          <a:prstGeom prst="line">
            <a:avLst/>
          </a:prstGeom>
          <a:solidFill>
            <a:schemeClr val="accent1"/>
          </a:solidFill>
          <a:ln w="44450" cap="flat" cmpd="sng" algn="ctr">
            <a:solidFill>
              <a:srgbClr val="FFFF66"/>
            </a:solidFill>
            <a:prstDash val="solid"/>
            <a:round/>
            <a:headEnd type="none" w="med" len="med"/>
            <a:tailEnd type="none" w="med" len="med"/>
          </a:ln>
          <a:effectLst>
            <a:glow rad="228600">
              <a:schemeClr val="tx1">
                <a:alpha val="40000"/>
              </a:schemeClr>
            </a:glow>
            <a:outerShdw dist="35921" dir="2700000" algn="ctr" rotWithShape="0">
              <a:schemeClr val="tx1"/>
            </a:outerShdw>
          </a:effectLst>
          <a:extLst/>
        </p:spPr>
      </p:cxnSp>
    </p:spTree>
    <p:extLst>
      <p:ext uri="{BB962C8B-B14F-4D97-AF65-F5344CB8AC3E}">
        <p14:creationId xmlns:p14="http://schemas.microsoft.com/office/powerpoint/2010/main" val="136530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207427"/>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6000" b="0" spc="-30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Shatterboxx" pitchFamily="2" charset="0"/>
                <a:cs typeface="Sakkal Majalla" pitchFamily="2" charset="-78"/>
              </a:rPr>
              <a:t>FINISHED</a:t>
            </a:r>
            <a:endParaRPr lang="en-US" sz="12600" spc="-30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endParaRPr>
          </a:p>
        </p:txBody>
      </p:sp>
      <p:sp>
        <p:nvSpPr>
          <p:cNvPr id="4" name="Text Box 2"/>
          <p:cNvSpPr txBox="1">
            <a:spLocks noChangeArrowheads="1"/>
          </p:cNvSpPr>
          <p:nvPr/>
        </p:nvSpPr>
        <p:spPr bwMode="auto">
          <a:xfrm>
            <a:off x="0" y="3810754"/>
            <a:ext cx="9144000" cy="185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0000"/>
              </a:lnSpc>
              <a:spcAft>
                <a:spcPct val="40000"/>
              </a:spcAft>
              <a:buClr>
                <a:srgbClr val="FFFF99"/>
              </a:buClr>
            </a:pPr>
            <a:r>
              <a:rPr lang="en-US" sz="10100" spc="-300" dirty="0" smtClean="0">
                <a:solidFill>
                  <a:srgbClr val="7CF485"/>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In Portuguese</a:t>
            </a:r>
            <a:r>
              <a:rPr lang="en-US" sz="101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t/>
            </a:r>
            <a:br>
              <a:rPr lang="en-US" sz="10100" spc="-30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Sakkal Majalla" pitchFamily="2" charset="-78"/>
                <a:cs typeface="Sakkal Majalla" pitchFamily="2" charset="-78"/>
              </a:rPr>
            </a:br>
            <a:r>
              <a:rPr lang="en-US" sz="9000" i="1"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mj-lt"/>
                <a:cs typeface="Sakkal Majalla" pitchFamily="2" charset="-78"/>
              </a:rPr>
              <a:t>ACABAMENTO</a:t>
            </a:r>
            <a:endParaRPr lang="en-US" sz="9000" i="1"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mj-lt"/>
              <a:cs typeface="Sakkal Majalla" pitchFamily="2" charset="-78"/>
            </a:endParaRPr>
          </a:p>
        </p:txBody>
      </p:sp>
      <p:cxnSp>
        <p:nvCxnSpPr>
          <p:cNvPr id="6" name="Straight Connector 5"/>
          <p:cNvCxnSpPr/>
          <p:nvPr/>
        </p:nvCxnSpPr>
        <p:spPr bwMode="auto">
          <a:xfrm flipV="1">
            <a:off x="966355" y="3397827"/>
            <a:ext cx="7180118" cy="31173"/>
          </a:xfrm>
          <a:prstGeom prst="line">
            <a:avLst/>
          </a:prstGeom>
          <a:solidFill>
            <a:schemeClr val="accent1"/>
          </a:solidFill>
          <a:ln w="44450" cap="flat" cmpd="sng" algn="ctr">
            <a:solidFill>
              <a:srgbClr val="FFFF66"/>
            </a:solidFill>
            <a:prstDash val="solid"/>
            <a:round/>
            <a:headEnd type="none" w="med" len="med"/>
            <a:tailEnd type="none" w="med" len="med"/>
          </a:ln>
          <a:effectLst>
            <a:glow rad="228600">
              <a:schemeClr val="tx1">
                <a:alpha val="40000"/>
              </a:schemeClr>
            </a:glow>
            <a:outerShdw dist="35921" dir="2700000" algn="ctr" rotWithShape="0">
              <a:schemeClr val="tx1"/>
            </a:outerShdw>
          </a:effectLst>
          <a:extLst/>
        </p:spPr>
      </p:cxnSp>
    </p:spTree>
    <p:extLst>
      <p:ext uri="{BB962C8B-B14F-4D97-AF65-F5344CB8AC3E}">
        <p14:creationId xmlns:p14="http://schemas.microsoft.com/office/powerpoint/2010/main" val="3653238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ger's Font">
      <a:majorFont>
        <a:latin typeface="Teen"/>
        <a:ea typeface=""/>
        <a:cs typeface="Arial"/>
      </a:majorFont>
      <a:minorFont>
        <a:latin typeface="Tee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43447</TotalTime>
  <Words>702</Words>
  <Application>Microsoft Office PowerPoint</Application>
  <PresentationFormat>On-screen Show (4:3)</PresentationFormat>
  <Paragraphs>217</Paragraphs>
  <Slides>70</Slides>
  <Notes>70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Sakkal Majalla</vt:lpstr>
      <vt:lpstr>Teen</vt:lpstr>
      <vt:lpstr>Jenkins v2.0</vt:lpstr>
      <vt:lpstr>Wingdings</vt:lpstr>
      <vt:lpstr>Libel Suit</vt:lpstr>
      <vt:lpstr>Shatterboxx</vt:lpstr>
      <vt:lpstr>Tempus Sans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3304</cp:revision>
  <dcterms:created xsi:type="dcterms:W3CDTF">2005-02-19T02:02:57Z</dcterms:created>
  <dcterms:modified xsi:type="dcterms:W3CDTF">2012-03-11T06:20:27Z</dcterms:modified>
</cp:coreProperties>
</file>