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5"/>
  </p:notesMasterIdLst>
  <p:sldIdLst>
    <p:sldId id="9488" r:id="rId2"/>
    <p:sldId id="9691" r:id="rId3"/>
    <p:sldId id="9944" r:id="rId4"/>
    <p:sldId id="9967" r:id="rId5"/>
    <p:sldId id="9937" r:id="rId6"/>
    <p:sldId id="9587" r:id="rId7"/>
    <p:sldId id="9945" r:id="rId8"/>
    <p:sldId id="9969" r:id="rId9"/>
    <p:sldId id="9986" r:id="rId10"/>
    <p:sldId id="9987" r:id="rId11"/>
    <p:sldId id="9989" r:id="rId12"/>
    <p:sldId id="9990" r:id="rId13"/>
    <p:sldId id="9991" r:id="rId14"/>
    <p:sldId id="9992" r:id="rId15"/>
    <p:sldId id="9988" r:id="rId16"/>
    <p:sldId id="9993" r:id="rId17"/>
    <p:sldId id="9995" r:id="rId18"/>
    <p:sldId id="9994" r:id="rId19"/>
    <p:sldId id="9996" r:id="rId20"/>
    <p:sldId id="9998" r:id="rId21"/>
    <p:sldId id="9999" r:id="rId22"/>
    <p:sldId id="10000" r:id="rId23"/>
    <p:sldId id="9997" r:id="rId24"/>
    <p:sldId id="10001" r:id="rId25"/>
    <p:sldId id="10002" r:id="rId26"/>
    <p:sldId id="10003" r:id="rId27"/>
    <p:sldId id="10004" r:id="rId28"/>
    <p:sldId id="10005" r:id="rId29"/>
    <p:sldId id="10006" r:id="rId30"/>
    <p:sldId id="10007" r:id="rId31"/>
    <p:sldId id="10008" r:id="rId32"/>
    <p:sldId id="10009" r:id="rId33"/>
    <p:sldId id="10010" r:id="rId34"/>
    <p:sldId id="10011" r:id="rId35"/>
    <p:sldId id="10012" r:id="rId36"/>
    <p:sldId id="10013" r:id="rId37"/>
    <p:sldId id="10014" r:id="rId38"/>
    <p:sldId id="10015" r:id="rId39"/>
    <p:sldId id="10016" r:id="rId40"/>
    <p:sldId id="10017" r:id="rId41"/>
    <p:sldId id="10018" r:id="rId42"/>
    <p:sldId id="10020" r:id="rId43"/>
    <p:sldId id="10019" r:id="rId44"/>
    <p:sldId id="10021" r:id="rId45"/>
    <p:sldId id="10022" r:id="rId46"/>
    <p:sldId id="10023" r:id="rId47"/>
    <p:sldId id="10024" r:id="rId48"/>
    <p:sldId id="9970" r:id="rId49"/>
    <p:sldId id="10025" r:id="rId50"/>
    <p:sldId id="10026" r:id="rId51"/>
    <p:sldId id="9971" r:id="rId52"/>
    <p:sldId id="10027" r:id="rId53"/>
    <p:sldId id="9424" r:id="rId54"/>
  </p:sldIdLst>
  <p:sldSz cx="9144000" cy="6858000" type="screen4x3"/>
  <p:notesSz cx="6858000" cy="9144000"/>
  <p:embeddedFontLst>
    <p:embeddedFont>
      <p:font typeface="Tempus Sans ITC" pitchFamily="82" charset="0"/>
      <p:regular r:id="rId56"/>
    </p:embeddedFont>
    <p:embeddedFont>
      <p:font typeface="Teen" pitchFamily="2" charset="0"/>
      <p:regular r:id="rId57"/>
      <p:bold r:id="rId58"/>
      <p:italic r:id="rId59"/>
      <p:boldItalic r:id="rId60"/>
    </p:embeddedFont>
    <p:embeddedFont>
      <p:font typeface="Sakkal Majalla" pitchFamily="2" charset="-78"/>
      <p:regular r:id="rId61"/>
      <p:bold r:id="rId62"/>
    </p:embeddedFont>
    <p:embeddedFont>
      <p:font typeface="Libel Suit" pitchFamily="2" charset="0"/>
      <p:regular r:id="rId63"/>
    </p:embeddedFont>
  </p:embeddedFontLst>
  <p:defaultTextStyle>
    <a:defPPr>
      <a:defRPr lang="en-US"/>
    </a:defPPr>
    <a:lvl1pPr algn="l" rtl="0" fontAlgn="base">
      <a:spcBef>
        <a:spcPct val="0"/>
      </a:spcBef>
      <a:spcAft>
        <a:spcPct val="0"/>
      </a:spcAft>
      <a:defRPr sz="4000" b="1" kern="1200">
        <a:solidFill>
          <a:schemeClr val="tx1"/>
        </a:solidFill>
        <a:latin typeface="Tempus Sans ITC" pitchFamily="82" charset="0"/>
        <a:ea typeface="+mn-ea"/>
        <a:cs typeface="Arial" charset="0"/>
      </a:defRPr>
    </a:lvl1pPr>
    <a:lvl2pPr marL="457200" algn="l" rtl="0" fontAlgn="base">
      <a:spcBef>
        <a:spcPct val="0"/>
      </a:spcBef>
      <a:spcAft>
        <a:spcPct val="0"/>
      </a:spcAft>
      <a:defRPr sz="4000" b="1" kern="1200">
        <a:solidFill>
          <a:schemeClr val="tx1"/>
        </a:solidFill>
        <a:latin typeface="Tempus Sans ITC" pitchFamily="82" charset="0"/>
        <a:ea typeface="+mn-ea"/>
        <a:cs typeface="Arial" charset="0"/>
      </a:defRPr>
    </a:lvl2pPr>
    <a:lvl3pPr marL="914400" algn="l" rtl="0" fontAlgn="base">
      <a:spcBef>
        <a:spcPct val="0"/>
      </a:spcBef>
      <a:spcAft>
        <a:spcPct val="0"/>
      </a:spcAft>
      <a:defRPr sz="4000" b="1" kern="1200">
        <a:solidFill>
          <a:schemeClr val="tx1"/>
        </a:solidFill>
        <a:latin typeface="Tempus Sans ITC" pitchFamily="82" charset="0"/>
        <a:ea typeface="+mn-ea"/>
        <a:cs typeface="Arial" charset="0"/>
      </a:defRPr>
    </a:lvl3pPr>
    <a:lvl4pPr marL="1371600" algn="l" rtl="0" fontAlgn="base">
      <a:spcBef>
        <a:spcPct val="0"/>
      </a:spcBef>
      <a:spcAft>
        <a:spcPct val="0"/>
      </a:spcAft>
      <a:defRPr sz="4000" b="1" kern="1200">
        <a:solidFill>
          <a:schemeClr val="tx1"/>
        </a:solidFill>
        <a:latin typeface="Tempus Sans ITC" pitchFamily="82" charset="0"/>
        <a:ea typeface="+mn-ea"/>
        <a:cs typeface="Arial" charset="0"/>
      </a:defRPr>
    </a:lvl4pPr>
    <a:lvl5pPr marL="1828800" algn="l" rtl="0" fontAlgn="base">
      <a:spcBef>
        <a:spcPct val="0"/>
      </a:spcBef>
      <a:spcAft>
        <a:spcPct val="0"/>
      </a:spcAft>
      <a:defRPr sz="4000" b="1" kern="1200">
        <a:solidFill>
          <a:schemeClr val="tx1"/>
        </a:solidFill>
        <a:latin typeface="Tempus Sans ITC" pitchFamily="82" charset="0"/>
        <a:ea typeface="+mn-ea"/>
        <a:cs typeface="Arial" charset="0"/>
      </a:defRPr>
    </a:lvl5pPr>
    <a:lvl6pPr marL="2286000" algn="l" defTabSz="914400" rtl="0" eaLnBrk="1" latinLnBrk="0" hangingPunct="1">
      <a:defRPr sz="4000" b="1" kern="1200">
        <a:solidFill>
          <a:schemeClr val="tx1"/>
        </a:solidFill>
        <a:latin typeface="Tempus Sans ITC" pitchFamily="82" charset="0"/>
        <a:ea typeface="+mn-ea"/>
        <a:cs typeface="Arial" charset="0"/>
      </a:defRPr>
    </a:lvl6pPr>
    <a:lvl7pPr marL="2743200" algn="l" defTabSz="914400" rtl="0" eaLnBrk="1" latinLnBrk="0" hangingPunct="1">
      <a:defRPr sz="4000" b="1" kern="1200">
        <a:solidFill>
          <a:schemeClr val="tx1"/>
        </a:solidFill>
        <a:latin typeface="Tempus Sans ITC" pitchFamily="82" charset="0"/>
        <a:ea typeface="+mn-ea"/>
        <a:cs typeface="Arial" charset="0"/>
      </a:defRPr>
    </a:lvl7pPr>
    <a:lvl8pPr marL="3200400" algn="l" defTabSz="914400" rtl="0" eaLnBrk="1" latinLnBrk="0" hangingPunct="1">
      <a:defRPr sz="4000" b="1" kern="1200">
        <a:solidFill>
          <a:schemeClr val="tx1"/>
        </a:solidFill>
        <a:latin typeface="Tempus Sans ITC" pitchFamily="82" charset="0"/>
        <a:ea typeface="+mn-ea"/>
        <a:cs typeface="Arial" charset="0"/>
      </a:defRPr>
    </a:lvl8pPr>
    <a:lvl9pPr marL="3657600" algn="l" defTabSz="914400" rtl="0" eaLnBrk="1" latinLnBrk="0" hangingPunct="1">
      <a:defRPr sz="4000" b="1" kern="1200">
        <a:solidFill>
          <a:schemeClr val="tx1"/>
        </a:solidFill>
        <a:latin typeface="Tempus Sans ITC" pitchFamily="82"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FF66"/>
    <a:srgbClr val="FFFF99"/>
    <a:srgbClr val="040454"/>
    <a:srgbClr val="00FFCC"/>
    <a:srgbClr val="580000"/>
    <a:srgbClr val="7CF485"/>
    <a:srgbClr val="DCE038"/>
    <a:srgbClr val="74F47D"/>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69" autoAdjust="0"/>
    <p:restoredTop sz="94228" autoAdjust="0"/>
  </p:normalViewPr>
  <p:slideViewPr>
    <p:cSldViewPr snapToGrid="0">
      <p:cViewPr varScale="1">
        <p:scale>
          <a:sx n="92" d="100"/>
          <a:sy n="92" d="100"/>
        </p:scale>
        <p:origin x="-61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61"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endParaRPr lang="en-US"/>
          </a:p>
        </p:txBody>
      </p:sp>
      <p:sp>
        <p:nvSpPr>
          <p:cNvPr id="665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endParaRPr lang="en-US"/>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65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5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endParaRPr lang="en-US"/>
          </a:p>
        </p:txBody>
      </p:sp>
      <p:sp>
        <p:nvSpPr>
          <p:cNvPr id="665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fld id="{181B2464-35C1-4427-808B-2622A5B89447}" type="slidenum">
              <a:rPr lang="en-US"/>
              <a:pPr/>
              <a:t>‹#›</a:t>
            </a:fld>
            <a:endParaRPr lang="en-US"/>
          </a:p>
        </p:txBody>
      </p:sp>
    </p:spTree>
    <p:extLst>
      <p:ext uri="{BB962C8B-B14F-4D97-AF65-F5344CB8AC3E}">
        <p14:creationId xmlns:p14="http://schemas.microsoft.com/office/powerpoint/2010/main" val="201813082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solidFill>
                  <a:srgbClr val="000000"/>
                </a:solidFill>
              </a:rPr>
              <a:pPr/>
              <a:t>1</a:t>
            </a:fld>
            <a:endParaRPr lang="en-US" dirty="0">
              <a:solidFill>
                <a:srgbClr val="000000"/>
              </a:solidFill>
            </a:endParaRPr>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10</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11</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12</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13</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14</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15</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16</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17</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18</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19</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F96BAE-E1AB-4A23-B5CC-A3628E6023BC}" type="slidenum">
              <a:rPr lang="en-US"/>
              <a:pPr/>
              <a:t>2</a:t>
            </a:fld>
            <a:endParaRPr lang="en-US"/>
          </a:p>
        </p:txBody>
      </p:sp>
      <p:sp>
        <p:nvSpPr>
          <p:cNvPr id="16795650" name="Rectangle 2"/>
          <p:cNvSpPr>
            <a:spLocks noGrp="1" noRot="1" noChangeAspect="1" noChangeArrowheads="1" noTextEdit="1"/>
          </p:cNvSpPr>
          <p:nvPr>
            <p:ph type="sldImg"/>
          </p:nvPr>
        </p:nvSpPr>
        <p:spPr>
          <a:ln/>
        </p:spPr>
      </p:sp>
      <p:sp>
        <p:nvSpPr>
          <p:cNvPr id="1679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20</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21</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22</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23</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24</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25</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26</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27</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28</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29</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3</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30</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31</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32</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33</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34</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35</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36</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37</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38</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39</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4</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40</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41</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42</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43</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44</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45</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46</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47</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48</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49</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5</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50</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51</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52</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9E105C-9FCB-4557-A629-FEDE442960FC}" type="slidenum">
              <a:rPr lang="en-US"/>
              <a:pPr/>
              <a:t>53</a:t>
            </a:fld>
            <a:endParaRPr lang="en-US"/>
          </a:p>
        </p:txBody>
      </p:sp>
      <p:sp>
        <p:nvSpPr>
          <p:cNvPr id="16799746" name="Rectangle 2"/>
          <p:cNvSpPr>
            <a:spLocks noGrp="1" noRot="1" noChangeAspect="1" noChangeArrowheads="1" noTextEdit="1"/>
          </p:cNvSpPr>
          <p:nvPr>
            <p:ph type="sldImg"/>
          </p:nvPr>
        </p:nvSpPr>
        <p:spPr>
          <a:ln/>
        </p:spPr>
      </p:sp>
      <p:sp>
        <p:nvSpPr>
          <p:cNvPr id="16799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6</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7</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8</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9</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3DE580C-ED6E-4DE4-BDB6-95C39EDD07AC}" type="slidenum">
              <a:rPr lang="en-US"/>
              <a:pPr/>
              <a:t>‹#›</a:t>
            </a:fld>
            <a:endParaRPr lang="en-US"/>
          </a:p>
        </p:txBody>
      </p:sp>
    </p:spTree>
    <p:extLst>
      <p:ext uri="{BB962C8B-B14F-4D97-AF65-F5344CB8AC3E}">
        <p14:creationId xmlns:p14="http://schemas.microsoft.com/office/powerpoint/2010/main" val="319918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BF1E2A5-12C1-490A-ADDE-322B5F82B0AF}" type="slidenum">
              <a:rPr lang="en-US"/>
              <a:pPr/>
              <a:t>‹#›</a:t>
            </a:fld>
            <a:endParaRPr lang="en-US"/>
          </a:p>
        </p:txBody>
      </p:sp>
    </p:spTree>
    <p:extLst>
      <p:ext uri="{BB962C8B-B14F-4D97-AF65-F5344CB8AC3E}">
        <p14:creationId xmlns:p14="http://schemas.microsoft.com/office/powerpoint/2010/main" val="147994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C590F70-025D-46E7-A6A3-0854CAF4067B}" type="slidenum">
              <a:rPr lang="en-US"/>
              <a:pPr/>
              <a:t>‹#›</a:t>
            </a:fld>
            <a:endParaRPr lang="en-US"/>
          </a:p>
        </p:txBody>
      </p:sp>
    </p:spTree>
    <p:extLst>
      <p:ext uri="{BB962C8B-B14F-4D97-AF65-F5344CB8AC3E}">
        <p14:creationId xmlns:p14="http://schemas.microsoft.com/office/powerpoint/2010/main" val="4038291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95B1768-63EE-4C78-B21F-8EC932490A58}" type="slidenum">
              <a:rPr lang="en-US"/>
              <a:pPr/>
              <a:t>‹#›</a:t>
            </a:fld>
            <a:endParaRPr lang="en-US"/>
          </a:p>
        </p:txBody>
      </p:sp>
    </p:spTree>
    <p:extLst>
      <p:ext uri="{BB962C8B-B14F-4D97-AF65-F5344CB8AC3E}">
        <p14:creationId xmlns:p14="http://schemas.microsoft.com/office/powerpoint/2010/main" val="956960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D04168-4B0C-4ED7-B1D9-26B3634B67F7}" type="slidenum">
              <a:rPr lang="en-US"/>
              <a:pPr/>
              <a:t>‹#›</a:t>
            </a:fld>
            <a:endParaRPr lang="en-US"/>
          </a:p>
        </p:txBody>
      </p:sp>
    </p:spTree>
    <p:extLst>
      <p:ext uri="{BB962C8B-B14F-4D97-AF65-F5344CB8AC3E}">
        <p14:creationId xmlns:p14="http://schemas.microsoft.com/office/powerpoint/2010/main" val="110078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DC42EC0-32F7-4D0A-B541-C3A19E868DD0}" type="slidenum">
              <a:rPr lang="en-US"/>
              <a:pPr/>
              <a:t>‹#›</a:t>
            </a:fld>
            <a:endParaRPr lang="en-US"/>
          </a:p>
        </p:txBody>
      </p:sp>
    </p:spTree>
    <p:extLst>
      <p:ext uri="{BB962C8B-B14F-4D97-AF65-F5344CB8AC3E}">
        <p14:creationId xmlns:p14="http://schemas.microsoft.com/office/powerpoint/2010/main" val="384577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7DDF08B-D1C6-4E8B-B1C0-730568C45DD3}" type="slidenum">
              <a:rPr lang="en-US"/>
              <a:pPr/>
              <a:t>‹#›</a:t>
            </a:fld>
            <a:endParaRPr lang="en-US"/>
          </a:p>
        </p:txBody>
      </p:sp>
    </p:spTree>
    <p:extLst>
      <p:ext uri="{BB962C8B-B14F-4D97-AF65-F5344CB8AC3E}">
        <p14:creationId xmlns:p14="http://schemas.microsoft.com/office/powerpoint/2010/main" val="3200622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CE4C174-6F63-4C38-AD61-E99DF4D7B90B}" type="slidenum">
              <a:rPr lang="en-US"/>
              <a:pPr/>
              <a:t>‹#›</a:t>
            </a:fld>
            <a:endParaRPr lang="en-US"/>
          </a:p>
        </p:txBody>
      </p:sp>
    </p:spTree>
    <p:extLst>
      <p:ext uri="{BB962C8B-B14F-4D97-AF65-F5344CB8AC3E}">
        <p14:creationId xmlns:p14="http://schemas.microsoft.com/office/powerpoint/2010/main" val="3909491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2EDF1D1-DF8A-4F3D-9F47-2FA82E284377}" type="slidenum">
              <a:rPr lang="en-US"/>
              <a:pPr/>
              <a:t>‹#›</a:t>
            </a:fld>
            <a:endParaRPr lang="en-US"/>
          </a:p>
        </p:txBody>
      </p:sp>
    </p:spTree>
    <p:extLst>
      <p:ext uri="{BB962C8B-B14F-4D97-AF65-F5344CB8AC3E}">
        <p14:creationId xmlns:p14="http://schemas.microsoft.com/office/powerpoint/2010/main" val="23136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1145D26-9FAE-4565-A816-BC47CEFB5E90}" type="slidenum">
              <a:rPr lang="en-US"/>
              <a:pPr/>
              <a:t>‹#›</a:t>
            </a:fld>
            <a:endParaRPr lang="en-US"/>
          </a:p>
        </p:txBody>
      </p:sp>
    </p:spTree>
    <p:extLst>
      <p:ext uri="{BB962C8B-B14F-4D97-AF65-F5344CB8AC3E}">
        <p14:creationId xmlns:p14="http://schemas.microsoft.com/office/powerpoint/2010/main" val="2796588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71BBF3B-C318-4182-B715-FB8A61CC1C0F}" type="slidenum">
              <a:rPr lang="en-US"/>
              <a:pPr/>
              <a:t>‹#›</a:t>
            </a:fld>
            <a:endParaRPr lang="en-US"/>
          </a:p>
        </p:txBody>
      </p:sp>
    </p:spTree>
    <p:extLst>
      <p:ext uri="{BB962C8B-B14F-4D97-AF65-F5344CB8AC3E}">
        <p14:creationId xmlns:p14="http://schemas.microsoft.com/office/powerpoint/2010/main" val="1260914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385D31A4-8163-431A-863B-7D6C35F3CDB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eg"/></Relationships>
</file>

<file path=ppt/slides/_rels/slide4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_rels/slide4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4*#ppt_w"/>
                                          </p:val>
                                        </p:tav>
                                        <p:tav tm="100000">
                                          <p:val>
                                            <p:strVal val="#ppt_w"/>
                                          </p:val>
                                        </p:tav>
                                      </p:tavLst>
                                    </p:anim>
                                    <p:anim calcmode="lin" valueType="num">
                                      <p:cBhvr>
                                        <p:cTn id="8" dur="1000" fill="hold"/>
                                        <p:tgtEl>
                                          <p:spTgt spid="14"/>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75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1894121"/>
            <a:ext cx="8763000" cy="3069759"/>
          </a:xfrm>
          <a:prstGeom prst="rect">
            <a:avLst/>
          </a:prstGeom>
          <a:solidFill>
            <a:schemeClr val="tx1">
              <a:alpha val="85000"/>
            </a:schemeClr>
          </a:solidFill>
          <a:ln>
            <a:noFill/>
          </a:ln>
          <a:effectLst/>
          <a:extLst/>
        </p:spPr>
        <p:txBody>
          <a:bodyPr wrap="none" anchor="ctr"/>
          <a:lstStyle/>
          <a:p>
            <a:endParaRPr lang="en-US"/>
          </a:p>
        </p:txBody>
      </p:sp>
      <p:sp>
        <p:nvSpPr>
          <p:cNvPr id="3" name="Text Box 5"/>
          <p:cNvSpPr txBox="1">
            <a:spLocks noChangeArrowheads="1"/>
          </p:cNvSpPr>
          <p:nvPr/>
        </p:nvSpPr>
        <p:spPr bwMode="auto">
          <a:xfrm>
            <a:off x="266700" y="1894221"/>
            <a:ext cx="8610600" cy="3069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Judges 14:1-4</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C000"/>
                </a:solidFill>
                <a:latin typeface="Teen" pitchFamily="2" charset="0"/>
              </a:rPr>
              <a:t>4</a:t>
            </a:r>
            <a:r>
              <a:rPr lang="en-US" b="0" dirty="0" smtClean="0">
                <a:solidFill>
                  <a:schemeClr val="bg1"/>
                </a:solidFill>
                <a:latin typeface="Teen" pitchFamily="2" charset="0"/>
              </a:rPr>
              <a:t>But </a:t>
            </a:r>
            <a:r>
              <a:rPr lang="en-US" b="0" dirty="0">
                <a:solidFill>
                  <a:schemeClr val="bg1"/>
                </a:solidFill>
                <a:latin typeface="Teen" pitchFamily="2" charset="0"/>
              </a:rPr>
              <a:t>his father and his mother knew not that it was of the LORD, that he sought an occasion against the Philistines: for at that time the Philistines had dominion over Israel. </a:t>
            </a:r>
          </a:p>
        </p:txBody>
      </p:sp>
    </p:spTree>
    <p:extLst>
      <p:ext uri="{BB962C8B-B14F-4D97-AF65-F5344CB8AC3E}">
        <p14:creationId xmlns:p14="http://schemas.microsoft.com/office/powerpoint/2010/main" val="36473171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 y="311719"/>
            <a:ext cx="4343401" cy="446817"/>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5" name="Rectangle 4"/>
          <p:cNvSpPr>
            <a:spLocks noChangeArrowheads="1"/>
          </p:cNvSpPr>
          <p:nvPr/>
        </p:nvSpPr>
        <p:spPr bwMode="auto">
          <a:xfrm>
            <a:off x="4738255" y="311719"/>
            <a:ext cx="4405746" cy="446817"/>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6" name="Text Box 1026"/>
          <p:cNvSpPr txBox="1">
            <a:spLocks noChangeArrowheads="1"/>
          </p:cNvSpPr>
          <p:nvPr/>
        </p:nvSpPr>
        <p:spPr bwMode="auto">
          <a:xfrm>
            <a:off x="-38559" y="-38035"/>
            <a:ext cx="4381959" cy="12003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0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STRONG</a:t>
            </a:r>
            <a:endParaRPr lang="en-US" sz="70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sp>
        <p:nvSpPr>
          <p:cNvPr id="7" name="Text Box 1026"/>
          <p:cNvSpPr txBox="1">
            <a:spLocks noChangeArrowheads="1"/>
          </p:cNvSpPr>
          <p:nvPr/>
        </p:nvSpPr>
        <p:spPr bwMode="auto">
          <a:xfrm>
            <a:off x="4750829" y="-50608"/>
            <a:ext cx="4393172" cy="12003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0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WEAKNESS</a:t>
            </a:r>
            <a:endParaRPr lang="en-US" sz="70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147" y="1839192"/>
            <a:ext cx="3633140" cy="2724855"/>
          </a:xfrm>
          <a:prstGeom prst="rect">
            <a:avLst/>
          </a:prstGeom>
          <a:effectLst>
            <a:glow rad="228600">
              <a:schemeClr val="accent4">
                <a:satMod val="175000"/>
                <a:alpha val="40000"/>
              </a:schemeClr>
            </a:glow>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1366" y="1880756"/>
            <a:ext cx="4095989" cy="2662392"/>
          </a:xfrm>
          <a:prstGeom prst="rect">
            <a:avLst/>
          </a:prstGeom>
          <a:effectLst>
            <a:glow rad="228600">
              <a:schemeClr val="accent4">
                <a:satMod val="175000"/>
                <a:alpha val="40000"/>
              </a:schemeClr>
            </a:glow>
          </a:effectLst>
        </p:spPr>
      </p:pic>
      <p:sp>
        <p:nvSpPr>
          <p:cNvPr id="10" name="Text Box 1026"/>
          <p:cNvSpPr txBox="1">
            <a:spLocks noChangeArrowheads="1"/>
          </p:cNvSpPr>
          <p:nvPr/>
        </p:nvSpPr>
        <p:spPr bwMode="auto">
          <a:xfrm>
            <a:off x="0" y="891796"/>
            <a:ext cx="4343400" cy="110799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6600" dirty="0" smtClean="0">
                <a:solidFill>
                  <a:srgbClr val="00FFFF"/>
                </a:solidFill>
                <a:effectLst>
                  <a:glow rad="228600">
                    <a:schemeClr val="accent4">
                      <a:satMod val="175000"/>
                      <a:alpha val="85000"/>
                    </a:schemeClr>
                  </a:glow>
                </a:effectLst>
                <a:latin typeface="Sakkal Majalla" pitchFamily="2" charset="-78"/>
                <a:cs typeface="Sakkal Majalla" pitchFamily="2" charset="-78"/>
              </a:rPr>
              <a:t>PARENTS</a:t>
            </a:r>
            <a:endParaRPr lang="en-US" sz="6600" dirty="0">
              <a:solidFill>
                <a:srgbClr val="00FFFF"/>
              </a:solidFill>
              <a:effectLst>
                <a:glow rad="228600">
                  <a:schemeClr val="accent4">
                    <a:satMod val="175000"/>
                    <a:alpha val="85000"/>
                  </a:schemeClr>
                </a:glow>
              </a:effectLst>
              <a:latin typeface="Sakkal Majalla" pitchFamily="2" charset="-78"/>
              <a:cs typeface="Sakkal Majalla" pitchFamily="2" charset="-78"/>
            </a:endParaRPr>
          </a:p>
        </p:txBody>
      </p:sp>
      <p:sp>
        <p:nvSpPr>
          <p:cNvPr id="11" name="Text Box 1026"/>
          <p:cNvSpPr txBox="1">
            <a:spLocks noChangeArrowheads="1"/>
          </p:cNvSpPr>
          <p:nvPr/>
        </p:nvSpPr>
        <p:spPr bwMode="auto">
          <a:xfrm>
            <a:off x="4738255" y="891796"/>
            <a:ext cx="4405745" cy="110799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6600" spc="-300" dirty="0" smtClean="0">
                <a:solidFill>
                  <a:srgbClr val="00FFFF"/>
                </a:solidFill>
                <a:effectLst>
                  <a:glow rad="228600">
                    <a:schemeClr val="accent4">
                      <a:satMod val="175000"/>
                      <a:alpha val="85000"/>
                    </a:schemeClr>
                  </a:glow>
                </a:effectLst>
                <a:latin typeface="Sakkal Majalla" pitchFamily="2" charset="-78"/>
                <a:cs typeface="Sakkal Majalla" pitchFamily="2" charset="-78"/>
              </a:rPr>
              <a:t>SELF-CENTERED</a:t>
            </a:r>
            <a:endParaRPr lang="en-US" sz="6600" spc="-300" dirty="0">
              <a:solidFill>
                <a:srgbClr val="00FFFF"/>
              </a:solidFill>
              <a:effectLst>
                <a:glow rad="228600">
                  <a:schemeClr val="accent4">
                    <a:satMod val="175000"/>
                    <a:alpha val="85000"/>
                  </a:schemeClr>
                </a:glow>
              </a:effectLst>
              <a:latin typeface="Sakkal Majalla" pitchFamily="2" charset="-78"/>
              <a:cs typeface="Sakkal Majalla" pitchFamily="2" charset="-78"/>
            </a:endParaRPr>
          </a:p>
        </p:txBody>
      </p:sp>
      <p:sp>
        <p:nvSpPr>
          <p:cNvPr id="13" name="Text Box 1026"/>
          <p:cNvSpPr txBox="1">
            <a:spLocks noChangeArrowheads="1"/>
          </p:cNvSpPr>
          <p:nvPr/>
        </p:nvSpPr>
        <p:spPr bwMode="auto">
          <a:xfrm>
            <a:off x="4750828" y="4420754"/>
            <a:ext cx="4405745" cy="2326791"/>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55000"/>
              </a:lnSpc>
              <a:spcAft>
                <a:spcPct val="40000"/>
              </a:spcAft>
              <a:buClr>
                <a:srgbClr val="FFFF99"/>
              </a:buClr>
            </a:pPr>
            <a:r>
              <a:rPr lang="en-US" sz="6600" b="0" dirty="0" smtClean="0">
                <a:solidFill>
                  <a:schemeClr val="bg1"/>
                </a:solidFill>
                <a:effectLst>
                  <a:glow rad="228600">
                    <a:schemeClr val="accent4">
                      <a:satMod val="175000"/>
                      <a:alpha val="85000"/>
                    </a:schemeClr>
                  </a:glow>
                </a:effectLst>
                <a:latin typeface="Sakkal Majalla" pitchFamily="2" charset="-78"/>
                <a:cs typeface="Sakkal Majalla" pitchFamily="2" charset="-78"/>
              </a:rPr>
              <a:t>I’ll Do What I Want And I’ll Get What I Want!!!</a:t>
            </a:r>
            <a:endParaRPr lang="en-US" sz="6600" b="0" dirty="0">
              <a:solidFill>
                <a:schemeClr val="bg1"/>
              </a:solidFill>
              <a:effectLst>
                <a:glow rad="228600">
                  <a:schemeClr val="accent4">
                    <a:satMod val="175000"/>
                    <a:alpha val="85000"/>
                  </a:schemeClr>
                </a:glow>
              </a:effectLst>
              <a:latin typeface="Sakkal Majalla" pitchFamily="2" charset="-78"/>
              <a:cs typeface="Sakkal Majalla" pitchFamily="2" charset="-78"/>
            </a:endParaRPr>
          </a:p>
        </p:txBody>
      </p:sp>
      <p:sp>
        <p:nvSpPr>
          <p:cNvPr id="14" name="Text Box 1026"/>
          <p:cNvSpPr txBox="1">
            <a:spLocks noChangeArrowheads="1"/>
          </p:cNvSpPr>
          <p:nvPr/>
        </p:nvSpPr>
        <p:spPr bwMode="auto">
          <a:xfrm>
            <a:off x="2304820" y="-249255"/>
            <a:ext cx="4381959" cy="1862048"/>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15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A</a:t>
            </a:r>
            <a:endParaRPr lang="en-US" sz="115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spTree>
    <p:extLst>
      <p:ext uri="{BB962C8B-B14F-4D97-AF65-F5344CB8AC3E}">
        <p14:creationId xmlns:p14="http://schemas.microsoft.com/office/powerpoint/2010/main" val="4372286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23" presetClass="exit" presetSubtype="16" fill="hold" grpId="1" nodeType="afterEffect">
                                  <p:stCondLst>
                                    <p:cond delay="0"/>
                                  </p:stCondLst>
                                  <p:childTnLst>
                                    <p:anim calcmode="lin" valueType="num">
                                      <p:cBhvr>
                                        <p:cTn id="10" dur="750"/>
                                        <p:tgtEl>
                                          <p:spTgt spid="14"/>
                                        </p:tgtEl>
                                        <p:attrNameLst>
                                          <p:attrName>ppt_w</p:attrName>
                                        </p:attrNameLst>
                                      </p:cBhvr>
                                      <p:tavLst>
                                        <p:tav tm="0">
                                          <p:val>
                                            <p:strVal val="ppt_w"/>
                                          </p:val>
                                        </p:tav>
                                        <p:tav tm="100000">
                                          <p:val>
                                            <p:strVal val="4*ppt_w"/>
                                          </p:val>
                                        </p:tav>
                                      </p:tavLst>
                                    </p:anim>
                                    <p:anim calcmode="lin" valueType="num">
                                      <p:cBhvr>
                                        <p:cTn id="11" dur="750"/>
                                        <p:tgtEl>
                                          <p:spTgt spid="14"/>
                                        </p:tgtEl>
                                        <p:attrNameLst>
                                          <p:attrName>ppt_h</p:attrName>
                                        </p:attrNameLst>
                                      </p:cBhvr>
                                      <p:tavLst>
                                        <p:tav tm="0">
                                          <p:val>
                                            <p:strVal val="ppt_h"/>
                                          </p:val>
                                        </p:tav>
                                        <p:tav tm="100000">
                                          <p:val>
                                            <p:strVal val="4*ppt_h"/>
                                          </p:val>
                                        </p:tav>
                                      </p:tavLst>
                                    </p:anim>
                                    <p:set>
                                      <p:cBhvr>
                                        <p:cTn id="12" dur="1" fill="hold">
                                          <p:stCondLst>
                                            <p:cond delay="749"/>
                                          </p:stCondLst>
                                        </p:cTn>
                                        <p:tgtEl>
                                          <p:spTgt spid="14"/>
                                        </p:tgtEl>
                                        <p:attrNameLst>
                                          <p:attrName>style.visibility</p:attrName>
                                        </p:attrNameLst>
                                      </p:cBhvr>
                                      <p:to>
                                        <p:strVal val="hidden"/>
                                      </p:to>
                                    </p:set>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2250"/>
                            </p:stCondLst>
                            <p:childTnLst>
                              <p:par>
                                <p:cTn id="23" presetID="2" presetClass="entr" presetSubtype="2"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par>
                          <p:cTn id="27" fill="hold">
                            <p:stCondLst>
                              <p:cond delay="2750"/>
                            </p:stCondLst>
                            <p:childTnLst>
                              <p:par>
                                <p:cTn id="28" presetID="10"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28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750" fill="hold"/>
                                        <p:tgtEl>
                                          <p:spTgt spid="10"/>
                                        </p:tgtEl>
                                        <p:attrNameLst>
                                          <p:attrName>ppt_w</p:attrName>
                                        </p:attrNameLst>
                                      </p:cBhvr>
                                      <p:tavLst>
                                        <p:tav tm="0">
                                          <p:val>
                                            <p:strVal val="4/3*#ppt_w"/>
                                          </p:val>
                                        </p:tav>
                                        <p:tav tm="100000">
                                          <p:val>
                                            <p:strVal val="#ppt_w"/>
                                          </p:val>
                                        </p:tav>
                                      </p:tavLst>
                                    </p:anim>
                                    <p:anim calcmode="lin" valueType="num">
                                      <p:cBhvr>
                                        <p:cTn id="36" dur="750" fill="hold"/>
                                        <p:tgtEl>
                                          <p:spTgt spid="10"/>
                                        </p:tgtEl>
                                        <p:attrNameLst>
                                          <p:attrName>ppt_h</p:attrName>
                                        </p:attrNameLst>
                                      </p:cBhvr>
                                      <p:tavLst>
                                        <p:tav tm="0">
                                          <p:val>
                                            <p:strVal val="4/3*#ppt_h"/>
                                          </p:val>
                                        </p:tav>
                                        <p:tav tm="100000">
                                          <p:val>
                                            <p:strVal val="#ppt_h"/>
                                          </p:val>
                                        </p:tav>
                                      </p:tavLst>
                                    </p:anim>
                                  </p:childTnLst>
                                </p:cTn>
                              </p:par>
                            </p:childTnLst>
                          </p:cTn>
                        </p:par>
                        <p:par>
                          <p:cTn id="37" fill="hold">
                            <p:stCondLst>
                              <p:cond delay="750"/>
                            </p:stCondLst>
                            <p:childTnLst>
                              <p:par>
                                <p:cTn id="38" presetID="31" presetClass="entr" presetSubtype="0"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1000" fill="hold"/>
                                        <p:tgtEl>
                                          <p:spTgt spid="3"/>
                                        </p:tgtEl>
                                        <p:attrNameLst>
                                          <p:attrName>ppt_w</p:attrName>
                                        </p:attrNameLst>
                                      </p:cBhvr>
                                      <p:tavLst>
                                        <p:tav tm="0">
                                          <p:val>
                                            <p:fltVal val="0"/>
                                          </p:val>
                                        </p:tav>
                                        <p:tav tm="100000">
                                          <p:val>
                                            <p:strVal val="#ppt_w"/>
                                          </p:val>
                                        </p:tav>
                                      </p:tavLst>
                                    </p:anim>
                                    <p:anim calcmode="lin" valueType="num">
                                      <p:cBhvr>
                                        <p:cTn id="41" dur="1000" fill="hold"/>
                                        <p:tgtEl>
                                          <p:spTgt spid="3"/>
                                        </p:tgtEl>
                                        <p:attrNameLst>
                                          <p:attrName>ppt_h</p:attrName>
                                        </p:attrNameLst>
                                      </p:cBhvr>
                                      <p:tavLst>
                                        <p:tav tm="0">
                                          <p:val>
                                            <p:fltVal val="0"/>
                                          </p:val>
                                        </p:tav>
                                        <p:tav tm="100000">
                                          <p:val>
                                            <p:strVal val="#ppt_h"/>
                                          </p:val>
                                        </p:tav>
                                      </p:tavLst>
                                    </p:anim>
                                    <p:anim calcmode="lin" valueType="num">
                                      <p:cBhvr>
                                        <p:cTn id="42" dur="1000" fill="hold"/>
                                        <p:tgtEl>
                                          <p:spTgt spid="3"/>
                                        </p:tgtEl>
                                        <p:attrNameLst>
                                          <p:attrName>style.rotation</p:attrName>
                                        </p:attrNameLst>
                                      </p:cBhvr>
                                      <p:tavLst>
                                        <p:tav tm="0">
                                          <p:val>
                                            <p:fltVal val="90"/>
                                          </p:val>
                                        </p:tav>
                                        <p:tav tm="100000">
                                          <p:val>
                                            <p:fltVal val="0"/>
                                          </p:val>
                                        </p:tav>
                                      </p:tavLst>
                                    </p:anim>
                                    <p:animEffect transition="in" filter="fade">
                                      <p:cBhvr>
                                        <p:cTn id="43" dur="10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23" presetClass="entr" presetSubtype="288"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750" fill="hold"/>
                                        <p:tgtEl>
                                          <p:spTgt spid="11"/>
                                        </p:tgtEl>
                                        <p:attrNameLst>
                                          <p:attrName>ppt_w</p:attrName>
                                        </p:attrNameLst>
                                      </p:cBhvr>
                                      <p:tavLst>
                                        <p:tav tm="0">
                                          <p:val>
                                            <p:strVal val="4/3*#ppt_w"/>
                                          </p:val>
                                        </p:tav>
                                        <p:tav tm="100000">
                                          <p:val>
                                            <p:strVal val="#ppt_w"/>
                                          </p:val>
                                        </p:tav>
                                      </p:tavLst>
                                    </p:anim>
                                    <p:anim calcmode="lin" valueType="num">
                                      <p:cBhvr>
                                        <p:cTn id="49" dur="750" fill="hold"/>
                                        <p:tgtEl>
                                          <p:spTgt spid="11"/>
                                        </p:tgtEl>
                                        <p:attrNameLst>
                                          <p:attrName>ppt_h</p:attrName>
                                        </p:attrNameLst>
                                      </p:cBhvr>
                                      <p:tavLst>
                                        <p:tav tm="0">
                                          <p:val>
                                            <p:strVal val="4/3*#ppt_h"/>
                                          </p:val>
                                        </p:tav>
                                        <p:tav tm="100000">
                                          <p:val>
                                            <p:strVal val="#ppt_h"/>
                                          </p:val>
                                        </p:tav>
                                      </p:tavLst>
                                    </p:anim>
                                  </p:childTnLst>
                                </p:cTn>
                              </p:par>
                            </p:childTnLst>
                          </p:cTn>
                        </p:par>
                        <p:par>
                          <p:cTn id="50" fill="hold">
                            <p:stCondLst>
                              <p:cond delay="750"/>
                            </p:stCondLst>
                            <p:childTnLst>
                              <p:par>
                                <p:cTn id="51" presetID="31" presetClass="entr" presetSubtype="0"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ppt_w</p:attrName>
                                        </p:attrNameLst>
                                      </p:cBhvr>
                                      <p:tavLst>
                                        <p:tav tm="0">
                                          <p:val>
                                            <p:fltVal val="0"/>
                                          </p:val>
                                        </p:tav>
                                        <p:tav tm="100000">
                                          <p:val>
                                            <p:strVal val="#ppt_w"/>
                                          </p:val>
                                        </p:tav>
                                      </p:tavLst>
                                    </p:anim>
                                    <p:anim calcmode="lin" valueType="num">
                                      <p:cBhvr>
                                        <p:cTn id="54" dur="1000" fill="hold"/>
                                        <p:tgtEl>
                                          <p:spTgt spid="12"/>
                                        </p:tgtEl>
                                        <p:attrNameLst>
                                          <p:attrName>ppt_h</p:attrName>
                                        </p:attrNameLst>
                                      </p:cBhvr>
                                      <p:tavLst>
                                        <p:tav tm="0">
                                          <p:val>
                                            <p:fltVal val="0"/>
                                          </p:val>
                                        </p:tav>
                                        <p:tav tm="100000">
                                          <p:val>
                                            <p:strVal val="#ppt_h"/>
                                          </p:val>
                                        </p:tav>
                                      </p:tavLst>
                                    </p:anim>
                                    <p:anim calcmode="lin" valueType="num">
                                      <p:cBhvr>
                                        <p:cTn id="55" dur="1000" fill="hold"/>
                                        <p:tgtEl>
                                          <p:spTgt spid="12"/>
                                        </p:tgtEl>
                                        <p:attrNameLst>
                                          <p:attrName>style.rotation</p:attrName>
                                        </p:attrNameLst>
                                      </p:cBhvr>
                                      <p:tavLst>
                                        <p:tav tm="0">
                                          <p:val>
                                            <p:fltVal val="90"/>
                                          </p:val>
                                        </p:tav>
                                        <p:tav tm="100000">
                                          <p:val>
                                            <p:fltVal val="0"/>
                                          </p:val>
                                        </p:tav>
                                      </p:tavLst>
                                    </p:anim>
                                    <p:animEffect transition="in" filter="fade">
                                      <p:cBhvr>
                                        <p:cTn id="56" dur="10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23" presetClass="entr" presetSubtype="288"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750" fill="hold"/>
                                        <p:tgtEl>
                                          <p:spTgt spid="13"/>
                                        </p:tgtEl>
                                        <p:attrNameLst>
                                          <p:attrName>ppt_w</p:attrName>
                                        </p:attrNameLst>
                                      </p:cBhvr>
                                      <p:tavLst>
                                        <p:tav tm="0">
                                          <p:val>
                                            <p:strVal val="4/3*#ppt_w"/>
                                          </p:val>
                                        </p:tav>
                                        <p:tav tm="100000">
                                          <p:val>
                                            <p:strVal val="#ppt_w"/>
                                          </p:val>
                                        </p:tav>
                                      </p:tavLst>
                                    </p:anim>
                                    <p:anim calcmode="lin" valueType="num">
                                      <p:cBhvr>
                                        <p:cTn id="62" dur="750" fill="hold"/>
                                        <p:tgtEl>
                                          <p:spTgt spid="1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10" grpId="0"/>
      <p:bldP spid="11" grpId="0"/>
      <p:bldP spid="13" grpId="0"/>
      <p:bldP spid="14" grpId="0"/>
      <p:bldP spid="14"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428129"/>
            <a:ext cx="8763000" cy="6001743"/>
          </a:xfrm>
          <a:prstGeom prst="rect">
            <a:avLst/>
          </a:prstGeom>
          <a:solidFill>
            <a:schemeClr val="tx1">
              <a:alpha val="85000"/>
            </a:schemeClr>
          </a:solidFill>
          <a:ln>
            <a:noFill/>
          </a:ln>
          <a:effectLst/>
          <a:extLst/>
        </p:spPr>
        <p:txBody>
          <a:bodyPr wrap="none" anchor="ctr"/>
          <a:lstStyle/>
          <a:p>
            <a:endParaRPr lang="en-US"/>
          </a:p>
        </p:txBody>
      </p:sp>
      <p:sp>
        <p:nvSpPr>
          <p:cNvPr id="3" name="Text Box 5"/>
          <p:cNvSpPr txBox="1">
            <a:spLocks noChangeArrowheads="1"/>
          </p:cNvSpPr>
          <p:nvPr/>
        </p:nvSpPr>
        <p:spPr bwMode="auto">
          <a:xfrm>
            <a:off x="266700" y="428179"/>
            <a:ext cx="8610600"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Judges 14:5-10</a:t>
            </a:r>
            <a:r>
              <a:rPr lang="en-US" b="0" dirty="0">
                <a:solidFill>
                  <a:schemeClr val="folHlink"/>
                </a:solidFill>
                <a:latin typeface="+mj-lt"/>
              </a:rPr>
              <a:t/>
            </a:r>
            <a:br>
              <a:rPr lang="en-US" b="0" dirty="0">
                <a:solidFill>
                  <a:schemeClr val="folHlink"/>
                </a:solidFill>
                <a:latin typeface="+mj-lt"/>
              </a:rPr>
            </a:br>
            <a:r>
              <a:rPr lang="en-US" b="0" baseline="30000" dirty="0">
                <a:solidFill>
                  <a:srgbClr val="FFC000"/>
                </a:solidFill>
                <a:latin typeface="Teen" pitchFamily="2" charset="0"/>
              </a:rPr>
              <a:t>5</a:t>
            </a:r>
            <a:r>
              <a:rPr lang="en-US" b="0" dirty="0">
                <a:solidFill>
                  <a:schemeClr val="bg1"/>
                </a:solidFill>
                <a:latin typeface="Teen" pitchFamily="2" charset="0"/>
              </a:rPr>
              <a:t>Then went Samson down, and his father and his mother, to </a:t>
            </a:r>
            <a:r>
              <a:rPr lang="en-US" b="0" dirty="0" err="1">
                <a:solidFill>
                  <a:schemeClr val="bg1"/>
                </a:solidFill>
                <a:latin typeface="Teen" pitchFamily="2" charset="0"/>
              </a:rPr>
              <a:t>Timnath</a:t>
            </a:r>
            <a:r>
              <a:rPr lang="en-US" b="0" dirty="0">
                <a:solidFill>
                  <a:schemeClr val="bg1"/>
                </a:solidFill>
                <a:latin typeface="Teen" pitchFamily="2" charset="0"/>
              </a:rPr>
              <a:t>, and came to the vineyards of </a:t>
            </a:r>
            <a:r>
              <a:rPr lang="en-US" b="0" dirty="0" err="1">
                <a:solidFill>
                  <a:schemeClr val="bg1"/>
                </a:solidFill>
                <a:latin typeface="Teen" pitchFamily="2" charset="0"/>
              </a:rPr>
              <a:t>Timnath</a:t>
            </a:r>
            <a:r>
              <a:rPr lang="en-US" b="0" dirty="0">
                <a:solidFill>
                  <a:schemeClr val="bg1"/>
                </a:solidFill>
                <a:latin typeface="Teen" pitchFamily="2" charset="0"/>
              </a:rPr>
              <a:t>: and, behold, a young lion roared against him. </a:t>
            </a:r>
          </a:p>
          <a:p>
            <a:pPr>
              <a:lnSpc>
                <a:spcPct val="80000"/>
              </a:lnSpc>
            </a:pPr>
            <a:r>
              <a:rPr lang="en-US" b="0" baseline="30000" dirty="0" smtClean="0">
                <a:solidFill>
                  <a:srgbClr val="FFC000"/>
                </a:solidFill>
                <a:latin typeface="Teen" pitchFamily="2" charset="0"/>
              </a:rPr>
              <a:t>6</a:t>
            </a:r>
            <a:r>
              <a:rPr lang="en-US" b="0" dirty="0" smtClean="0">
                <a:solidFill>
                  <a:schemeClr val="bg1"/>
                </a:solidFill>
                <a:latin typeface="Teen" pitchFamily="2" charset="0"/>
              </a:rPr>
              <a:t>And </a:t>
            </a:r>
            <a:r>
              <a:rPr lang="en-US" b="0" dirty="0">
                <a:solidFill>
                  <a:schemeClr val="bg1"/>
                </a:solidFill>
                <a:latin typeface="Teen" pitchFamily="2" charset="0"/>
              </a:rPr>
              <a:t>the Spirit of the LORD came mightily upon him, and he rent him as he would have rent a kid, and he had nothing in his hand: but he told not his father or his mother what he had done. </a:t>
            </a:r>
          </a:p>
        </p:txBody>
      </p:sp>
    </p:spTree>
    <p:extLst>
      <p:ext uri="{BB962C8B-B14F-4D97-AF65-F5344CB8AC3E}">
        <p14:creationId xmlns:p14="http://schemas.microsoft.com/office/powerpoint/2010/main" val="36574020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1166793"/>
            <a:ext cx="8763000" cy="4524415"/>
          </a:xfrm>
          <a:prstGeom prst="rect">
            <a:avLst/>
          </a:prstGeom>
          <a:solidFill>
            <a:schemeClr val="tx1">
              <a:alpha val="85000"/>
            </a:schemeClr>
          </a:solidFill>
          <a:ln>
            <a:noFill/>
          </a:ln>
          <a:effectLst/>
          <a:extLst/>
        </p:spPr>
        <p:txBody>
          <a:bodyPr wrap="none" anchor="ctr"/>
          <a:lstStyle/>
          <a:p>
            <a:endParaRPr lang="en-US"/>
          </a:p>
        </p:txBody>
      </p:sp>
      <p:sp>
        <p:nvSpPr>
          <p:cNvPr id="3" name="Text Box 5"/>
          <p:cNvSpPr txBox="1">
            <a:spLocks noChangeArrowheads="1"/>
          </p:cNvSpPr>
          <p:nvPr/>
        </p:nvSpPr>
        <p:spPr bwMode="auto">
          <a:xfrm>
            <a:off x="266700" y="1166843"/>
            <a:ext cx="8610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Judges 14:5-10</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C000"/>
                </a:solidFill>
                <a:latin typeface="Teen" pitchFamily="2" charset="0"/>
              </a:rPr>
              <a:t>7</a:t>
            </a:r>
            <a:r>
              <a:rPr lang="en-US" b="0" dirty="0" smtClean="0">
                <a:solidFill>
                  <a:schemeClr val="bg1"/>
                </a:solidFill>
                <a:latin typeface="Teen" pitchFamily="2" charset="0"/>
              </a:rPr>
              <a:t>And </a:t>
            </a:r>
            <a:r>
              <a:rPr lang="en-US" b="0" dirty="0">
                <a:solidFill>
                  <a:schemeClr val="bg1"/>
                </a:solidFill>
                <a:latin typeface="Teen" pitchFamily="2" charset="0"/>
              </a:rPr>
              <a:t>he went down, and talked with the woman; and she pleased Samson well. </a:t>
            </a:r>
          </a:p>
          <a:p>
            <a:pPr>
              <a:lnSpc>
                <a:spcPct val="80000"/>
              </a:lnSpc>
            </a:pPr>
            <a:r>
              <a:rPr lang="en-US" b="0" baseline="30000" dirty="0" smtClean="0">
                <a:solidFill>
                  <a:srgbClr val="FFC000"/>
                </a:solidFill>
                <a:latin typeface="Teen" pitchFamily="2" charset="0"/>
              </a:rPr>
              <a:t>8</a:t>
            </a:r>
            <a:r>
              <a:rPr lang="en-US" b="0" dirty="0" smtClean="0">
                <a:solidFill>
                  <a:schemeClr val="bg1"/>
                </a:solidFill>
                <a:latin typeface="Teen" pitchFamily="2" charset="0"/>
              </a:rPr>
              <a:t>And </a:t>
            </a:r>
            <a:r>
              <a:rPr lang="en-US" b="0" dirty="0">
                <a:solidFill>
                  <a:schemeClr val="bg1"/>
                </a:solidFill>
                <a:latin typeface="Teen" pitchFamily="2" charset="0"/>
              </a:rPr>
              <a:t>after a time he returned to take her, and he turned aside to see the </a:t>
            </a:r>
            <a:r>
              <a:rPr lang="en-US" b="0" dirty="0" err="1">
                <a:solidFill>
                  <a:schemeClr val="bg1"/>
                </a:solidFill>
                <a:latin typeface="Teen" pitchFamily="2" charset="0"/>
              </a:rPr>
              <a:t>carcase</a:t>
            </a:r>
            <a:r>
              <a:rPr lang="en-US" b="0" dirty="0">
                <a:solidFill>
                  <a:schemeClr val="bg1"/>
                </a:solidFill>
                <a:latin typeface="Teen" pitchFamily="2" charset="0"/>
              </a:rPr>
              <a:t> of the lion: and, behold, there was a swarm of bees and honey in the </a:t>
            </a:r>
            <a:r>
              <a:rPr lang="en-US" b="0" dirty="0" err="1">
                <a:solidFill>
                  <a:schemeClr val="bg1"/>
                </a:solidFill>
                <a:latin typeface="Teen" pitchFamily="2" charset="0"/>
              </a:rPr>
              <a:t>carcase</a:t>
            </a:r>
            <a:r>
              <a:rPr lang="en-US" b="0" dirty="0">
                <a:solidFill>
                  <a:schemeClr val="bg1"/>
                </a:solidFill>
                <a:latin typeface="Teen" pitchFamily="2" charset="0"/>
              </a:rPr>
              <a:t> of the lion. </a:t>
            </a:r>
          </a:p>
        </p:txBody>
      </p:sp>
    </p:spTree>
    <p:extLst>
      <p:ext uri="{BB962C8B-B14F-4D97-AF65-F5344CB8AC3E}">
        <p14:creationId xmlns:p14="http://schemas.microsoft.com/office/powerpoint/2010/main" val="15994816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460261"/>
            <a:ext cx="8763000" cy="5937479"/>
          </a:xfrm>
          <a:prstGeom prst="rect">
            <a:avLst/>
          </a:prstGeom>
          <a:solidFill>
            <a:schemeClr val="tx1">
              <a:alpha val="85000"/>
            </a:schemeClr>
          </a:solidFill>
          <a:ln>
            <a:noFill/>
          </a:ln>
          <a:effectLst/>
          <a:extLst/>
        </p:spPr>
        <p:txBody>
          <a:bodyPr wrap="none" anchor="ctr"/>
          <a:lstStyle/>
          <a:p>
            <a:endParaRPr lang="en-US"/>
          </a:p>
        </p:txBody>
      </p:sp>
      <p:sp>
        <p:nvSpPr>
          <p:cNvPr id="3" name="Text Box 5"/>
          <p:cNvSpPr txBox="1">
            <a:spLocks noChangeArrowheads="1"/>
          </p:cNvSpPr>
          <p:nvPr/>
        </p:nvSpPr>
        <p:spPr bwMode="auto">
          <a:xfrm>
            <a:off x="266700" y="428179"/>
            <a:ext cx="8610600"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Judges 14:5-10</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C000"/>
                </a:solidFill>
                <a:latin typeface="Teen" pitchFamily="2" charset="0"/>
              </a:rPr>
              <a:t>9</a:t>
            </a:r>
            <a:r>
              <a:rPr lang="en-US" b="0" dirty="0" smtClean="0">
                <a:solidFill>
                  <a:schemeClr val="bg1"/>
                </a:solidFill>
                <a:latin typeface="Teen" pitchFamily="2" charset="0"/>
              </a:rPr>
              <a:t>And </a:t>
            </a:r>
            <a:r>
              <a:rPr lang="en-US" b="0" dirty="0">
                <a:solidFill>
                  <a:schemeClr val="bg1"/>
                </a:solidFill>
                <a:latin typeface="Teen" pitchFamily="2" charset="0"/>
              </a:rPr>
              <a:t>he took thereof in his hands, and went on eating, and came to his father and mother, and he gave them, and they did eat: but he told not them that he had taken the honey out of the </a:t>
            </a:r>
            <a:r>
              <a:rPr lang="en-US" b="0" dirty="0" err="1">
                <a:solidFill>
                  <a:schemeClr val="bg1"/>
                </a:solidFill>
                <a:latin typeface="Teen" pitchFamily="2" charset="0"/>
              </a:rPr>
              <a:t>carcase</a:t>
            </a:r>
            <a:r>
              <a:rPr lang="en-US" b="0" dirty="0">
                <a:solidFill>
                  <a:schemeClr val="bg1"/>
                </a:solidFill>
                <a:latin typeface="Teen" pitchFamily="2" charset="0"/>
              </a:rPr>
              <a:t> of the lion. </a:t>
            </a:r>
          </a:p>
          <a:p>
            <a:pPr>
              <a:lnSpc>
                <a:spcPct val="80000"/>
              </a:lnSpc>
            </a:pPr>
            <a:r>
              <a:rPr lang="en-US" b="0" baseline="30000" dirty="0" smtClean="0">
                <a:solidFill>
                  <a:srgbClr val="FFC000"/>
                </a:solidFill>
                <a:latin typeface="Teen" pitchFamily="2" charset="0"/>
              </a:rPr>
              <a:t>10</a:t>
            </a:r>
            <a:r>
              <a:rPr lang="en-US" b="0" dirty="0" smtClean="0">
                <a:solidFill>
                  <a:schemeClr val="bg1"/>
                </a:solidFill>
                <a:latin typeface="Teen" pitchFamily="2" charset="0"/>
              </a:rPr>
              <a:t>So </a:t>
            </a:r>
            <a:r>
              <a:rPr lang="en-US" b="0" dirty="0">
                <a:solidFill>
                  <a:schemeClr val="bg1"/>
                </a:solidFill>
                <a:latin typeface="Teen" pitchFamily="2" charset="0"/>
              </a:rPr>
              <a:t>his father went down unto the woman: and Samson made there a feast; for so used the young men to do. </a:t>
            </a:r>
          </a:p>
        </p:txBody>
      </p:sp>
    </p:spTree>
    <p:extLst>
      <p:ext uri="{BB962C8B-B14F-4D97-AF65-F5344CB8AC3E}">
        <p14:creationId xmlns:p14="http://schemas.microsoft.com/office/powerpoint/2010/main" val="2438304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 y="311719"/>
            <a:ext cx="4343401" cy="446817"/>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5" name="Rectangle 4"/>
          <p:cNvSpPr>
            <a:spLocks noChangeArrowheads="1"/>
          </p:cNvSpPr>
          <p:nvPr/>
        </p:nvSpPr>
        <p:spPr bwMode="auto">
          <a:xfrm>
            <a:off x="4738255" y="311719"/>
            <a:ext cx="4405746" cy="446817"/>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6" name="Text Box 1026"/>
          <p:cNvSpPr txBox="1">
            <a:spLocks noChangeArrowheads="1"/>
          </p:cNvSpPr>
          <p:nvPr/>
        </p:nvSpPr>
        <p:spPr bwMode="auto">
          <a:xfrm>
            <a:off x="-38559" y="-38035"/>
            <a:ext cx="4381959" cy="12003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0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STRONG</a:t>
            </a:r>
            <a:endParaRPr lang="en-US" sz="70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sp>
        <p:nvSpPr>
          <p:cNvPr id="7" name="Text Box 1026"/>
          <p:cNvSpPr txBox="1">
            <a:spLocks noChangeArrowheads="1"/>
          </p:cNvSpPr>
          <p:nvPr/>
        </p:nvSpPr>
        <p:spPr bwMode="auto">
          <a:xfrm>
            <a:off x="4750829" y="-50608"/>
            <a:ext cx="4393172" cy="12003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0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WEAKNESS</a:t>
            </a:r>
            <a:endParaRPr lang="en-US" sz="70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111" y="1864591"/>
            <a:ext cx="3499175" cy="2857660"/>
          </a:xfrm>
          <a:prstGeom prst="rect">
            <a:avLst/>
          </a:prstGeom>
          <a:effectLst>
            <a:glow rad="228600">
              <a:schemeClr val="accent4">
                <a:satMod val="175000"/>
                <a:alpha val="40000"/>
              </a:schemeClr>
            </a:glow>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3566" y="1854958"/>
            <a:ext cx="3840270" cy="2880203"/>
          </a:xfrm>
          <a:prstGeom prst="rect">
            <a:avLst/>
          </a:prstGeom>
          <a:effectLst>
            <a:glow rad="228600">
              <a:schemeClr val="accent4">
                <a:satMod val="175000"/>
                <a:alpha val="40000"/>
              </a:schemeClr>
            </a:glow>
          </a:effectLst>
        </p:spPr>
      </p:pic>
      <p:sp>
        <p:nvSpPr>
          <p:cNvPr id="10" name="Text Box 1026"/>
          <p:cNvSpPr txBox="1">
            <a:spLocks noChangeArrowheads="1"/>
          </p:cNvSpPr>
          <p:nvPr/>
        </p:nvSpPr>
        <p:spPr bwMode="auto">
          <a:xfrm>
            <a:off x="0" y="891796"/>
            <a:ext cx="4343400" cy="110799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6600" dirty="0" smtClean="0">
                <a:solidFill>
                  <a:srgbClr val="00FFFF"/>
                </a:solidFill>
                <a:effectLst>
                  <a:glow rad="228600">
                    <a:schemeClr val="accent4">
                      <a:satMod val="175000"/>
                      <a:alpha val="85000"/>
                    </a:schemeClr>
                  </a:glow>
                </a:effectLst>
                <a:latin typeface="Sakkal Majalla" pitchFamily="2" charset="-78"/>
                <a:cs typeface="Sakkal Majalla" pitchFamily="2" charset="-78"/>
              </a:rPr>
              <a:t>PHYSICALLY</a:t>
            </a:r>
            <a:endParaRPr lang="en-US" sz="6600" dirty="0">
              <a:solidFill>
                <a:srgbClr val="00FFFF"/>
              </a:solidFill>
              <a:effectLst>
                <a:glow rad="228600">
                  <a:schemeClr val="accent4">
                    <a:satMod val="175000"/>
                    <a:alpha val="85000"/>
                  </a:schemeClr>
                </a:glow>
              </a:effectLst>
              <a:latin typeface="Sakkal Majalla" pitchFamily="2" charset="-78"/>
              <a:cs typeface="Sakkal Majalla" pitchFamily="2" charset="-78"/>
            </a:endParaRPr>
          </a:p>
        </p:txBody>
      </p:sp>
      <p:sp>
        <p:nvSpPr>
          <p:cNvPr id="11" name="Text Box 1026"/>
          <p:cNvSpPr txBox="1">
            <a:spLocks noChangeArrowheads="1"/>
          </p:cNvSpPr>
          <p:nvPr/>
        </p:nvSpPr>
        <p:spPr bwMode="auto">
          <a:xfrm>
            <a:off x="4738255" y="891796"/>
            <a:ext cx="4405745" cy="110799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6600" dirty="0" smtClean="0">
                <a:solidFill>
                  <a:srgbClr val="00FFFF"/>
                </a:solidFill>
                <a:effectLst>
                  <a:glow rad="228600">
                    <a:schemeClr val="accent4">
                      <a:satMod val="175000"/>
                      <a:alpha val="85000"/>
                    </a:schemeClr>
                  </a:glow>
                </a:effectLst>
                <a:latin typeface="Sakkal Majalla" pitchFamily="2" charset="-78"/>
                <a:cs typeface="Sakkal Majalla" pitchFamily="2" charset="-78"/>
              </a:rPr>
              <a:t>SPIRITUALLY</a:t>
            </a:r>
            <a:endParaRPr lang="en-US" sz="6600" dirty="0">
              <a:solidFill>
                <a:srgbClr val="00FFFF"/>
              </a:solidFill>
              <a:effectLst>
                <a:glow rad="228600">
                  <a:schemeClr val="accent4">
                    <a:satMod val="175000"/>
                    <a:alpha val="85000"/>
                  </a:schemeClr>
                </a:glow>
              </a:effectLst>
              <a:latin typeface="Sakkal Majalla" pitchFamily="2" charset="-78"/>
              <a:cs typeface="Sakkal Majalla" pitchFamily="2" charset="-78"/>
            </a:endParaRPr>
          </a:p>
        </p:txBody>
      </p:sp>
      <p:sp>
        <p:nvSpPr>
          <p:cNvPr id="13" name="Text Box 1026"/>
          <p:cNvSpPr txBox="1">
            <a:spLocks noChangeArrowheads="1"/>
          </p:cNvSpPr>
          <p:nvPr/>
        </p:nvSpPr>
        <p:spPr bwMode="auto">
          <a:xfrm>
            <a:off x="4750828" y="3973941"/>
            <a:ext cx="4405745" cy="2885405"/>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55000"/>
              </a:lnSpc>
              <a:spcAft>
                <a:spcPct val="40000"/>
              </a:spcAft>
              <a:buClr>
                <a:srgbClr val="FFFF99"/>
              </a:buClr>
            </a:pPr>
            <a:r>
              <a:rPr lang="en-US" sz="6600" b="0" dirty="0" smtClean="0">
                <a:solidFill>
                  <a:schemeClr val="bg1"/>
                </a:solidFill>
                <a:effectLst>
                  <a:glow rad="228600">
                    <a:schemeClr val="accent4">
                      <a:satMod val="175000"/>
                      <a:alpha val="85000"/>
                    </a:schemeClr>
                  </a:glow>
                </a:effectLst>
                <a:latin typeface="Sakkal Majalla" pitchFamily="2" charset="-78"/>
                <a:cs typeface="Sakkal Majalla" pitchFamily="2" charset="-78"/>
              </a:rPr>
              <a:t>Carnally Minded And Lacking Spiritual Commitment</a:t>
            </a:r>
            <a:endParaRPr lang="en-US" sz="6600" b="0" dirty="0">
              <a:solidFill>
                <a:schemeClr val="bg1"/>
              </a:solidFill>
              <a:effectLst>
                <a:glow rad="228600">
                  <a:schemeClr val="accent4">
                    <a:satMod val="175000"/>
                    <a:alpha val="85000"/>
                  </a:schemeClr>
                </a:glow>
              </a:effectLst>
              <a:latin typeface="Sakkal Majalla" pitchFamily="2" charset="-78"/>
              <a:cs typeface="Sakkal Majalla" pitchFamily="2" charset="-78"/>
            </a:endParaRPr>
          </a:p>
        </p:txBody>
      </p:sp>
      <p:sp>
        <p:nvSpPr>
          <p:cNvPr id="14" name="Text Box 1026"/>
          <p:cNvSpPr txBox="1">
            <a:spLocks noChangeArrowheads="1"/>
          </p:cNvSpPr>
          <p:nvPr/>
        </p:nvSpPr>
        <p:spPr bwMode="auto">
          <a:xfrm>
            <a:off x="2304820" y="-249255"/>
            <a:ext cx="4381959" cy="1862048"/>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15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A</a:t>
            </a:r>
            <a:endParaRPr lang="en-US" sz="115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spTree>
    <p:extLst>
      <p:ext uri="{BB962C8B-B14F-4D97-AF65-F5344CB8AC3E}">
        <p14:creationId xmlns:p14="http://schemas.microsoft.com/office/powerpoint/2010/main" val="2174101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23" presetClass="exit" presetSubtype="16" fill="hold" grpId="1" nodeType="afterEffect">
                                  <p:stCondLst>
                                    <p:cond delay="0"/>
                                  </p:stCondLst>
                                  <p:childTnLst>
                                    <p:anim calcmode="lin" valueType="num">
                                      <p:cBhvr>
                                        <p:cTn id="10" dur="750"/>
                                        <p:tgtEl>
                                          <p:spTgt spid="14"/>
                                        </p:tgtEl>
                                        <p:attrNameLst>
                                          <p:attrName>ppt_w</p:attrName>
                                        </p:attrNameLst>
                                      </p:cBhvr>
                                      <p:tavLst>
                                        <p:tav tm="0">
                                          <p:val>
                                            <p:strVal val="ppt_w"/>
                                          </p:val>
                                        </p:tav>
                                        <p:tav tm="100000">
                                          <p:val>
                                            <p:strVal val="4*ppt_w"/>
                                          </p:val>
                                        </p:tav>
                                      </p:tavLst>
                                    </p:anim>
                                    <p:anim calcmode="lin" valueType="num">
                                      <p:cBhvr>
                                        <p:cTn id="11" dur="750"/>
                                        <p:tgtEl>
                                          <p:spTgt spid="14"/>
                                        </p:tgtEl>
                                        <p:attrNameLst>
                                          <p:attrName>ppt_h</p:attrName>
                                        </p:attrNameLst>
                                      </p:cBhvr>
                                      <p:tavLst>
                                        <p:tav tm="0">
                                          <p:val>
                                            <p:strVal val="ppt_h"/>
                                          </p:val>
                                        </p:tav>
                                        <p:tav tm="100000">
                                          <p:val>
                                            <p:strVal val="4*ppt_h"/>
                                          </p:val>
                                        </p:tav>
                                      </p:tavLst>
                                    </p:anim>
                                    <p:set>
                                      <p:cBhvr>
                                        <p:cTn id="12" dur="1" fill="hold">
                                          <p:stCondLst>
                                            <p:cond delay="749"/>
                                          </p:stCondLst>
                                        </p:cTn>
                                        <p:tgtEl>
                                          <p:spTgt spid="14"/>
                                        </p:tgtEl>
                                        <p:attrNameLst>
                                          <p:attrName>style.visibility</p:attrName>
                                        </p:attrNameLst>
                                      </p:cBhvr>
                                      <p:to>
                                        <p:strVal val="hidden"/>
                                      </p:to>
                                    </p:set>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2250"/>
                            </p:stCondLst>
                            <p:childTnLst>
                              <p:par>
                                <p:cTn id="23" presetID="2" presetClass="entr" presetSubtype="2"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par>
                          <p:cTn id="27" fill="hold">
                            <p:stCondLst>
                              <p:cond delay="2750"/>
                            </p:stCondLst>
                            <p:childTnLst>
                              <p:par>
                                <p:cTn id="28" presetID="10"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28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750" fill="hold"/>
                                        <p:tgtEl>
                                          <p:spTgt spid="10"/>
                                        </p:tgtEl>
                                        <p:attrNameLst>
                                          <p:attrName>ppt_w</p:attrName>
                                        </p:attrNameLst>
                                      </p:cBhvr>
                                      <p:tavLst>
                                        <p:tav tm="0">
                                          <p:val>
                                            <p:strVal val="4/3*#ppt_w"/>
                                          </p:val>
                                        </p:tav>
                                        <p:tav tm="100000">
                                          <p:val>
                                            <p:strVal val="#ppt_w"/>
                                          </p:val>
                                        </p:tav>
                                      </p:tavLst>
                                    </p:anim>
                                    <p:anim calcmode="lin" valueType="num">
                                      <p:cBhvr>
                                        <p:cTn id="36" dur="750" fill="hold"/>
                                        <p:tgtEl>
                                          <p:spTgt spid="10"/>
                                        </p:tgtEl>
                                        <p:attrNameLst>
                                          <p:attrName>ppt_h</p:attrName>
                                        </p:attrNameLst>
                                      </p:cBhvr>
                                      <p:tavLst>
                                        <p:tav tm="0">
                                          <p:val>
                                            <p:strVal val="4/3*#ppt_h"/>
                                          </p:val>
                                        </p:tav>
                                        <p:tav tm="100000">
                                          <p:val>
                                            <p:strVal val="#ppt_h"/>
                                          </p:val>
                                        </p:tav>
                                      </p:tavLst>
                                    </p:anim>
                                  </p:childTnLst>
                                </p:cTn>
                              </p:par>
                            </p:childTnLst>
                          </p:cTn>
                        </p:par>
                        <p:par>
                          <p:cTn id="37" fill="hold">
                            <p:stCondLst>
                              <p:cond delay="750"/>
                            </p:stCondLst>
                            <p:childTnLst>
                              <p:par>
                                <p:cTn id="38" presetID="31" presetClass="entr" presetSubtype="0"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1000" fill="hold"/>
                                        <p:tgtEl>
                                          <p:spTgt spid="3"/>
                                        </p:tgtEl>
                                        <p:attrNameLst>
                                          <p:attrName>ppt_w</p:attrName>
                                        </p:attrNameLst>
                                      </p:cBhvr>
                                      <p:tavLst>
                                        <p:tav tm="0">
                                          <p:val>
                                            <p:fltVal val="0"/>
                                          </p:val>
                                        </p:tav>
                                        <p:tav tm="100000">
                                          <p:val>
                                            <p:strVal val="#ppt_w"/>
                                          </p:val>
                                        </p:tav>
                                      </p:tavLst>
                                    </p:anim>
                                    <p:anim calcmode="lin" valueType="num">
                                      <p:cBhvr>
                                        <p:cTn id="41" dur="1000" fill="hold"/>
                                        <p:tgtEl>
                                          <p:spTgt spid="3"/>
                                        </p:tgtEl>
                                        <p:attrNameLst>
                                          <p:attrName>ppt_h</p:attrName>
                                        </p:attrNameLst>
                                      </p:cBhvr>
                                      <p:tavLst>
                                        <p:tav tm="0">
                                          <p:val>
                                            <p:fltVal val="0"/>
                                          </p:val>
                                        </p:tav>
                                        <p:tav tm="100000">
                                          <p:val>
                                            <p:strVal val="#ppt_h"/>
                                          </p:val>
                                        </p:tav>
                                      </p:tavLst>
                                    </p:anim>
                                    <p:anim calcmode="lin" valueType="num">
                                      <p:cBhvr>
                                        <p:cTn id="42" dur="1000" fill="hold"/>
                                        <p:tgtEl>
                                          <p:spTgt spid="3"/>
                                        </p:tgtEl>
                                        <p:attrNameLst>
                                          <p:attrName>style.rotation</p:attrName>
                                        </p:attrNameLst>
                                      </p:cBhvr>
                                      <p:tavLst>
                                        <p:tav tm="0">
                                          <p:val>
                                            <p:fltVal val="90"/>
                                          </p:val>
                                        </p:tav>
                                        <p:tav tm="100000">
                                          <p:val>
                                            <p:fltVal val="0"/>
                                          </p:val>
                                        </p:tav>
                                      </p:tavLst>
                                    </p:anim>
                                    <p:animEffect transition="in" filter="fade">
                                      <p:cBhvr>
                                        <p:cTn id="43" dur="10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23" presetClass="entr" presetSubtype="288"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750" fill="hold"/>
                                        <p:tgtEl>
                                          <p:spTgt spid="11"/>
                                        </p:tgtEl>
                                        <p:attrNameLst>
                                          <p:attrName>ppt_w</p:attrName>
                                        </p:attrNameLst>
                                      </p:cBhvr>
                                      <p:tavLst>
                                        <p:tav tm="0">
                                          <p:val>
                                            <p:strVal val="4/3*#ppt_w"/>
                                          </p:val>
                                        </p:tav>
                                        <p:tav tm="100000">
                                          <p:val>
                                            <p:strVal val="#ppt_w"/>
                                          </p:val>
                                        </p:tav>
                                      </p:tavLst>
                                    </p:anim>
                                    <p:anim calcmode="lin" valueType="num">
                                      <p:cBhvr>
                                        <p:cTn id="49" dur="750" fill="hold"/>
                                        <p:tgtEl>
                                          <p:spTgt spid="11"/>
                                        </p:tgtEl>
                                        <p:attrNameLst>
                                          <p:attrName>ppt_h</p:attrName>
                                        </p:attrNameLst>
                                      </p:cBhvr>
                                      <p:tavLst>
                                        <p:tav tm="0">
                                          <p:val>
                                            <p:strVal val="4/3*#ppt_h"/>
                                          </p:val>
                                        </p:tav>
                                        <p:tav tm="100000">
                                          <p:val>
                                            <p:strVal val="#ppt_h"/>
                                          </p:val>
                                        </p:tav>
                                      </p:tavLst>
                                    </p:anim>
                                  </p:childTnLst>
                                </p:cTn>
                              </p:par>
                            </p:childTnLst>
                          </p:cTn>
                        </p:par>
                        <p:par>
                          <p:cTn id="50" fill="hold">
                            <p:stCondLst>
                              <p:cond delay="750"/>
                            </p:stCondLst>
                            <p:childTnLst>
                              <p:par>
                                <p:cTn id="51" presetID="31" presetClass="entr" presetSubtype="0"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ppt_w</p:attrName>
                                        </p:attrNameLst>
                                      </p:cBhvr>
                                      <p:tavLst>
                                        <p:tav tm="0">
                                          <p:val>
                                            <p:fltVal val="0"/>
                                          </p:val>
                                        </p:tav>
                                        <p:tav tm="100000">
                                          <p:val>
                                            <p:strVal val="#ppt_w"/>
                                          </p:val>
                                        </p:tav>
                                      </p:tavLst>
                                    </p:anim>
                                    <p:anim calcmode="lin" valueType="num">
                                      <p:cBhvr>
                                        <p:cTn id="54" dur="1000" fill="hold"/>
                                        <p:tgtEl>
                                          <p:spTgt spid="12"/>
                                        </p:tgtEl>
                                        <p:attrNameLst>
                                          <p:attrName>ppt_h</p:attrName>
                                        </p:attrNameLst>
                                      </p:cBhvr>
                                      <p:tavLst>
                                        <p:tav tm="0">
                                          <p:val>
                                            <p:fltVal val="0"/>
                                          </p:val>
                                        </p:tav>
                                        <p:tav tm="100000">
                                          <p:val>
                                            <p:strVal val="#ppt_h"/>
                                          </p:val>
                                        </p:tav>
                                      </p:tavLst>
                                    </p:anim>
                                    <p:anim calcmode="lin" valueType="num">
                                      <p:cBhvr>
                                        <p:cTn id="55" dur="1000" fill="hold"/>
                                        <p:tgtEl>
                                          <p:spTgt spid="12"/>
                                        </p:tgtEl>
                                        <p:attrNameLst>
                                          <p:attrName>style.rotation</p:attrName>
                                        </p:attrNameLst>
                                      </p:cBhvr>
                                      <p:tavLst>
                                        <p:tav tm="0">
                                          <p:val>
                                            <p:fltVal val="90"/>
                                          </p:val>
                                        </p:tav>
                                        <p:tav tm="100000">
                                          <p:val>
                                            <p:fltVal val="0"/>
                                          </p:val>
                                        </p:tav>
                                      </p:tavLst>
                                    </p:anim>
                                    <p:animEffect transition="in" filter="fade">
                                      <p:cBhvr>
                                        <p:cTn id="56" dur="10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23" presetClass="entr" presetSubtype="288"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750" fill="hold"/>
                                        <p:tgtEl>
                                          <p:spTgt spid="13"/>
                                        </p:tgtEl>
                                        <p:attrNameLst>
                                          <p:attrName>ppt_w</p:attrName>
                                        </p:attrNameLst>
                                      </p:cBhvr>
                                      <p:tavLst>
                                        <p:tav tm="0">
                                          <p:val>
                                            <p:strVal val="4/3*#ppt_w"/>
                                          </p:val>
                                        </p:tav>
                                        <p:tav tm="100000">
                                          <p:val>
                                            <p:strVal val="#ppt_w"/>
                                          </p:val>
                                        </p:tav>
                                      </p:tavLst>
                                    </p:anim>
                                    <p:anim calcmode="lin" valueType="num">
                                      <p:cBhvr>
                                        <p:cTn id="62" dur="750" fill="hold"/>
                                        <p:tgtEl>
                                          <p:spTgt spid="1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10" grpId="0"/>
      <p:bldP spid="11" grpId="0"/>
      <p:bldP spid="13" grpId="0"/>
      <p:bldP spid="14" grpId="0"/>
      <p:bldP spid="14"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674375"/>
            <a:ext cx="8763000" cy="5509250"/>
          </a:xfrm>
          <a:prstGeom prst="rect">
            <a:avLst/>
          </a:prstGeom>
          <a:solidFill>
            <a:schemeClr val="tx1">
              <a:alpha val="85000"/>
            </a:schemeClr>
          </a:solidFill>
          <a:ln>
            <a:noFill/>
          </a:ln>
          <a:effectLst/>
          <a:extLst/>
        </p:spPr>
        <p:txBody>
          <a:bodyPr wrap="none" anchor="ctr"/>
          <a:lstStyle/>
          <a:p>
            <a:endParaRPr lang="en-US"/>
          </a:p>
        </p:txBody>
      </p:sp>
      <p:sp>
        <p:nvSpPr>
          <p:cNvPr id="3" name="Text Box 5"/>
          <p:cNvSpPr txBox="1">
            <a:spLocks noChangeArrowheads="1"/>
          </p:cNvSpPr>
          <p:nvPr/>
        </p:nvSpPr>
        <p:spPr bwMode="auto">
          <a:xfrm>
            <a:off x="266700" y="674400"/>
            <a:ext cx="861060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Judges 14:11-14</a:t>
            </a:r>
            <a:r>
              <a:rPr lang="en-US" b="0" dirty="0">
                <a:solidFill>
                  <a:schemeClr val="folHlink"/>
                </a:solidFill>
                <a:latin typeface="+mj-lt"/>
              </a:rPr>
              <a:t/>
            </a:r>
            <a:br>
              <a:rPr lang="en-US" b="0" dirty="0">
                <a:solidFill>
                  <a:schemeClr val="folHlink"/>
                </a:solidFill>
                <a:latin typeface="+mj-lt"/>
              </a:rPr>
            </a:br>
            <a:r>
              <a:rPr lang="en-US" b="0" baseline="30000" dirty="0">
                <a:solidFill>
                  <a:srgbClr val="FFC000"/>
                </a:solidFill>
                <a:latin typeface="Teen" pitchFamily="2" charset="0"/>
              </a:rPr>
              <a:t>11</a:t>
            </a:r>
            <a:r>
              <a:rPr lang="en-US" b="0" dirty="0">
                <a:solidFill>
                  <a:schemeClr val="bg1"/>
                </a:solidFill>
                <a:latin typeface="Teen" pitchFamily="2" charset="0"/>
              </a:rPr>
              <a:t>And it came to pass, when they saw him, that they brought thirty companions to be with him. </a:t>
            </a:r>
          </a:p>
          <a:p>
            <a:pPr>
              <a:lnSpc>
                <a:spcPct val="80000"/>
              </a:lnSpc>
            </a:pPr>
            <a:r>
              <a:rPr lang="en-US" b="0" baseline="30000" dirty="0" smtClean="0">
                <a:solidFill>
                  <a:srgbClr val="FFC000"/>
                </a:solidFill>
                <a:latin typeface="Teen" pitchFamily="2" charset="0"/>
              </a:rPr>
              <a:t>12</a:t>
            </a:r>
            <a:r>
              <a:rPr lang="en-US" b="0" dirty="0" smtClean="0">
                <a:solidFill>
                  <a:schemeClr val="bg1"/>
                </a:solidFill>
                <a:latin typeface="Teen" pitchFamily="2" charset="0"/>
              </a:rPr>
              <a:t>And </a:t>
            </a:r>
            <a:r>
              <a:rPr lang="en-US" b="0" dirty="0">
                <a:solidFill>
                  <a:schemeClr val="bg1"/>
                </a:solidFill>
                <a:latin typeface="Teen" pitchFamily="2" charset="0"/>
              </a:rPr>
              <a:t>Samson said unto them, I will now put forth a riddle unto you: if ye can certainly declare it me within the seven days of the feast, and find it out, then I will give you thirty sheets and thirty change of garments</a:t>
            </a:r>
            <a:r>
              <a:rPr lang="en-US" b="0" dirty="0" smtClean="0">
                <a:solidFill>
                  <a:schemeClr val="bg1"/>
                </a:solidFill>
                <a:latin typeface="Teen" pitchFamily="2" charset="0"/>
              </a:rPr>
              <a:t>:</a:t>
            </a:r>
            <a:endParaRPr lang="en-US" b="0" dirty="0">
              <a:solidFill>
                <a:schemeClr val="bg1"/>
              </a:solidFill>
              <a:latin typeface="Teen" pitchFamily="2" charset="0"/>
            </a:endParaRPr>
          </a:p>
        </p:txBody>
      </p:sp>
    </p:spTree>
    <p:extLst>
      <p:ext uri="{BB962C8B-B14F-4D97-AF65-F5344CB8AC3E}">
        <p14:creationId xmlns:p14="http://schemas.microsoft.com/office/powerpoint/2010/main" val="39313392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674375"/>
            <a:ext cx="8763000" cy="5509250"/>
          </a:xfrm>
          <a:prstGeom prst="rect">
            <a:avLst/>
          </a:prstGeom>
          <a:solidFill>
            <a:schemeClr val="tx1">
              <a:alpha val="85000"/>
            </a:schemeClr>
          </a:solidFill>
          <a:ln>
            <a:noFill/>
          </a:ln>
          <a:effectLst/>
          <a:extLst/>
        </p:spPr>
        <p:txBody>
          <a:bodyPr wrap="none" anchor="ctr"/>
          <a:lstStyle/>
          <a:p>
            <a:endParaRPr lang="en-US"/>
          </a:p>
        </p:txBody>
      </p:sp>
      <p:sp>
        <p:nvSpPr>
          <p:cNvPr id="3" name="Text Box 5"/>
          <p:cNvSpPr txBox="1">
            <a:spLocks noChangeArrowheads="1"/>
          </p:cNvSpPr>
          <p:nvPr/>
        </p:nvSpPr>
        <p:spPr bwMode="auto">
          <a:xfrm>
            <a:off x="266700" y="674400"/>
            <a:ext cx="861060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Judges 14:11-14</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C000"/>
                </a:solidFill>
                <a:latin typeface="Teen" pitchFamily="2" charset="0"/>
              </a:rPr>
              <a:t>13</a:t>
            </a:r>
            <a:r>
              <a:rPr lang="en-US" b="0" dirty="0" smtClean="0">
                <a:solidFill>
                  <a:schemeClr val="bg1"/>
                </a:solidFill>
                <a:latin typeface="Teen" pitchFamily="2" charset="0"/>
              </a:rPr>
              <a:t>But </a:t>
            </a:r>
            <a:r>
              <a:rPr lang="en-US" b="0" dirty="0">
                <a:solidFill>
                  <a:schemeClr val="bg1"/>
                </a:solidFill>
                <a:latin typeface="Teen" pitchFamily="2" charset="0"/>
              </a:rPr>
              <a:t>if ye cannot declare it me, then shall ye give me thirty sheets and thirty change of garments. And they said unto him, Put forth thy riddle, that we may hear it. </a:t>
            </a:r>
          </a:p>
          <a:p>
            <a:pPr>
              <a:lnSpc>
                <a:spcPct val="80000"/>
              </a:lnSpc>
            </a:pPr>
            <a:r>
              <a:rPr lang="en-US" b="0" baseline="30000" dirty="0" smtClean="0">
                <a:solidFill>
                  <a:srgbClr val="FFC000"/>
                </a:solidFill>
                <a:latin typeface="Teen" pitchFamily="2" charset="0"/>
              </a:rPr>
              <a:t>14</a:t>
            </a:r>
            <a:r>
              <a:rPr lang="en-US" b="0" dirty="0" smtClean="0">
                <a:solidFill>
                  <a:schemeClr val="bg1"/>
                </a:solidFill>
                <a:latin typeface="Teen" pitchFamily="2" charset="0"/>
              </a:rPr>
              <a:t>And </a:t>
            </a:r>
            <a:r>
              <a:rPr lang="en-US" b="0" dirty="0">
                <a:solidFill>
                  <a:schemeClr val="bg1"/>
                </a:solidFill>
                <a:latin typeface="Teen" pitchFamily="2" charset="0"/>
              </a:rPr>
              <a:t>he said unto them, Out of the eater came forth meat, and out of the strong came forth sweetness. And they could not in three days expound the riddle. </a:t>
            </a:r>
          </a:p>
        </p:txBody>
      </p:sp>
    </p:spTree>
    <p:extLst>
      <p:ext uri="{BB962C8B-B14F-4D97-AF65-F5344CB8AC3E}">
        <p14:creationId xmlns:p14="http://schemas.microsoft.com/office/powerpoint/2010/main" val="31499929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 y="311719"/>
            <a:ext cx="4343401" cy="446817"/>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5" name="Rectangle 4"/>
          <p:cNvSpPr>
            <a:spLocks noChangeArrowheads="1"/>
          </p:cNvSpPr>
          <p:nvPr/>
        </p:nvSpPr>
        <p:spPr bwMode="auto">
          <a:xfrm>
            <a:off x="4738255" y="311719"/>
            <a:ext cx="4405746" cy="446817"/>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6" name="Text Box 1026"/>
          <p:cNvSpPr txBox="1">
            <a:spLocks noChangeArrowheads="1"/>
          </p:cNvSpPr>
          <p:nvPr/>
        </p:nvSpPr>
        <p:spPr bwMode="auto">
          <a:xfrm>
            <a:off x="-38559" y="-38035"/>
            <a:ext cx="4381959" cy="12003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0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STRONG</a:t>
            </a:r>
            <a:endParaRPr lang="en-US" sz="70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sp>
        <p:nvSpPr>
          <p:cNvPr id="7" name="Text Box 1026"/>
          <p:cNvSpPr txBox="1">
            <a:spLocks noChangeArrowheads="1"/>
          </p:cNvSpPr>
          <p:nvPr/>
        </p:nvSpPr>
        <p:spPr bwMode="auto">
          <a:xfrm>
            <a:off x="4750829" y="-50608"/>
            <a:ext cx="4393172" cy="12003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0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WEAKNESS</a:t>
            </a:r>
            <a:endParaRPr lang="en-US" sz="70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868" y="1864591"/>
            <a:ext cx="2857660" cy="2857660"/>
          </a:xfrm>
          <a:prstGeom prst="rect">
            <a:avLst/>
          </a:prstGeom>
          <a:effectLst>
            <a:glow rad="228600">
              <a:schemeClr val="accent4">
                <a:satMod val="175000"/>
                <a:alpha val="40000"/>
              </a:schemeClr>
            </a:glow>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5789" y="1854958"/>
            <a:ext cx="2255823" cy="2880203"/>
          </a:xfrm>
          <a:prstGeom prst="rect">
            <a:avLst/>
          </a:prstGeom>
          <a:effectLst>
            <a:glow rad="228600">
              <a:schemeClr val="accent4">
                <a:satMod val="175000"/>
                <a:alpha val="40000"/>
              </a:schemeClr>
            </a:glow>
          </a:effectLst>
        </p:spPr>
      </p:pic>
      <p:sp>
        <p:nvSpPr>
          <p:cNvPr id="10" name="Text Box 1026"/>
          <p:cNvSpPr txBox="1">
            <a:spLocks noChangeArrowheads="1"/>
          </p:cNvSpPr>
          <p:nvPr/>
        </p:nvSpPr>
        <p:spPr bwMode="auto">
          <a:xfrm>
            <a:off x="0" y="912578"/>
            <a:ext cx="4343400" cy="104644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6200" spc="-300" dirty="0" smtClean="0">
                <a:solidFill>
                  <a:srgbClr val="00FFFF"/>
                </a:solidFill>
                <a:effectLst>
                  <a:glow rad="228600">
                    <a:schemeClr val="accent4">
                      <a:satMod val="175000"/>
                      <a:alpha val="85000"/>
                    </a:schemeClr>
                  </a:glow>
                </a:effectLst>
                <a:latin typeface="Sakkal Majalla" pitchFamily="2" charset="-78"/>
                <a:cs typeface="Sakkal Majalla" pitchFamily="2" charset="-78"/>
              </a:rPr>
              <a:t>INTELLECTUALLY</a:t>
            </a:r>
            <a:endParaRPr lang="en-US" sz="6200" spc="-300" dirty="0">
              <a:solidFill>
                <a:srgbClr val="00FFFF"/>
              </a:solidFill>
              <a:effectLst>
                <a:glow rad="228600">
                  <a:schemeClr val="accent4">
                    <a:satMod val="175000"/>
                    <a:alpha val="85000"/>
                  </a:schemeClr>
                </a:glow>
              </a:effectLst>
              <a:latin typeface="Sakkal Majalla" pitchFamily="2" charset="-78"/>
              <a:cs typeface="Sakkal Majalla" pitchFamily="2" charset="-78"/>
            </a:endParaRPr>
          </a:p>
        </p:txBody>
      </p:sp>
      <p:sp>
        <p:nvSpPr>
          <p:cNvPr id="11" name="Text Box 1026"/>
          <p:cNvSpPr txBox="1">
            <a:spLocks noChangeArrowheads="1"/>
          </p:cNvSpPr>
          <p:nvPr/>
        </p:nvSpPr>
        <p:spPr bwMode="auto">
          <a:xfrm>
            <a:off x="4738255" y="891796"/>
            <a:ext cx="4405745" cy="110799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6600" dirty="0" smtClean="0">
                <a:solidFill>
                  <a:srgbClr val="00FFFF"/>
                </a:solidFill>
                <a:effectLst>
                  <a:glow rad="228600">
                    <a:schemeClr val="accent4">
                      <a:satMod val="175000"/>
                      <a:alpha val="85000"/>
                    </a:schemeClr>
                  </a:glow>
                </a:effectLst>
                <a:latin typeface="Sakkal Majalla" pitchFamily="2" charset="-78"/>
                <a:cs typeface="Sakkal Majalla" pitchFamily="2" charset="-78"/>
              </a:rPr>
              <a:t>FOOLISH</a:t>
            </a:r>
            <a:endParaRPr lang="en-US" sz="6600" dirty="0">
              <a:solidFill>
                <a:srgbClr val="00FFFF"/>
              </a:solidFill>
              <a:effectLst>
                <a:glow rad="228600">
                  <a:schemeClr val="accent4">
                    <a:satMod val="175000"/>
                    <a:alpha val="85000"/>
                  </a:schemeClr>
                </a:glow>
              </a:effectLst>
              <a:latin typeface="Sakkal Majalla" pitchFamily="2" charset="-78"/>
              <a:cs typeface="Sakkal Majalla" pitchFamily="2" charset="-78"/>
            </a:endParaRPr>
          </a:p>
        </p:txBody>
      </p:sp>
      <p:sp>
        <p:nvSpPr>
          <p:cNvPr id="13" name="Text Box 1026"/>
          <p:cNvSpPr txBox="1">
            <a:spLocks noChangeArrowheads="1"/>
          </p:cNvSpPr>
          <p:nvPr/>
        </p:nvSpPr>
        <p:spPr bwMode="auto">
          <a:xfrm>
            <a:off x="4750828" y="4774048"/>
            <a:ext cx="4405745" cy="1209562"/>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55000"/>
              </a:lnSpc>
              <a:spcAft>
                <a:spcPct val="40000"/>
              </a:spcAft>
              <a:buClr>
                <a:srgbClr val="FFFF99"/>
              </a:buClr>
            </a:pPr>
            <a:r>
              <a:rPr lang="en-US" sz="6600" b="0" dirty="0" smtClean="0">
                <a:solidFill>
                  <a:schemeClr val="bg1"/>
                </a:solidFill>
                <a:effectLst>
                  <a:glow rad="228600">
                    <a:schemeClr val="accent4">
                      <a:satMod val="175000"/>
                      <a:alpha val="85000"/>
                    </a:schemeClr>
                  </a:glow>
                </a:effectLst>
                <a:latin typeface="Sakkal Majalla" pitchFamily="2" charset="-78"/>
                <a:cs typeface="Sakkal Majalla" pitchFamily="2" charset="-78"/>
              </a:rPr>
              <a:t>Playing Mind Games</a:t>
            </a:r>
            <a:endParaRPr lang="en-US" sz="6600" b="0" dirty="0">
              <a:solidFill>
                <a:schemeClr val="bg1"/>
              </a:solidFill>
              <a:effectLst>
                <a:glow rad="228600">
                  <a:schemeClr val="accent4">
                    <a:satMod val="175000"/>
                    <a:alpha val="85000"/>
                  </a:schemeClr>
                </a:glow>
              </a:effectLst>
              <a:latin typeface="Sakkal Majalla" pitchFamily="2" charset="-78"/>
              <a:cs typeface="Sakkal Majalla" pitchFamily="2" charset="-78"/>
            </a:endParaRPr>
          </a:p>
        </p:txBody>
      </p:sp>
      <p:sp>
        <p:nvSpPr>
          <p:cNvPr id="14" name="Text Box 1026"/>
          <p:cNvSpPr txBox="1">
            <a:spLocks noChangeArrowheads="1"/>
          </p:cNvSpPr>
          <p:nvPr/>
        </p:nvSpPr>
        <p:spPr bwMode="auto">
          <a:xfrm>
            <a:off x="3476510" y="-249255"/>
            <a:ext cx="2190980" cy="1862048"/>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15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A</a:t>
            </a:r>
            <a:endParaRPr lang="en-US" sz="115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spTree>
    <p:extLst>
      <p:ext uri="{BB962C8B-B14F-4D97-AF65-F5344CB8AC3E}">
        <p14:creationId xmlns:p14="http://schemas.microsoft.com/office/powerpoint/2010/main" val="19272124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23" presetClass="exit" presetSubtype="16" fill="hold" grpId="1" nodeType="afterEffect">
                                  <p:stCondLst>
                                    <p:cond delay="0"/>
                                  </p:stCondLst>
                                  <p:childTnLst>
                                    <p:anim calcmode="lin" valueType="num">
                                      <p:cBhvr>
                                        <p:cTn id="10" dur="750"/>
                                        <p:tgtEl>
                                          <p:spTgt spid="14"/>
                                        </p:tgtEl>
                                        <p:attrNameLst>
                                          <p:attrName>ppt_w</p:attrName>
                                        </p:attrNameLst>
                                      </p:cBhvr>
                                      <p:tavLst>
                                        <p:tav tm="0">
                                          <p:val>
                                            <p:strVal val="ppt_w"/>
                                          </p:val>
                                        </p:tav>
                                        <p:tav tm="100000">
                                          <p:val>
                                            <p:strVal val="4*ppt_w"/>
                                          </p:val>
                                        </p:tav>
                                      </p:tavLst>
                                    </p:anim>
                                    <p:anim calcmode="lin" valueType="num">
                                      <p:cBhvr>
                                        <p:cTn id="11" dur="750"/>
                                        <p:tgtEl>
                                          <p:spTgt spid="14"/>
                                        </p:tgtEl>
                                        <p:attrNameLst>
                                          <p:attrName>ppt_h</p:attrName>
                                        </p:attrNameLst>
                                      </p:cBhvr>
                                      <p:tavLst>
                                        <p:tav tm="0">
                                          <p:val>
                                            <p:strVal val="ppt_h"/>
                                          </p:val>
                                        </p:tav>
                                        <p:tav tm="100000">
                                          <p:val>
                                            <p:strVal val="4*ppt_h"/>
                                          </p:val>
                                        </p:tav>
                                      </p:tavLst>
                                    </p:anim>
                                    <p:set>
                                      <p:cBhvr>
                                        <p:cTn id="12" dur="1" fill="hold">
                                          <p:stCondLst>
                                            <p:cond delay="749"/>
                                          </p:stCondLst>
                                        </p:cTn>
                                        <p:tgtEl>
                                          <p:spTgt spid="14"/>
                                        </p:tgtEl>
                                        <p:attrNameLst>
                                          <p:attrName>style.visibility</p:attrName>
                                        </p:attrNameLst>
                                      </p:cBhvr>
                                      <p:to>
                                        <p:strVal val="hidden"/>
                                      </p:to>
                                    </p:set>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2250"/>
                            </p:stCondLst>
                            <p:childTnLst>
                              <p:par>
                                <p:cTn id="23" presetID="2" presetClass="entr" presetSubtype="2"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par>
                          <p:cTn id="27" fill="hold">
                            <p:stCondLst>
                              <p:cond delay="2750"/>
                            </p:stCondLst>
                            <p:childTnLst>
                              <p:par>
                                <p:cTn id="28" presetID="10"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28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750" fill="hold"/>
                                        <p:tgtEl>
                                          <p:spTgt spid="10"/>
                                        </p:tgtEl>
                                        <p:attrNameLst>
                                          <p:attrName>ppt_w</p:attrName>
                                        </p:attrNameLst>
                                      </p:cBhvr>
                                      <p:tavLst>
                                        <p:tav tm="0">
                                          <p:val>
                                            <p:strVal val="4/3*#ppt_w"/>
                                          </p:val>
                                        </p:tav>
                                        <p:tav tm="100000">
                                          <p:val>
                                            <p:strVal val="#ppt_w"/>
                                          </p:val>
                                        </p:tav>
                                      </p:tavLst>
                                    </p:anim>
                                    <p:anim calcmode="lin" valueType="num">
                                      <p:cBhvr>
                                        <p:cTn id="36" dur="750" fill="hold"/>
                                        <p:tgtEl>
                                          <p:spTgt spid="10"/>
                                        </p:tgtEl>
                                        <p:attrNameLst>
                                          <p:attrName>ppt_h</p:attrName>
                                        </p:attrNameLst>
                                      </p:cBhvr>
                                      <p:tavLst>
                                        <p:tav tm="0">
                                          <p:val>
                                            <p:strVal val="4/3*#ppt_h"/>
                                          </p:val>
                                        </p:tav>
                                        <p:tav tm="100000">
                                          <p:val>
                                            <p:strVal val="#ppt_h"/>
                                          </p:val>
                                        </p:tav>
                                      </p:tavLst>
                                    </p:anim>
                                  </p:childTnLst>
                                </p:cTn>
                              </p:par>
                            </p:childTnLst>
                          </p:cTn>
                        </p:par>
                        <p:par>
                          <p:cTn id="37" fill="hold">
                            <p:stCondLst>
                              <p:cond delay="750"/>
                            </p:stCondLst>
                            <p:childTnLst>
                              <p:par>
                                <p:cTn id="38" presetID="31" presetClass="entr" presetSubtype="0"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1000" fill="hold"/>
                                        <p:tgtEl>
                                          <p:spTgt spid="3"/>
                                        </p:tgtEl>
                                        <p:attrNameLst>
                                          <p:attrName>ppt_w</p:attrName>
                                        </p:attrNameLst>
                                      </p:cBhvr>
                                      <p:tavLst>
                                        <p:tav tm="0">
                                          <p:val>
                                            <p:fltVal val="0"/>
                                          </p:val>
                                        </p:tav>
                                        <p:tav tm="100000">
                                          <p:val>
                                            <p:strVal val="#ppt_w"/>
                                          </p:val>
                                        </p:tav>
                                      </p:tavLst>
                                    </p:anim>
                                    <p:anim calcmode="lin" valueType="num">
                                      <p:cBhvr>
                                        <p:cTn id="41" dur="1000" fill="hold"/>
                                        <p:tgtEl>
                                          <p:spTgt spid="3"/>
                                        </p:tgtEl>
                                        <p:attrNameLst>
                                          <p:attrName>ppt_h</p:attrName>
                                        </p:attrNameLst>
                                      </p:cBhvr>
                                      <p:tavLst>
                                        <p:tav tm="0">
                                          <p:val>
                                            <p:fltVal val="0"/>
                                          </p:val>
                                        </p:tav>
                                        <p:tav tm="100000">
                                          <p:val>
                                            <p:strVal val="#ppt_h"/>
                                          </p:val>
                                        </p:tav>
                                      </p:tavLst>
                                    </p:anim>
                                    <p:anim calcmode="lin" valueType="num">
                                      <p:cBhvr>
                                        <p:cTn id="42" dur="1000" fill="hold"/>
                                        <p:tgtEl>
                                          <p:spTgt spid="3"/>
                                        </p:tgtEl>
                                        <p:attrNameLst>
                                          <p:attrName>style.rotation</p:attrName>
                                        </p:attrNameLst>
                                      </p:cBhvr>
                                      <p:tavLst>
                                        <p:tav tm="0">
                                          <p:val>
                                            <p:fltVal val="90"/>
                                          </p:val>
                                        </p:tav>
                                        <p:tav tm="100000">
                                          <p:val>
                                            <p:fltVal val="0"/>
                                          </p:val>
                                        </p:tav>
                                      </p:tavLst>
                                    </p:anim>
                                    <p:animEffect transition="in" filter="fade">
                                      <p:cBhvr>
                                        <p:cTn id="43" dur="10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23" presetClass="entr" presetSubtype="288"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750" fill="hold"/>
                                        <p:tgtEl>
                                          <p:spTgt spid="11"/>
                                        </p:tgtEl>
                                        <p:attrNameLst>
                                          <p:attrName>ppt_w</p:attrName>
                                        </p:attrNameLst>
                                      </p:cBhvr>
                                      <p:tavLst>
                                        <p:tav tm="0">
                                          <p:val>
                                            <p:strVal val="4/3*#ppt_w"/>
                                          </p:val>
                                        </p:tav>
                                        <p:tav tm="100000">
                                          <p:val>
                                            <p:strVal val="#ppt_w"/>
                                          </p:val>
                                        </p:tav>
                                      </p:tavLst>
                                    </p:anim>
                                    <p:anim calcmode="lin" valueType="num">
                                      <p:cBhvr>
                                        <p:cTn id="49" dur="750" fill="hold"/>
                                        <p:tgtEl>
                                          <p:spTgt spid="11"/>
                                        </p:tgtEl>
                                        <p:attrNameLst>
                                          <p:attrName>ppt_h</p:attrName>
                                        </p:attrNameLst>
                                      </p:cBhvr>
                                      <p:tavLst>
                                        <p:tav tm="0">
                                          <p:val>
                                            <p:strVal val="4/3*#ppt_h"/>
                                          </p:val>
                                        </p:tav>
                                        <p:tav tm="100000">
                                          <p:val>
                                            <p:strVal val="#ppt_h"/>
                                          </p:val>
                                        </p:tav>
                                      </p:tavLst>
                                    </p:anim>
                                  </p:childTnLst>
                                </p:cTn>
                              </p:par>
                            </p:childTnLst>
                          </p:cTn>
                        </p:par>
                        <p:par>
                          <p:cTn id="50" fill="hold">
                            <p:stCondLst>
                              <p:cond delay="750"/>
                            </p:stCondLst>
                            <p:childTnLst>
                              <p:par>
                                <p:cTn id="51" presetID="31" presetClass="entr" presetSubtype="0"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ppt_w</p:attrName>
                                        </p:attrNameLst>
                                      </p:cBhvr>
                                      <p:tavLst>
                                        <p:tav tm="0">
                                          <p:val>
                                            <p:fltVal val="0"/>
                                          </p:val>
                                        </p:tav>
                                        <p:tav tm="100000">
                                          <p:val>
                                            <p:strVal val="#ppt_w"/>
                                          </p:val>
                                        </p:tav>
                                      </p:tavLst>
                                    </p:anim>
                                    <p:anim calcmode="lin" valueType="num">
                                      <p:cBhvr>
                                        <p:cTn id="54" dur="1000" fill="hold"/>
                                        <p:tgtEl>
                                          <p:spTgt spid="12"/>
                                        </p:tgtEl>
                                        <p:attrNameLst>
                                          <p:attrName>ppt_h</p:attrName>
                                        </p:attrNameLst>
                                      </p:cBhvr>
                                      <p:tavLst>
                                        <p:tav tm="0">
                                          <p:val>
                                            <p:fltVal val="0"/>
                                          </p:val>
                                        </p:tav>
                                        <p:tav tm="100000">
                                          <p:val>
                                            <p:strVal val="#ppt_h"/>
                                          </p:val>
                                        </p:tav>
                                      </p:tavLst>
                                    </p:anim>
                                    <p:anim calcmode="lin" valueType="num">
                                      <p:cBhvr>
                                        <p:cTn id="55" dur="1000" fill="hold"/>
                                        <p:tgtEl>
                                          <p:spTgt spid="12"/>
                                        </p:tgtEl>
                                        <p:attrNameLst>
                                          <p:attrName>style.rotation</p:attrName>
                                        </p:attrNameLst>
                                      </p:cBhvr>
                                      <p:tavLst>
                                        <p:tav tm="0">
                                          <p:val>
                                            <p:fltVal val="90"/>
                                          </p:val>
                                        </p:tav>
                                        <p:tav tm="100000">
                                          <p:val>
                                            <p:fltVal val="0"/>
                                          </p:val>
                                        </p:tav>
                                      </p:tavLst>
                                    </p:anim>
                                    <p:animEffect transition="in" filter="fade">
                                      <p:cBhvr>
                                        <p:cTn id="56" dur="10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23" presetClass="entr" presetSubtype="288"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750" fill="hold"/>
                                        <p:tgtEl>
                                          <p:spTgt spid="13"/>
                                        </p:tgtEl>
                                        <p:attrNameLst>
                                          <p:attrName>ppt_w</p:attrName>
                                        </p:attrNameLst>
                                      </p:cBhvr>
                                      <p:tavLst>
                                        <p:tav tm="0">
                                          <p:val>
                                            <p:strVal val="4/3*#ppt_w"/>
                                          </p:val>
                                        </p:tav>
                                        <p:tav tm="100000">
                                          <p:val>
                                            <p:strVal val="#ppt_w"/>
                                          </p:val>
                                        </p:tav>
                                      </p:tavLst>
                                    </p:anim>
                                    <p:anim calcmode="lin" valueType="num">
                                      <p:cBhvr>
                                        <p:cTn id="62" dur="750" fill="hold"/>
                                        <p:tgtEl>
                                          <p:spTgt spid="1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10" grpId="0"/>
      <p:bldP spid="11" grpId="0"/>
      <p:bldP spid="13" grpId="0"/>
      <p:bldP spid="14" grpId="0"/>
      <p:bldP spid="14"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1155545"/>
            <a:ext cx="8763000" cy="4546911"/>
          </a:xfrm>
          <a:prstGeom prst="rect">
            <a:avLst/>
          </a:prstGeom>
          <a:solidFill>
            <a:schemeClr val="tx1">
              <a:alpha val="85000"/>
            </a:schemeClr>
          </a:solidFill>
          <a:ln>
            <a:noFill/>
          </a:ln>
          <a:effectLst/>
          <a:extLst/>
        </p:spPr>
        <p:txBody>
          <a:bodyPr wrap="none" anchor="ctr"/>
          <a:lstStyle/>
          <a:p>
            <a:endParaRPr lang="en-US"/>
          </a:p>
        </p:txBody>
      </p:sp>
      <p:sp>
        <p:nvSpPr>
          <p:cNvPr id="3" name="Text Box 5"/>
          <p:cNvSpPr txBox="1">
            <a:spLocks noChangeArrowheads="1"/>
          </p:cNvSpPr>
          <p:nvPr/>
        </p:nvSpPr>
        <p:spPr bwMode="auto">
          <a:xfrm>
            <a:off x="266700" y="1155557"/>
            <a:ext cx="8610600" cy="4546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Judges 14:15-18</a:t>
            </a:r>
            <a:r>
              <a:rPr lang="en-US" b="0" dirty="0">
                <a:solidFill>
                  <a:schemeClr val="folHlink"/>
                </a:solidFill>
                <a:latin typeface="+mj-lt"/>
              </a:rPr>
              <a:t/>
            </a:r>
            <a:br>
              <a:rPr lang="en-US" b="0" dirty="0">
                <a:solidFill>
                  <a:schemeClr val="folHlink"/>
                </a:solidFill>
                <a:latin typeface="+mj-lt"/>
              </a:rPr>
            </a:br>
            <a:r>
              <a:rPr lang="en-US" b="0" baseline="30000" dirty="0">
                <a:solidFill>
                  <a:srgbClr val="FFC000"/>
                </a:solidFill>
                <a:latin typeface="Teen" pitchFamily="2" charset="0"/>
              </a:rPr>
              <a:t>15</a:t>
            </a:r>
            <a:r>
              <a:rPr lang="en-US" b="0" dirty="0">
                <a:solidFill>
                  <a:schemeClr val="bg1"/>
                </a:solidFill>
                <a:latin typeface="Teen" pitchFamily="2" charset="0"/>
              </a:rPr>
              <a:t>And it came to pass on the seventh day, that they said unto Samson's wife, Entice thy husband, that he may declare unto us the riddle, lest we burn thee and thy father's house with fire: have ye called us to take that we have? is it not so? </a:t>
            </a:r>
          </a:p>
        </p:txBody>
      </p:sp>
    </p:spTree>
    <p:extLst>
      <p:ext uri="{BB962C8B-B14F-4D97-AF65-F5344CB8AC3E}">
        <p14:creationId xmlns:p14="http://schemas.microsoft.com/office/powerpoint/2010/main" val="12678318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340124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4*#ppt_w"/>
                                          </p:val>
                                        </p:tav>
                                        <p:tav tm="100000">
                                          <p:val>
                                            <p:strVal val="#ppt_w"/>
                                          </p:val>
                                        </p:tav>
                                      </p:tavLst>
                                    </p:anim>
                                    <p:anim calcmode="lin" valueType="num">
                                      <p:cBhvr>
                                        <p:cTn id="8" dur="1000" fill="hold"/>
                                        <p:tgtEl>
                                          <p:spTgt spid="5"/>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1155545"/>
            <a:ext cx="8763000" cy="4546911"/>
          </a:xfrm>
          <a:prstGeom prst="rect">
            <a:avLst/>
          </a:prstGeom>
          <a:solidFill>
            <a:schemeClr val="tx1">
              <a:alpha val="85000"/>
            </a:schemeClr>
          </a:solidFill>
          <a:ln>
            <a:noFill/>
          </a:ln>
          <a:effectLst/>
          <a:extLst/>
        </p:spPr>
        <p:txBody>
          <a:bodyPr wrap="none" anchor="ctr"/>
          <a:lstStyle/>
          <a:p>
            <a:endParaRPr lang="en-US"/>
          </a:p>
        </p:txBody>
      </p:sp>
      <p:sp>
        <p:nvSpPr>
          <p:cNvPr id="3" name="Text Box 5"/>
          <p:cNvSpPr txBox="1">
            <a:spLocks noChangeArrowheads="1"/>
          </p:cNvSpPr>
          <p:nvPr/>
        </p:nvSpPr>
        <p:spPr bwMode="auto">
          <a:xfrm>
            <a:off x="266700" y="1155557"/>
            <a:ext cx="8610600" cy="4546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Judges 14:15-18</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C000"/>
                </a:solidFill>
                <a:latin typeface="Teen" pitchFamily="2" charset="0"/>
              </a:rPr>
              <a:t>16</a:t>
            </a:r>
            <a:r>
              <a:rPr lang="en-US" b="0" dirty="0" smtClean="0">
                <a:solidFill>
                  <a:schemeClr val="bg1"/>
                </a:solidFill>
                <a:latin typeface="Teen" pitchFamily="2" charset="0"/>
              </a:rPr>
              <a:t>And </a:t>
            </a:r>
            <a:r>
              <a:rPr lang="en-US" b="0" dirty="0">
                <a:solidFill>
                  <a:schemeClr val="bg1"/>
                </a:solidFill>
                <a:latin typeface="Teen" pitchFamily="2" charset="0"/>
              </a:rPr>
              <a:t>Samson's wife wept before him, and said, Thou dost but hate me, and </a:t>
            </a:r>
            <a:r>
              <a:rPr lang="en-US" b="0" dirty="0" err="1">
                <a:solidFill>
                  <a:schemeClr val="bg1"/>
                </a:solidFill>
                <a:latin typeface="Teen" pitchFamily="2" charset="0"/>
              </a:rPr>
              <a:t>lovest</a:t>
            </a:r>
            <a:r>
              <a:rPr lang="en-US" b="0" dirty="0">
                <a:solidFill>
                  <a:schemeClr val="bg1"/>
                </a:solidFill>
                <a:latin typeface="Teen" pitchFamily="2" charset="0"/>
              </a:rPr>
              <a:t> me not: thou hast put forth a riddle unto the children of my people, and hast not told it me. And he said unto her, Behold, I have not told it my father nor my mother, and shall I tell it thee? </a:t>
            </a:r>
          </a:p>
        </p:txBody>
      </p:sp>
    </p:spTree>
    <p:extLst>
      <p:ext uri="{BB962C8B-B14F-4D97-AF65-F5344CB8AC3E}">
        <p14:creationId xmlns:p14="http://schemas.microsoft.com/office/powerpoint/2010/main" val="2956708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1401766"/>
            <a:ext cx="8763000" cy="4054468"/>
          </a:xfrm>
          <a:prstGeom prst="rect">
            <a:avLst/>
          </a:prstGeom>
          <a:solidFill>
            <a:schemeClr val="tx1">
              <a:alpha val="85000"/>
            </a:schemeClr>
          </a:solidFill>
          <a:ln>
            <a:noFill/>
          </a:ln>
          <a:effectLst/>
          <a:extLst/>
        </p:spPr>
        <p:txBody>
          <a:bodyPr wrap="none" anchor="ctr"/>
          <a:lstStyle/>
          <a:p>
            <a:endParaRPr lang="en-US"/>
          </a:p>
        </p:txBody>
      </p:sp>
      <p:sp>
        <p:nvSpPr>
          <p:cNvPr id="3" name="Text Box 5"/>
          <p:cNvSpPr txBox="1">
            <a:spLocks noChangeArrowheads="1"/>
          </p:cNvSpPr>
          <p:nvPr/>
        </p:nvSpPr>
        <p:spPr bwMode="auto">
          <a:xfrm>
            <a:off x="266700" y="1401779"/>
            <a:ext cx="8610600" cy="405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Judges 14:15-18</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C000"/>
                </a:solidFill>
                <a:latin typeface="Teen" pitchFamily="2" charset="0"/>
              </a:rPr>
              <a:t>17</a:t>
            </a:r>
            <a:r>
              <a:rPr lang="en-US" b="0" dirty="0" smtClean="0">
                <a:solidFill>
                  <a:schemeClr val="bg1"/>
                </a:solidFill>
                <a:latin typeface="Teen" pitchFamily="2" charset="0"/>
              </a:rPr>
              <a:t>And </a:t>
            </a:r>
            <a:r>
              <a:rPr lang="en-US" b="0" dirty="0">
                <a:solidFill>
                  <a:schemeClr val="bg1"/>
                </a:solidFill>
                <a:latin typeface="Teen" pitchFamily="2" charset="0"/>
              </a:rPr>
              <a:t>she wept before him the seven days, while their feast lasted: and it came to pass on the seventh day, that he told her, because she lay sore upon him: and she told the riddle to the children of her people</a:t>
            </a:r>
            <a:r>
              <a:rPr lang="en-US" b="0" dirty="0" smtClean="0">
                <a:solidFill>
                  <a:schemeClr val="bg1"/>
                </a:solidFill>
                <a:latin typeface="Teen" pitchFamily="2" charset="0"/>
              </a:rPr>
              <a:t>.</a:t>
            </a:r>
            <a:endParaRPr lang="en-US" b="0" dirty="0">
              <a:solidFill>
                <a:schemeClr val="bg1"/>
              </a:solidFill>
              <a:latin typeface="Teen" pitchFamily="2" charset="0"/>
            </a:endParaRPr>
          </a:p>
        </p:txBody>
      </p:sp>
    </p:spTree>
    <p:extLst>
      <p:ext uri="{BB962C8B-B14F-4D97-AF65-F5344CB8AC3E}">
        <p14:creationId xmlns:p14="http://schemas.microsoft.com/office/powerpoint/2010/main" val="34481522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1401766"/>
            <a:ext cx="8763000" cy="4054468"/>
          </a:xfrm>
          <a:prstGeom prst="rect">
            <a:avLst/>
          </a:prstGeom>
          <a:solidFill>
            <a:schemeClr val="tx1">
              <a:alpha val="85000"/>
            </a:schemeClr>
          </a:solidFill>
          <a:ln>
            <a:noFill/>
          </a:ln>
          <a:effectLst/>
          <a:extLst/>
        </p:spPr>
        <p:txBody>
          <a:bodyPr wrap="none" anchor="ctr"/>
          <a:lstStyle/>
          <a:p>
            <a:endParaRPr lang="en-US"/>
          </a:p>
        </p:txBody>
      </p:sp>
      <p:sp>
        <p:nvSpPr>
          <p:cNvPr id="3" name="Text Box 5"/>
          <p:cNvSpPr txBox="1">
            <a:spLocks noChangeArrowheads="1"/>
          </p:cNvSpPr>
          <p:nvPr/>
        </p:nvSpPr>
        <p:spPr bwMode="auto">
          <a:xfrm>
            <a:off x="266700" y="1401779"/>
            <a:ext cx="8610600" cy="405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Judges 14:15-18</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C000"/>
                </a:solidFill>
                <a:latin typeface="Teen" pitchFamily="2" charset="0"/>
              </a:rPr>
              <a:t>18</a:t>
            </a:r>
            <a:r>
              <a:rPr lang="en-US" b="0" dirty="0" smtClean="0">
                <a:solidFill>
                  <a:schemeClr val="bg1"/>
                </a:solidFill>
                <a:latin typeface="Teen" pitchFamily="2" charset="0"/>
              </a:rPr>
              <a:t>And </a:t>
            </a:r>
            <a:r>
              <a:rPr lang="en-US" b="0" dirty="0">
                <a:solidFill>
                  <a:schemeClr val="bg1"/>
                </a:solidFill>
                <a:latin typeface="Teen" pitchFamily="2" charset="0"/>
              </a:rPr>
              <a:t>the men of the city said unto him on the seventh day before the sun went down, What is sweeter than honey? And what is stronger than a lion? and he said unto them, If ye had not plowed with my heifer, ye had not found out my riddle. </a:t>
            </a:r>
          </a:p>
        </p:txBody>
      </p:sp>
    </p:spTree>
    <p:extLst>
      <p:ext uri="{BB962C8B-B14F-4D97-AF65-F5344CB8AC3E}">
        <p14:creationId xmlns:p14="http://schemas.microsoft.com/office/powerpoint/2010/main" val="9259252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 y="311719"/>
            <a:ext cx="4343401" cy="446817"/>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5" name="Rectangle 4"/>
          <p:cNvSpPr>
            <a:spLocks noChangeArrowheads="1"/>
          </p:cNvSpPr>
          <p:nvPr/>
        </p:nvSpPr>
        <p:spPr bwMode="auto">
          <a:xfrm>
            <a:off x="4738255" y="311719"/>
            <a:ext cx="4405746" cy="446817"/>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6" name="Text Box 1026"/>
          <p:cNvSpPr txBox="1">
            <a:spLocks noChangeArrowheads="1"/>
          </p:cNvSpPr>
          <p:nvPr/>
        </p:nvSpPr>
        <p:spPr bwMode="auto">
          <a:xfrm>
            <a:off x="-38559" y="-38035"/>
            <a:ext cx="4381959" cy="12003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0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STRONG</a:t>
            </a:r>
            <a:endParaRPr lang="en-US" sz="70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sp>
        <p:nvSpPr>
          <p:cNvPr id="7" name="Text Box 1026"/>
          <p:cNvSpPr txBox="1">
            <a:spLocks noChangeArrowheads="1"/>
          </p:cNvSpPr>
          <p:nvPr/>
        </p:nvSpPr>
        <p:spPr bwMode="auto">
          <a:xfrm>
            <a:off x="4750829" y="-50608"/>
            <a:ext cx="4393172" cy="12003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0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WEAKNESS</a:t>
            </a:r>
            <a:endParaRPr lang="en-US" sz="70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597" y="1924410"/>
            <a:ext cx="3605646" cy="2810931"/>
          </a:xfrm>
          <a:prstGeom prst="rect">
            <a:avLst/>
          </a:prstGeom>
          <a:effectLst>
            <a:glow rad="228600">
              <a:schemeClr val="accent4">
                <a:satMod val="175000"/>
                <a:alpha val="40000"/>
              </a:schemeClr>
            </a:glow>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9431" y="1908412"/>
            <a:ext cx="3878811" cy="2736324"/>
          </a:xfrm>
          <a:prstGeom prst="rect">
            <a:avLst/>
          </a:prstGeom>
          <a:effectLst>
            <a:glow rad="228600">
              <a:schemeClr val="accent4">
                <a:satMod val="175000"/>
                <a:alpha val="40000"/>
              </a:schemeClr>
            </a:glow>
          </a:effectLst>
        </p:spPr>
      </p:pic>
      <p:sp>
        <p:nvSpPr>
          <p:cNvPr id="10" name="Text Box 1026"/>
          <p:cNvSpPr txBox="1">
            <a:spLocks noChangeArrowheads="1"/>
          </p:cNvSpPr>
          <p:nvPr/>
        </p:nvSpPr>
        <p:spPr bwMode="auto">
          <a:xfrm>
            <a:off x="0" y="902187"/>
            <a:ext cx="4343400" cy="110799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6600" dirty="0" smtClean="0">
                <a:solidFill>
                  <a:srgbClr val="00FFFF"/>
                </a:solidFill>
                <a:effectLst>
                  <a:glow rad="228600">
                    <a:schemeClr val="accent4">
                      <a:satMod val="175000"/>
                      <a:alpha val="85000"/>
                    </a:schemeClr>
                  </a:glow>
                </a:effectLst>
                <a:latin typeface="Sakkal Majalla" pitchFamily="2" charset="-78"/>
                <a:cs typeface="Sakkal Majalla" pitchFamily="2" charset="-78"/>
              </a:rPr>
              <a:t>OUTWARDLY</a:t>
            </a:r>
            <a:endParaRPr lang="en-US" sz="6600" dirty="0">
              <a:solidFill>
                <a:srgbClr val="00FFFF"/>
              </a:solidFill>
              <a:effectLst>
                <a:glow rad="228600">
                  <a:schemeClr val="accent4">
                    <a:satMod val="175000"/>
                    <a:alpha val="85000"/>
                  </a:schemeClr>
                </a:glow>
              </a:effectLst>
              <a:latin typeface="Sakkal Majalla" pitchFamily="2" charset="-78"/>
              <a:cs typeface="Sakkal Majalla" pitchFamily="2" charset="-78"/>
            </a:endParaRPr>
          </a:p>
        </p:txBody>
      </p:sp>
      <p:sp>
        <p:nvSpPr>
          <p:cNvPr id="11" name="Text Box 1026"/>
          <p:cNvSpPr txBox="1">
            <a:spLocks noChangeArrowheads="1"/>
          </p:cNvSpPr>
          <p:nvPr/>
        </p:nvSpPr>
        <p:spPr bwMode="auto">
          <a:xfrm>
            <a:off x="4738255" y="902187"/>
            <a:ext cx="4405745" cy="110799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6600" dirty="0" smtClean="0">
                <a:solidFill>
                  <a:srgbClr val="00FFFF"/>
                </a:solidFill>
                <a:effectLst>
                  <a:glow rad="228600">
                    <a:schemeClr val="accent4">
                      <a:satMod val="175000"/>
                      <a:alpha val="85000"/>
                    </a:schemeClr>
                  </a:glow>
                </a:effectLst>
                <a:latin typeface="Sakkal Majalla" pitchFamily="2" charset="-78"/>
                <a:cs typeface="Sakkal Majalla" pitchFamily="2" charset="-78"/>
              </a:rPr>
              <a:t>INWARDLY</a:t>
            </a:r>
            <a:endParaRPr lang="en-US" sz="6600" dirty="0">
              <a:solidFill>
                <a:srgbClr val="00FFFF"/>
              </a:solidFill>
              <a:effectLst>
                <a:glow rad="228600">
                  <a:schemeClr val="accent4">
                    <a:satMod val="175000"/>
                    <a:alpha val="85000"/>
                  </a:schemeClr>
                </a:glow>
              </a:effectLst>
              <a:latin typeface="Sakkal Majalla" pitchFamily="2" charset="-78"/>
              <a:cs typeface="Sakkal Majalla" pitchFamily="2" charset="-78"/>
            </a:endParaRPr>
          </a:p>
        </p:txBody>
      </p:sp>
      <p:sp>
        <p:nvSpPr>
          <p:cNvPr id="13" name="Text Box 1026"/>
          <p:cNvSpPr txBox="1">
            <a:spLocks noChangeArrowheads="1"/>
          </p:cNvSpPr>
          <p:nvPr/>
        </p:nvSpPr>
        <p:spPr bwMode="auto">
          <a:xfrm>
            <a:off x="4750828" y="4431145"/>
            <a:ext cx="4405745" cy="2441053"/>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55000"/>
              </a:lnSpc>
              <a:spcAft>
                <a:spcPct val="40000"/>
              </a:spcAft>
              <a:buClr>
                <a:srgbClr val="FFFF99"/>
              </a:buClr>
            </a:pPr>
            <a:r>
              <a:rPr lang="en-US" sz="6600" b="0" dirty="0" smtClean="0">
                <a:solidFill>
                  <a:schemeClr val="bg1"/>
                </a:solidFill>
                <a:effectLst>
                  <a:glow rad="228600">
                    <a:schemeClr val="accent4">
                      <a:satMod val="175000"/>
                      <a:alpha val="85000"/>
                    </a:schemeClr>
                  </a:glow>
                </a:effectLst>
                <a:latin typeface="Sakkal Majalla" pitchFamily="2" charset="-78"/>
                <a:cs typeface="Sakkal Majalla" pitchFamily="2" charset="-78"/>
              </a:rPr>
              <a:t>He Could</a:t>
            </a:r>
            <a:br>
              <a:rPr lang="en-US" sz="6600" b="0" dirty="0" smtClean="0">
                <a:solidFill>
                  <a:schemeClr val="bg1"/>
                </a:solidFill>
                <a:effectLst>
                  <a:glow rad="228600">
                    <a:schemeClr val="accent4">
                      <a:satMod val="175000"/>
                      <a:alpha val="85000"/>
                    </a:schemeClr>
                  </a:glow>
                </a:effectLst>
                <a:latin typeface="Sakkal Majalla" pitchFamily="2" charset="-78"/>
                <a:cs typeface="Sakkal Majalla" pitchFamily="2" charset="-78"/>
              </a:rPr>
            </a:br>
            <a:r>
              <a:rPr lang="en-US" sz="6600" b="0" dirty="0" smtClean="0">
                <a:solidFill>
                  <a:schemeClr val="bg1"/>
                </a:solidFill>
                <a:effectLst>
                  <a:glow rad="228600">
                    <a:schemeClr val="accent4">
                      <a:satMod val="175000"/>
                      <a:alpha val="85000"/>
                    </a:schemeClr>
                  </a:glow>
                </a:effectLst>
                <a:latin typeface="Sakkal Majalla" pitchFamily="2" charset="-78"/>
                <a:cs typeface="Sakkal Majalla" pitchFamily="2" charset="-78"/>
              </a:rPr>
              <a:t>Be Played… Especially By</a:t>
            </a:r>
            <a:br>
              <a:rPr lang="en-US" sz="6600" b="0" dirty="0" smtClean="0">
                <a:solidFill>
                  <a:schemeClr val="bg1"/>
                </a:solidFill>
                <a:effectLst>
                  <a:glow rad="228600">
                    <a:schemeClr val="accent4">
                      <a:satMod val="175000"/>
                      <a:alpha val="85000"/>
                    </a:schemeClr>
                  </a:glow>
                </a:effectLst>
                <a:latin typeface="Sakkal Majalla" pitchFamily="2" charset="-78"/>
                <a:cs typeface="Sakkal Majalla" pitchFamily="2" charset="-78"/>
              </a:rPr>
            </a:br>
            <a:r>
              <a:rPr lang="en-US" sz="6600" b="0" dirty="0" smtClean="0">
                <a:solidFill>
                  <a:schemeClr val="bg1"/>
                </a:solidFill>
                <a:effectLst>
                  <a:glow rad="228600">
                    <a:schemeClr val="accent4">
                      <a:satMod val="175000"/>
                      <a:alpha val="85000"/>
                    </a:schemeClr>
                  </a:glow>
                </a:effectLst>
                <a:latin typeface="Sakkal Majalla" pitchFamily="2" charset="-78"/>
                <a:cs typeface="Sakkal Majalla" pitchFamily="2" charset="-78"/>
              </a:rPr>
              <a:t>A Woman</a:t>
            </a:r>
            <a:endParaRPr lang="en-US" sz="6600" b="0" dirty="0">
              <a:solidFill>
                <a:schemeClr val="bg1"/>
              </a:solidFill>
              <a:effectLst>
                <a:glow rad="228600">
                  <a:schemeClr val="accent4">
                    <a:satMod val="175000"/>
                    <a:alpha val="85000"/>
                  </a:schemeClr>
                </a:glow>
              </a:effectLst>
              <a:latin typeface="Sakkal Majalla" pitchFamily="2" charset="-78"/>
              <a:cs typeface="Sakkal Majalla" pitchFamily="2" charset="-78"/>
            </a:endParaRPr>
          </a:p>
        </p:txBody>
      </p:sp>
      <p:sp>
        <p:nvSpPr>
          <p:cNvPr id="14" name="Text Box 1026"/>
          <p:cNvSpPr txBox="1">
            <a:spLocks noChangeArrowheads="1"/>
          </p:cNvSpPr>
          <p:nvPr/>
        </p:nvSpPr>
        <p:spPr bwMode="auto">
          <a:xfrm>
            <a:off x="3476510" y="-249255"/>
            <a:ext cx="2190980" cy="1862048"/>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15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A</a:t>
            </a:r>
            <a:endParaRPr lang="en-US" sz="115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spTree>
    <p:extLst>
      <p:ext uri="{BB962C8B-B14F-4D97-AF65-F5344CB8AC3E}">
        <p14:creationId xmlns:p14="http://schemas.microsoft.com/office/powerpoint/2010/main" val="26612613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23" presetClass="exit" presetSubtype="16" fill="hold" grpId="1" nodeType="afterEffect">
                                  <p:stCondLst>
                                    <p:cond delay="0"/>
                                  </p:stCondLst>
                                  <p:childTnLst>
                                    <p:anim calcmode="lin" valueType="num">
                                      <p:cBhvr>
                                        <p:cTn id="10" dur="750"/>
                                        <p:tgtEl>
                                          <p:spTgt spid="14"/>
                                        </p:tgtEl>
                                        <p:attrNameLst>
                                          <p:attrName>ppt_w</p:attrName>
                                        </p:attrNameLst>
                                      </p:cBhvr>
                                      <p:tavLst>
                                        <p:tav tm="0">
                                          <p:val>
                                            <p:strVal val="ppt_w"/>
                                          </p:val>
                                        </p:tav>
                                        <p:tav tm="100000">
                                          <p:val>
                                            <p:strVal val="4*ppt_w"/>
                                          </p:val>
                                        </p:tav>
                                      </p:tavLst>
                                    </p:anim>
                                    <p:anim calcmode="lin" valueType="num">
                                      <p:cBhvr>
                                        <p:cTn id="11" dur="750"/>
                                        <p:tgtEl>
                                          <p:spTgt spid="14"/>
                                        </p:tgtEl>
                                        <p:attrNameLst>
                                          <p:attrName>ppt_h</p:attrName>
                                        </p:attrNameLst>
                                      </p:cBhvr>
                                      <p:tavLst>
                                        <p:tav tm="0">
                                          <p:val>
                                            <p:strVal val="ppt_h"/>
                                          </p:val>
                                        </p:tav>
                                        <p:tav tm="100000">
                                          <p:val>
                                            <p:strVal val="4*ppt_h"/>
                                          </p:val>
                                        </p:tav>
                                      </p:tavLst>
                                    </p:anim>
                                    <p:set>
                                      <p:cBhvr>
                                        <p:cTn id="12" dur="1" fill="hold">
                                          <p:stCondLst>
                                            <p:cond delay="749"/>
                                          </p:stCondLst>
                                        </p:cTn>
                                        <p:tgtEl>
                                          <p:spTgt spid="14"/>
                                        </p:tgtEl>
                                        <p:attrNameLst>
                                          <p:attrName>style.visibility</p:attrName>
                                        </p:attrNameLst>
                                      </p:cBhvr>
                                      <p:to>
                                        <p:strVal val="hidden"/>
                                      </p:to>
                                    </p:set>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2250"/>
                            </p:stCondLst>
                            <p:childTnLst>
                              <p:par>
                                <p:cTn id="23" presetID="2" presetClass="entr" presetSubtype="2"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par>
                          <p:cTn id="27" fill="hold">
                            <p:stCondLst>
                              <p:cond delay="2750"/>
                            </p:stCondLst>
                            <p:childTnLst>
                              <p:par>
                                <p:cTn id="28" presetID="10"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28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750" fill="hold"/>
                                        <p:tgtEl>
                                          <p:spTgt spid="10"/>
                                        </p:tgtEl>
                                        <p:attrNameLst>
                                          <p:attrName>ppt_w</p:attrName>
                                        </p:attrNameLst>
                                      </p:cBhvr>
                                      <p:tavLst>
                                        <p:tav tm="0">
                                          <p:val>
                                            <p:strVal val="4/3*#ppt_w"/>
                                          </p:val>
                                        </p:tav>
                                        <p:tav tm="100000">
                                          <p:val>
                                            <p:strVal val="#ppt_w"/>
                                          </p:val>
                                        </p:tav>
                                      </p:tavLst>
                                    </p:anim>
                                    <p:anim calcmode="lin" valueType="num">
                                      <p:cBhvr>
                                        <p:cTn id="36" dur="750" fill="hold"/>
                                        <p:tgtEl>
                                          <p:spTgt spid="10"/>
                                        </p:tgtEl>
                                        <p:attrNameLst>
                                          <p:attrName>ppt_h</p:attrName>
                                        </p:attrNameLst>
                                      </p:cBhvr>
                                      <p:tavLst>
                                        <p:tav tm="0">
                                          <p:val>
                                            <p:strVal val="4/3*#ppt_h"/>
                                          </p:val>
                                        </p:tav>
                                        <p:tav tm="100000">
                                          <p:val>
                                            <p:strVal val="#ppt_h"/>
                                          </p:val>
                                        </p:tav>
                                      </p:tavLst>
                                    </p:anim>
                                  </p:childTnLst>
                                </p:cTn>
                              </p:par>
                            </p:childTnLst>
                          </p:cTn>
                        </p:par>
                        <p:par>
                          <p:cTn id="37" fill="hold">
                            <p:stCondLst>
                              <p:cond delay="750"/>
                            </p:stCondLst>
                            <p:childTnLst>
                              <p:par>
                                <p:cTn id="38" presetID="31" presetClass="entr" presetSubtype="0"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1000" fill="hold"/>
                                        <p:tgtEl>
                                          <p:spTgt spid="3"/>
                                        </p:tgtEl>
                                        <p:attrNameLst>
                                          <p:attrName>ppt_w</p:attrName>
                                        </p:attrNameLst>
                                      </p:cBhvr>
                                      <p:tavLst>
                                        <p:tav tm="0">
                                          <p:val>
                                            <p:fltVal val="0"/>
                                          </p:val>
                                        </p:tav>
                                        <p:tav tm="100000">
                                          <p:val>
                                            <p:strVal val="#ppt_w"/>
                                          </p:val>
                                        </p:tav>
                                      </p:tavLst>
                                    </p:anim>
                                    <p:anim calcmode="lin" valueType="num">
                                      <p:cBhvr>
                                        <p:cTn id="41" dur="1000" fill="hold"/>
                                        <p:tgtEl>
                                          <p:spTgt spid="3"/>
                                        </p:tgtEl>
                                        <p:attrNameLst>
                                          <p:attrName>ppt_h</p:attrName>
                                        </p:attrNameLst>
                                      </p:cBhvr>
                                      <p:tavLst>
                                        <p:tav tm="0">
                                          <p:val>
                                            <p:fltVal val="0"/>
                                          </p:val>
                                        </p:tav>
                                        <p:tav tm="100000">
                                          <p:val>
                                            <p:strVal val="#ppt_h"/>
                                          </p:val>
                                        </p:tav>
                                      </p:tavLst>
                                    </p:anim>
                                    <p:anim calcmode="lin" valueType="num">
                                      <p:cBhvr>
                                        <p:cTn id="42" dur="1000" fill="hold"/>
                                        <p:tgtEl>
                                          <p:spTgt spid="3"/>
                                        </p:tgtEl>
                                        <p:attrNameLst>
                                          <p:attrName>style.rotation</p:attrName>
                                        </p:attrNameLst>
                                      </p:cBhvr>
                                      <p:tavLst>
                                        <p:tav tm="0">
                                          <p:val>
                                            <p:fltVal val="90"/>
                                          </p:val>
                                        </p:tav>
                                        <p:tav tm="100000">
                                          <p:val>
                                            <p:fltVal val="0"/>
                                          </p:val>
                                        </p:tav>
                                      </p:tavLst>
                                    </p:anim>
                                    <p:animEffect transition="in" filter="fade">
                                      <p:cBhvr>
                                        <p:cTn id="43" dur="10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23" presetClass="entr" presetSubtype="288"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750" fill="hold"/>
                                        <p:tgtEl>
                                          <p:spTgt spid="11"/>
                                        </p:tgtEl>
                                        <p:attrNameLst>
                                          <p:attrName>ppt_w</p:attrName>
                                        </p:attrNameLst>
                                      </p:cBhvr>
                                      <p:tavLst>
                                        <p:tav tm="0">
                                          <p:val>
                                            <p:strVal val="4/3*#ppt_w"/>
                                          </p:val>
                                        </p:tav>
                                        <p:tav tm="100000">
                                          <p:val>
                                            <p:strVal val="#ppt_w"/>
                                          </p:val>
                                        </p:tav>
                                      </p:tavLst>
                                    </p:anim>
                                    <p:anim calcmode="lin" valueType="num">
                                      <p:cBhvr>
                                        <p:cTn id="49" dur="750" fill="hold"/>
                                        <p:tgtEl>
                                          <p:spTgt spid="11"/>
                                        </p:tgtEl>
                                        <p:attrNameLst>
                                          <p:attrName>ppt_h</p:attrName>
                                        </p:attrNameLst>
                                      </p:cBhvr>
                                      <p:tavLst>
                                        <p:tav tm="0">
                                          <p:val>
                                            <p:strVal val="4/3*#ppt_h"/>
                                          </p:val>
                                        </p:tav>
                                        <p:tav tm="100000">
                                          <p:val>
                                            <p:strVal val="#ppt_h"/>
                                          </p:val>
                                        </p:tav>
                                      </p:tavLst>
                                    </p:anim>
                                  </p:childTnLst>
                                </p:cTn>
                              </p:par>
                            </p:childTnLst>
                          </p:cTn>
                        </p:par>
                        <p:par>
                          <p:cTn id="50" fill="hold">
                            <p:stCondLst>
                              <p:cond delay="750"/>
                            </p:stCondLst>
                            <p:childTnLst>
                              <p:par>
                                <p:cTn id="51" presetID="31" presetClass="entr" presetSubtype="0"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ppt_w</p:attrName>
                                        </p:attrNameLst>
                                      </p:cBhvr>
                                      <p:tavLst>
                                        <p:tav tm="0">
                                          <p:val>
                                            <p:fltVal val="0"/>
                                          </p:val>
                                        </p:tav>
                                        <p:tav tm="100000">
                                          <p:val>
                                            <p:strVal val="#ppt_w"/>
                                          </p:val>
                                        </p:tav>
                                      </p:tavLst>
                                    </p:anim>
                                    <p:anim calcmode="lin" valueType="num">
                                      <p:cBhvr>
                                        <p:cTn id="54" dur="1000" fill="hold"/>
                                        <p:tgtEl>
                                          <p:spTgt spid="12"/>
                                        </p:tgtEl>
                                        <p:attrNameLst>
                                          <p:attrName>ppt_h</p:attrName>
                                        </p:attrNameLst>
                                      </p:cBhvr>
                                      <p:tavLst>
                                        <p:tav tm="0">
                                          <p:val>
                                            <p:fltVal val="0"/>
                                          </p:val>
                                        </p:tav>
                                        <p:tav tm="100000">
                                          <p:val>
                                            <p:strVal val="#ppt_h"/>
                                          </p:val>
                                        </p:tav>
                                      </p:tavLst>
                                    </p:anim>
                                    <p:anim calcmode="lin" valueType="num">
                                      <p:cBhvr>
                                        <p:cTn id="55" dur="1000" fill="hold"/>
                                        <p:tgtEl>
                                          <p:spTgt spid="12"/>
                                        </p:tgtEl>
                                        <p:attrNameLst>
                                          <p:attrName>style.rotation</p:attrName>
                                        </p:attrNameLst>
                                      </p:cBhvr>
                                      <p:tavLst>
                                        <p:tav tm="0">
                                          <p:val>
                                            <p:fltVal val="90"/>
                                          </p:val>
                                        </p:tav>
                                        <p:tav tm="100000">
                                          <p:val>
                                            <p:fltVal val="0"/>
                                          </p:val>
                                        </p:tav>
                                      </p:tavLst>
                                    </p:anim>
                                    <p:animEffect transition="in" filter="fade">
                                      <p:cBhvr>
                                        <p:cTn id="56" dur="10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23" presetClass="entr" presetSubtype="288"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750" fill="hold"/>
                                        <p:tgtEl>
                                          <p:spTgt spid="13"/>
                                        </p:tgtEl>
                                        <p:attrNameLst>
                                          <p:attrName>ppt_w</p:attrName>
                                        </p:attrNameLst>
                                      </p:cBhvr>
                                      <p:tavLst>
                                        <p:tav tm="0">
                                          <p:val>
                                            <p:strVal val="4/3*#ppt_w"/>
                                          </p:val>
                                        </p:tav>
                                        <p:tav tm="100000">
                                          <p:val>
                                            <p:strVal val="#ppt_w"/>
                                          </p:val>
                                        </p:tav>
                                      </p:tavLst>
                                    </p:anim>
                                    <p:anim calcmode="lin" valueType="num">
                                      <p:cBhvr>
                                        <p:cTn id="62" dur="750" fill="hold"/>
                                        <p:tgtEl>
                                          <p:spTgt spid="1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10" grpId="0"/>
      <p:bldP spid="11" grpId="0"/>
      <p:bldP spid="13" grpId="0"/>
      <p:bldP spid="14" grpId="0"/>
      <p:bldP spid="14" grpId="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 y="311719"/>
            <a:ext cx="4343401" cy="446817"/>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5" name="Rectangle 4"/>
          <p:cNvSpPr>
            <a:spLocks noChangeArrowheads="1"/>
          </p:cNvSpPr>
          <p:nvPr/>
        </p:nvSpPr>
        <p:spPr bwMode="auto">
          <a:xfrm>
            <a:off x="4738255" y="311719"/>
            <a:ext cx="4405746" cy="446817"/>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6" name="Text Box 1026"/>
          <p:cNvSpPr txBox="1">
            <a:spLocks noChangeArrowheads="1"/>
          </p:cNvSpPr>
          <p:nvPr/>
        </p:nvSpPr>
        <p:spPr bwMode="auto">
          <a:xfrm>
            <a:off x="-38559" y="-38035"/>
            <a:ext cx="4381959" cy="12003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0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STRONG</a:t>
            </a:r>
            <a:endParaRPr lang="en-US" sz="70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sp>
        <p:nvSpPr>
          <p:cNvPr id="7" name="Text Box 1026"/>
          <p:cNvSpPr txBox="1">
            <a:spLocks noChangeArrowheads="1"/>
          </p:cNvSpPr>
          <p:nvPr/>
        </p:nvSpPr>
        <p:spPr bwMode="auto">
          <a:xfrm>
            <a:off x="4750829" y="-50608"/>
            <a:ext cx="4393172" cy="12003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0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WEAKNESS</a:t>
            </a:r>
            <a:endParaRPr lang="en-US" sz="70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57" y="1873173"/>
            <a:ext cx="3474685" cy="3442060"/>
          </a:xfrm>
          <a:prstGeom prst="rect">
            <a:avLst/>
          </a:prstGeom>
          <a:effectLst>
            <a:glow rad="228600">
              <a:schemeClr val="accent4">
                <a:satMod val="175000"/>
                <a:alpha val="40000"/>
              </a:schemeClr>
            </a:glow>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0583" y="1908411"/>
            <a:ext cx="3141088" cy="3406821"/>
          </a:xfrm>
          <a:prstGeom prst="rect">
            <a:avLst/>
          </a:prstGeom>
          <a:effectLst>
            <a:glow rad="228600">
              <a:schemeClr val="accent4">
                <a:satMod val="175000"/>
                <a:alpha val="40000"/>
              </a:schemeClr>
            </a:glow>
          </a:effectLst>
        </p:spPr>
      </p:pic>
      <p:sp>
        <p:nvSpPr>
          <p:cNvPr id="10" name="Text Box 1026"/>
          <p:cNvSpPr txBox="1">
            <a:spLocks noChangeArrowheads="1"/>
          </p:cNvSpPr>
          <p:nvPr/>
        </p:nvSpPr>
        <p:spPr bwMode="auto">
          <a:xfrm>
            <a:off x="0" y="902187"/>
            <a:ext cx="4343400" cy="110799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6600" dirty="0" smtClean="0">
                <a:solidFill>
                  <a:srgbClr val="00FFFF"/>
                </a:solidFill>
                <a:effectLst>
                  <a:glow rad="228600">
                    <a:schemeClr val="accent4">
                      <a:satMod val="175000"/>
                      <a:alpha val="85000"/>
                    </a:schemeClr>
                  </a:glow>
                </a:effectLst>
                <a:latin typeface="Sakkal Majalla" pitchFamily="2" charset="-78"/>
                <a:cs typeface="Sakkal Majalla" pitchFamily="2" charset="-78"/>
              </a:rPr>
              <a:t>POWER</a:t>
            </a:r>
            <a:endParaRPr lang="en-US" sz="6600" dirty="0">
              <a:solidFill>
                <a:srgbClr val="00FFFF"/>
              </a:solidFill>
              <a:effectLst>
                <a:glow rad="228600">
                  <a:schemeClr val="accent4">
                    <a:satMod val="175000"/>
                    <a:alpha val="85000"/>
                  </a:schemeClr>
                </a:glow>
              </a:effectLst>
              <a:latin typeface="Sakkal Majalla" pitchFamily="2" charset="-78"/>
              <a:cs typeface="Sakkal Majalla" pitchFamily="2" charset="-78"/>
            </a:endParaRPr>
          </a:p>
        </p:txBody>
      </p:sp>
      <p:sp>
        <p:nvSpPr>
          <p:cNvPr id="11" name="Text Box 1026"/>
          <p:cNvSpPr txBox="1">
            <a:spLocks noChangeArrowheads="1"/>
          </p:cNvSpPr>
          <p:nvPr/>
        </p:nvSpPr>
        <p:spPr bwMode="auto">
          <a:xfrm>
            <a:off x="4738255" y="902187"/>
            <a:ext cx="4405745" cy="110799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6600" spc="-150" dirty="0" smtClean="0">
                <a:solidFill>
                  <a:srgbClr val="00FFFF"/>
                </a:solidFill>
                <a:effectLst>
                  <a:glow rad="228600">
                    <a:schemeClr val="accent4">
                      <a:satMod val="175000"/>
                      <a:alpha val="85000"/>
                    </a:schemeClr>
                  </a:glow>
                </a:effectLst>
                <a:latin typeface="Sakkal Majalla" pitchFamily="2" charset="-78"/>
                <a:cs typeface="Sakkal Majalla" pitchFamily="2" charset="-78"/>
              </a:rPr>
              <a:t>SELF-CONTROL</a:t>
            </a:r>
            <a:endParaRPr lang="en-US" sz="6600" spc="-150" dirty="0">
              <a:solidFill>
                <a:srgbClr val="00FFFF"/>
              </a:solidFill>
              <a:effectLst>
                <a:glow rad="228600">
                  <a:schemeClr val="accent4">
                    <a:satMod val="175000"/>
                    <a:alpha val="85000"/>
                  </a:schemeClr>
                </a:glow>
              </a:effectLst>
              <a:latin typeface="Sakkal Majalla" pitchFamily="2" charset="-78"/>
              <a:cs typeface="Sakkal Majalla" pitchFamily="2" charset="-78"/>
            </a:endParaRPr>
          </a:p>
        </p:txBody>
      </p:sp>
      <p:sp>
        <p:nvSpPr>
          <p:cNvPr id="13" name="Text Box 1026"/>
          <p:cNvSpPr txBox="1">
            <a:spLocks noChangeArrowheads="1"/>
          </p:cNvSpPr>
          <p:nvPr/>
        </p:nvSpPr>
        <p:spPr bwMode="auto">
          <a:xfrm>
            <a:off x="4750828" y="4867567"/>
            <a:ext cx="4405745" cy="176817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55000"/>
              </a:lnSpc>
              <a:spcAft>
                <a:spcPct val="40000"/>
              </a:spcAft>
              <a:buClr>
                <a:srgbClr val="FFFF99"/>
              </a:buClr>
            </a:pPr>
            <a:r>
              <a:rPr lang="en-US" sz="6600" b="0" spc="-150" dirty="0" smtClean="0">
                <a:solidFill>
                  <a:schemeClr val="bg1"/>
                </a:solidFill>
                <a:effectLst>
                  <a:glow rad="228600">
                    <a:schemeClr val="accent4">
                      <a:satMod val="175000"/>
                      <a:alpha val="85000"/>
                    </a:schemeClr>
                  </a:glow>
                </a:effectLst>
                <a:latin typeface="Sakkal Majalla" pitchFamily="2" charset="-78"/>
                <a:cs typeface="Sakkal Majalla" pitchFamily="2" charset="-78"/>
              </a:rPr>
              <a:t>Emotional And Given To Fits Of Anger And Rage</a:t>
            </a:r>
            <a:endParaRPr lang="en-US" sz="6600" b="0" spc="-150" dirty="0">
              <a:solidFill>
                <a:schemeClr val="bg1"/>
              </a:solidFill>
              <a:effectLst>
                <a:glow rad="228600">
                  <a:schemeClr val="accent4">
                    <a:satMod val="175000"/>
                    <a:alpha val="85000"/>
                  </a:schemeClr>
                </a:glow>
              </a:effectLst>
              <a:latin typeface="Sakkal Majalla" pitchFamily="2" charset="-78"/>
              <a:cs typeface="Sakkal Majalla" pitchFamily="2" charset="-78"/>
            </a:endParaRPr>
          </a:p>
        </p:txBody>
      </p:sp>
      <p:sp>
        <p:nvSpPr>
          <p:cNvPr id="14" name="Text Box 1026"/>
          <p:cNvSpPr txBox="1">
            <a:spLocks noChangeArrowheads="1"/>
          </p:cNvSpPr>
          <p:nvPr/>
        </p:nvSpPr>
        <p:spPr bwMode="auto">
          <a:xfrm>
            <a:off x="3476510" y="-249255"/>
            <a:ext cx="2190980" cy="1862048"/>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15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A</a:t>
            </a:r>
            <a:endParaRPr lang="en-US" sz="115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spTree>
    <p:extLst>
      <p:ext uri="{BB962C8B-B14F-4D97-AF65-F5344CB8AC3E}">
        <p14:creationId xmlns:p14="http://schemas.microsoft.com/office/powerpoint/2010/main" val="22770202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23" presetClass="exit" presetSubtype="16" fill="hold" grpId="1" nodeType="afterEffect">
                                  <p:stCondLst>
                                    <p:cond delay="0"/>
                                  </p:stCondLst>
                                  <p:childTnLst>
                                    <p:anim calcmode="lin" valueType="num">
                                      <p:cBhvr>
                                        <p:cTn id="10" dur="750"/>
                                        <p:tgtEl>
                                          <p:spTgt spid="14"/>
                                        </p:tgtEl>
                                        <p:attrNameLst>
                                          <p:attrName>ppt_w</p:attrName>
                                        </p:attrNameLst>
                                      </p:cBhvr>
                                      <p:tavLst>
                                        <p:tav tm="0">
                                          <p:val>
                                            <p:strVal val="ppt_w"/>
                                          </p:val>
                                        </p:tav>
                                        <p:tav tm="100000">
                                          <p:val>
                                            <p:strVal val="4*ppt_w"/>
                                          </p:val>
                                        </p:tav>
                                      </p:tavLst>
                                    </p:anim>
                                    <p:anim calcmode="lin" valueType="num">
                                      <p:cBhvr>
                                        <p:cTn id="11" dur="750"/>
                                        <p:tgtEl>
                                          <p:spTgt spid="14"/>
                                        </p:tgtEl>
                                        <p:attrNameLst>
                                          <p:attrName>ppt_h</p:attrName>
                                        </p:attrNameLst>
                                      </p:cBhvr>
                                      <p:tavLst>
                                        <p:tav tm="0">
                                          <p:val>
                                            <p:strVal val="ppt_h"/>
                                          </p:val>
                                        </p:tav>
                                        <p:tav tm="100000">
                                          <p:val>
                                            <p:strVal val="4*ppt_h"/>
                                          </p:val>
                                        </p:tav>
                                      </p:tavLst>
                                    </p:anim>
                                    <p:set>
                                      <p:cBhvr>
                                        <p:cTn id="12" dur="1" fill="hold">
                                          <p:stCondLst>
                                            <p:cond delay="749"/>
                                          </p:stCondLst>
                                        </p:cTn>
                                        <p:tgtEl>
                                          <p:spTgt spid="14"/>
                                        </p:tgtEl>
                                        <p:attrNameLst>
                                          <p:attrName>style.visibility</p:attrName>
                                        </p:attrNameLst>
                                      </p:cBhvr>
                                      <p:to>
                                        <p:strVal val="hidden"/>
                                      </p:to>
                                    </p:set>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2250"/>
                            </p:stCondLst>
                            <p:childTnLst>
                              <p:par>
                                <p:cTn id="23" presetID="2" presetClass="entr" presetSubtype="2"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par>
                          <p:cTn id="27" fill="hold">
                            <p:stCondLst>
                              <p:cond delay="2750"/>
                            </p:stCondLst>
                            <p:childTnLst>
                              <p:par>
                                <p:cTn id="28" presetID="10"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28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750" fill="hold"/>
                                        <p:tgtEl>
                                          <p:spTgt spid="10"/>
                                        </p:tgtEl>
                                        <p:attrNameLst>
                                          <p:attrName>ppt_w</p:attrName>
                                        </p:attrNameLst>
                                      </p:cBhvr>
                                      <p:tavLst>
                                        <p:tav tm="0">
                                          <p:val>
                                            <p:strVal val="4/3*#ppt_w"/>
                                          </p:val>
                                        </p:tav>
                                        <p:tav tm="100000">
                                          <p:val>
                                            <p:strVal val="#ppt_w"/>
                                          </p:val>
                                        </p:tav>
                                      </p:tavLst>
                                    </p:anim>
                                    <p:anim calcmode="lin" valueType="num">
                                      <p:cBhvr>
                                        <p:cTn id="36" dur="750" fill="hold"/>
                                        <p:tgtEl>
                                          <p:spTgt spid="10"/>
                                        </p:tgtEl>
                                        <p:attrNameLst>
                                          <p:attrName>ppt_h</p:attrName>
                                        </p:attrNameLst>
                                      </p:cBhvr>
                                      <p:tavLst>
                                        <p:tav tm="0">
                                          <p:val>
                                            <p:strVal val="4/3*#ppt_h"/>
                                          </p:val>
                                        </p:tav>
                                        <p:tav tm="100000">
                                          <p:val>
                                            <p:strVal val="#ppt_h"/>
                                          </p:val>
                                        </p:tav>
                                      </p:tavLst>
                                    </p:anim>
                                  </p:childTnLst>
                                </p:cTn>
                              </p:par>
                            </p:childTnLst>
                          </p:cTn>
                        </p:par>
                        <p:par>
                          <p:cTn id="37" fill="hold">
                            <p:stCondLst>
                              <p:cond delay="750"/>
                            </p:stCondLst>
                            <p:childTnLst>
                              <p:par>
                                <p:cTn id="38" presetID="31" presetClass="entr" presetSubtype="0"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1000" fill="hold"/>
                                        <p:tgtEl>
                                          <p:spTgt spid="3"/>
                                        </p:tgtEl>
                                        <p:attrNameLst>
                                          <p:attrName>ppt_w</p:attrName>
                                        </p:attrNameLst>
                                      </p:cBhvr>
                                      <p:tavLst>
                                        <p:tav tm="0">
                                          <p:val>
                                            <p:fltVal val="0"/>
                                          </p:val>
                                        </p:tav>
                                        <p:tav tm="100000">
                                          <p:val>
                                            <p:strVal val="#ppt_w"/>
                                          </p:val>
                                        </p:tav>
                                      </p:tavLst>
                                    </p:anim>
                                    <p:anim calcmode="lin" valueType="num">
                                      <p:cBhvr>
                                        <p:cTn id="41" dur="1000" fill="hold"/>
                                        <p:tgtEl>
                                          <p:spTgt spid="3"/>
                                        </p:tgtEl>
                                        <p:attrNameLst>
                                          <p:attrName>ppt_h</p:attrName>
                                        </p:attrNameLst>
                                      </p:cBhvr>
                                      <p:tavLst>
                                        <p:tav tm="0">
                                          <p:val>
                                            <p:fltVal val="0"/>
                                          </p:val>
                                        </p:tav>
                                        <p:tav tm="100000">
                                          <p:val>
                                            <p:strVal val="#ppt_h"/>
                                          </p:val>
                                        </p:tav>
                                      </p:tavLst>
                                    </p:anim>
                                    <p:anim calcmode="lin" valueType="num">
                                      <p:cBhvr>
                                        <p:cTn id="42" dur="1000" fill="hold"/>
                                        <p:tgtEl>
                                          <p:spTgt spid="3"/>
                                        </p:tgtEl>
                                        <p:attrNameLst>
                                          <p:attrName>style.rotation</p:attrName>
                                        </p:attrNameLst>
                                      </p:cBhvr>
                                      <p:tavLst>
                                        <p:tav tm="0">
                                          <p:val>
                                            <p:fltVal val="90"/>
                                          </p:val>
                                        </p:tav>
                                        <p:tav tm="100000">
                                          <p:val>
                                            <p:fltVal val="0"/>
                                          </p:val>
                                        </p:tav>
                                      </p:tavLst>
                                    </p:anim>
                                    <p:animEffect transition="in" filter="fade">
                                      <p:cBhvr>
                                        <p:cTn id="43" dur="10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23" presetClass="entr" presetSubtype="288"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750" fill="hold"/>
                                        <p:tgtEl>
                                          <p:spTgt spid="11"/>
                                        </p:tgtEl>
                                        <p:attrNameLst>
                                          <p:attrName>ppt_w</p:attrName>
                                        </p:attrNameLst>
                                      </p:cBhvr>
                                      <p:tavLst>
                                        <p:tav tm="0">
                                          <p:val>
                                            <p:strVal val="4/3*#ppt_w"/>
                                          </p:val>
                                        </p:tav>
                                        <p:tav tm="100000">
                                          <p:val>
                                            <p:strVal val="#ppt_w"/>
                                          </p:val>
                                        </p:tav>
                                      </p:tavLst>
                                    </p:anim>
                                    <p:anim calcmode="lin" valueType="num">
                                      <p:cBhvr>
                                        <p:cTn id="49" dur="750" fill="hold"/>
                                        <p:tgtEl>
                                          <p:spTgt spid="11"/>
                                        </p:tgtEl>
                                        <p:attrNameLst>
                                          <p:attrName>ppt_h</p:attrName>
                                        </p:attrNameLst>
                                      </p:cBhvr>
                                      <p:tavLst>
                                        <p:tav tm="0">
                                          <p:val>
                                            <p:strVal val="4/3*#ppt_h"/>
                                          </p:val>
                                        </p:tav>
                                        <p:tav tm="100000">
                                          <p:val>
                                            <p:strVal val="#ppt_h"/>
                                          </p:val>
                                        </p:tav>
                                      </p:tavLst>
                                    </p:anim>
                                  </p:childTnLst>
                                </p:cTn>
                              </p:par>
                            </p:childTnLst>
                          </p:cTn>
                        </p:par>
                        <p:par>
                          <p:cTn id="50" fill="hold">
                            <p:stCondLst>
                              <p:cond delay="750"/>
                            </p:stCondLst>
                            <p:childTnLst>
                              <p:par>
                                <p:cTn id="51" presetID="31" presetClass="entr" presetSubtype="0"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ppt_w</p:attrName>
                                        </p:attrNameLst>
                                      </p:cBhvr>
                                      <p:tavLst>
                                        <p:tav tm="0">
                                          <p:val>
                                            <p:fltVal val="0"/>
                                          </p:val>
                                        </p:tav>
                                        <p:tav tm="100000">
                                          <p:val>
                                            <p:strVal val="#ppt_w"/>
                                          </p:val>
                                        </p:tav>
                                      </p:tavLst>
                                    </p:anim>
                                    <p:anim calcmode="lin" valueType="num">
                                      <p:cBhvr>
                                        <p:cTn id="54" dur="1000" fill="hold"/>
                                        <p:tgtEl>
                                          <p:spTgt spid="12"/>
                                        </p:tgtEl>
                                        <p:attrNameLst>
                                          <p:attrName>ppt_h</p:attrName>
                                        </p:attrNameLst>
                                      </p:cBhvr>
                                      <p:tavLst>
                                        <p:tav tm="0">
                                          <p:val>
                                            <p:fltVal val="0"/>
                                          </p:val>
                                        </p:tav>
                                        <p:tav tm="100000">
                                          <p:val>
                                            <p:strVal val="#ppt_h"/>
                                          </p:val>
                                        </p:tav>
                                      </p:tavLst>
                                    </p:anim>
                                    <p:anim calcmode="lin" valueType="num">
                                      <p:cBhvr>
                                        <p:cTn id="55" dur="1000" fill="hold"/>
                                        <p:tgtEl>
                                          <p:spTgt spid="12"/>
                                        </p:tgtEl>
                                        <p:attrNameLst>
                                          <p:attrName>style.rotation</p:attrName>
                                        </p:attrNameLst>
                                      </p:cBhvr>
                                      <p:tavLst>
                                        <p:tav tm="0">
                                          <p:val>
                                            <p:fltVal val="90"/>
                                          </p:val>
                                        </p:tav>
                                        <p:tav tm="100000">
                                          <p:val>
                                            <p:fltVal val="0"/>
                                          </p:val>
                                        </p:tav>
                                      </p:tavLst>
                                    </p:anim>
                                    <p:animEffect transition="in" filter="fade">
                                      <p:cBhvr>
                                        <p:cTn id="56" dur="10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23" presetClass="entr" presetSubtype="288"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750" fill="hold"/>
                                        <p:tgtEl>
                                          <p:spTgt spid="13"/>
                                        </p:tgtEl>
                                        <p:attrNameLst>
                                          <p:attrName>ppt_w</p:attrName>
                                        </p:attrNameLst>
                                      </p:cBhvr>
                                      <p:tavLst>
                                        <p:tav tm="0">
                                          <p:val>
                                            <p:strVal val="4/3*#ppt_w"/>
                                          </p:val>
                                        </p:tav>
                                        <p:tav tm="100000">
                                          <p:val>
                                            <p:strVal val="#ppt_w"/>
                                          </p:val>
                                        </p:tav>
                                      </p:tavLst>
                                    </p:anim>
                                    <p:anim calcmode="lin" valueType="num">
                                      <p:cBhvr>
                                        <p:cTn id="62" dur="750" fill="hold"/>
                                        <p:tgtEl>
                                          <p:spTgt spid="1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10" grpId="0"/>
      <p:bldP spid="11" grpId="0"/>
      <p:bldP spid="13" grpId="0"/>
      <p:bldP spid="14" grpId="0"/>
      <p:bldP spid="14" grpId="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 y="311719"/>
            <a:ext cx="4343401" cy="446817"/>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5" name="Rectangle 4"/>
          <p:cNvSpPr>
            <a:spLocks noChangeArrowheads="1"/>
          </p:cNvSpPr>
          <p:nvPr/>
        </p:nvSpPr>
        <p:spPr bwMode="auto">
          <a:xfrm>
            <a:off x="4738255" y="311719"/>
            <a:ext cx="4405746" cy="446817"/>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6" name="Text Box 1026"/>
          <p:cNvSpPr txBox="1">
            <a:spLocks noChangeArrowheads="1"/>
          </p:cNvSpPr>
          <p:nvPr/>
        </p:nvSpPr>
        <p:spPr bwMode="auto">
          <a:xfrm>
            <a:off x="-38559" y="-38035"/>
            <a:ext cx="4381959" cy="12003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0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STRONG</a:t>
            </a:r>
            <a:endParaRPr lang="en-US" sz="70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sp>
        <p:nvSpPr>
          <p:cNvPr id="7" name="Text Box 1026"/>
          <p:cNvSpPr txBox="1">
            <a:spLocks noChangeArrowheads="1"/>
          </p:cNvSpPr>
          <p:nvPr/>
        </p:nvSpPr>
        <p:spPr bwMode="auto">
          <a:xfrm>
            <a:off x="4750829" y="-50608"/>
            <a:ext cx="4393172" cy="12003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0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WEAKNESS</a:t>
            </a:r>
            <a:endParaRPr lang="en-US" sz="70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sp>
        <p:nvSpPr>
          <p:cNvPr id="10" name="Text Box 1026"/>
          <p:cNvSpPr txBox="1">
            <a:spLocks noChangeArrowheads="1"/>
          </p:cNvSpPr>
          <p:nvPr/>
        </p:nvSpPr>
        <p:spPr bwMode="auto">
          <a:xfrm>
            <a:off x="0" y="902187"/>
            <a:ext cx="4343400" cy="110799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6600" dirty="0" smtClean="0">
                <a:solidFill>
                  <a:srgbClr val="00FFFF"/>
                </a:solidFill>
                <a:effectLst>
                  <a:glow rad="228600">
                    <a:schemeClr val="accent4">
                      <a:satMod val="175000"/>
                      <a:alpha val="85000"/>
                    </a:schemeClr>
                  </a:glow>
                </a:effectLst>
                <a:latin typeface="Sakkal Majalla" pitchFamily="2" charset="-78"/>
                <a:cs typeface="Sakkal Majalla" pitchFamily="2" charset="-78"/>
              </a:rPr>
              <a:t>POWER</a:t>
            </a:r>
            <a:endParaRPr lang="en-US" sz="6600" dirty="0">
              <a:solidFill>
                <a:srgbClr val="00FFFF"/>
              </a:solidFill>
              <a:effectLst>
                <a:glow rad="228600">
                  <a:schemeClr val="accent4">
                    <a:satMod val="175000"/>
                    <a:alpha val="85000"/>
                  </a:schemeClr>
                </a:glow>
              </a:effectLst>
              <a:latin typeface="Sakkal Majalla" pitchFamily="2" charset="-78"/>
              <a:cs typeface="Sakkal Majalla" pitchFamily="2" charset="-78"/>
            </a:endParaRPr>
          </a:p>
        </p:txBody>
      </p:sp>
      <p:sp>
        <p:nvSpPr>
          <p:cNvPr id="11" name="Text Box 1026"/>
          <p:cNvSpPr txBox="1">
            <a:spLocks noChangeArrowheads="1"/>
          </p:cNvSpPr>
          <p:nvPr/>
        </p:nvSpPr>
        <p:spPr bwMode="auto">
          <a:xfrm>
            <a:off x="4738255" y="902187"/>
            <a:ext cx="4405745" cy="110799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6600" spc="-150" dirty="0" smtClean="0">
                <a:solidFill>
                  <a:srgbClr val="00FFFF"/>
                </a:solidFill>
                <a:effectLst>
                  <a:glow rad="228600">
                    <a:schemeClr val="accent4">
                      <a:satMod val="175000"/>
                      <a:alpha val="85000"/>
                    </a:schemeClr>
                  </a:glow>
                </a:effectLst>
                <a:latin typeface="Sakkal Majalla" pitchFamily="2" charset="-78"/>
                <a:cs typeface="Sakkal Majalla" pitchFamily="2" charset="-78"/>
              </a:rPr>
              <a:t>SELF-CONTROL</a:t>
            </a:r>
            <a:endParaRPr lang="en-US" sz="6600" spc="-150" dirty="0">
              <a:solidFill>
                <a:srgbClr val="00FFFF"/>
              </a:solidFill>
              <a:effectLst>
                <a:glow rad="228600">
                  <a:schemeClr val="accent4">
                    <a:satMod val="175000"/>
                    <a:alpha val="85000"/>
                  </a:schemeClr>
                </a:glow>
              </a:effectLst>
              <a:latin typeface="Sakkal Majalla" pitchFamily="2" charset="-78"/>
              <a:cs typeface="Sakkal Majalla" pitchFamily="2" charset="-78"/>
            </a:endParaRPr>
          </a:p>
        </p:txBody>
      </p:sp>
      <p:sp>
        <p:nvSpPr>
          <p:cNvPr id="15" name="Rectangle 14"/>
          <p:cNvSpPr>
            <a:spLocks noChangeArrowheads="1"/>
          </p:cNvSpPr>
          <p:nvPr/>
        </p:nvSpPr>
        <p:spPr bwMode="auto">
          <a:xfrm>
            <a:off x="190500" y="1893306"/>
            <a:ext cx="8763000" cy="4546911"/>
          </a:xfrm>
          <a:prstGeom prst="rect">
            <a:avLst/>
          </a:prstGeom>
          <a:solidFill>
            <a:schemeClr val="tx1">
              <a:alpha val="85000"/>
            </a:schemeClr>
          </a:solidFill>
          <a:ln>
            <a:noFill/>
          </a:ln>
          <a:effectLst/>
          <a:extLst/>
        </p:spPr>
        <p:txBody>
          <a:bodyPr wrap="none" anchor="ctr"/>
          <a:lstStyle/>
          <a:p>
            <a:endParaRPr lang="en-US"/>
          </a:p>
        </p:txBody>
      </p:sp>
      <p:sp>
        <p:nvSpPr>
          <p:cNvPr id="16" name="Text Box 5"/>
          <p:cNvSpPr txBox="1">
            <a:spLocks noChangeArrowheads="1"/>
          </p:cNvSpPr>
          <p:nvPr/>
        </p:nvSpPr>
        <p:spPr bwMode="auto">
          <a:xfrm>
            <a:off x="266700" y="1893318"/>
            <a:ext cx="8610600" cy="4546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Judges </a:t>
            </a:r>
            <a:r>
              <a:rPr lang="en-US" b="0" dirty="0" smtClean="0">
                <a:solidFill>
                  <a:srgbClr val="FFC000"/>
                </a:solidFill>
                <a:latin typeface="+mj-lt"/>
              </a:rPr>
              <a:t>14:19-20</a:t>
            </a:r>
            <a:r>
              <a:rPr lang="en-US" b="0" dirty="0">
                <a:solidFill>
                  <a:schemeClr val="folHlink"/>
                </a:solidFill>
                <a:latin typeface="+mj-lt"/>
              </a:rPr>
              <a:t/>
            </a:r>
            <a:br>
              <a:rPr lang="en-US" b="0" dirty="0">
                <a:solidFill>
                  <a:schemeClr val="folHlink"/>
                </a:solidFill>
                <a:latin typeface="+mj-lt"/>
              </a:rPr>
            </a:br>
            <a:r>
              <a:rPr lang="en-US" b="0" baseline="30000" dirty="0">
                <a:solidFill>
                  <a:srgbClr val="FFC000"/>
                </a:solidFill>
                <a:latin typeface="Teen" pitchFamily="2" charset="0"/>
              </a:rPr>
              <a:t>19</a:t>
            </a:r>
            <a:r>
              <a:rPr lang="en-US" b="0" dirty="0">
                <a:solidFill>
                  <a:schemeClr val="bg1"/>
                </a:solidFill>
                <a:latin typeface="Teen" pitchFamily="2" charset="0"/>
              </a:rPr>
              <a:t>And the Spirit of the LORD came upon him, and he went down to Ashkelon, and slew thirty men of them, and took their spoil, and gave change of garments unto them which expounded the riddle. And his anger was kindled, and he went up to his father's house. </a:t>
            </a:r>
          </a:p>
        </p:txBody>
      </p:sp>
    </p:spTree>
    <p:extLst>
      <p:ext uri="{BB962C8B-B14F-4D97-AF65-F5344CB8AC3E}">
        <p14:creationId xmlns:p14="http://schemas.microsoft.com/office/powerpoint/2010/main" val="1703758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 y="311719"/>
            <a:ext cx="4343401" cy="446817"/>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5" name="Rectangle 4"/>
          <p:cNvSpPr>
            <a:spLocks noChangeArrowheads="1"/>
          </p:cNvSpPr>
          <p:nvPr/>
        </p:nvSpPr>
        <p:spPr bwMode="auto">
          <a:xfrm>
            <a:off x="4738255" y="311719"/>
            <a:ext cx="4405746" cy="446817"/>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6" name="Text Box 1026"/>
          <p:cNvSpPr txBox="1">
            <a:spLocks noChangeArrowheads="1"/>
          </p:cNvSpPr>
          <p:nvPr/>
        </p:nvSpPr>
        <p:spPr bwMode="auto">
          <a:xfrm>
            <a:off x="-38559" y="-38035"/>
            <a:ext cx="4381959" cy="12003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0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STRONG</a:t>
            </a:r>
            <a:endParaRPr lang="en-US" sz="70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sp>
        <p:nvSpPr>
          <p:cNvPr id="7" name="Text Box 1026"/>
          <p:cNvSpPr txBox="1">
            <a:spLocks noChangeArrowheads="1"/>
          </p:cNvSpPr>
          <p:nvPr/>
        </p:nvSpPr>
        <p:spPr bwMode="auto">
          <a:xfrm>
            <a:off x="4750829" y="-50608"/>
            <a:ext cx="4393172" cy="12003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0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WEAKNESS</a:t>
            </a:r>
            <a:endParaRPr lang="en-US" sz="70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sp>
        <p:nvSpPr>
          <p:cNvPr id="10" name="Text Box 1026"/>
          <p:cNvSpPr txBox="1">
            <a:spLocks noChangeArrowheads="1"/>
          </p:cNvSpPr>
          <p:nvPr/>
        </p:nvSpPr>
        <p:spPr bwMode="auto">
          <a:xfrm>
            <a:off x="0" y="902187"/>
            <a:ext cx="4343400" cy="110799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6600" dirty="0" smtClean="0">
                <a:solidFill>
                  <a:srgbClr val="00FFFF"/>
                </a:solidFill>
                <a:effectLst>
                  <a:glow rad="228600">
                    <a:schemeClr val="accent4">
                      <a:satMod val="175000"/>
                      <a:alpha val="85000"/>
                    </a:schemeClr>
                  </a:glow>
                </a:effectLst>
                <a:latin typeface="Sakkal Majalla" pitchFamily="2" charset="-78"/>
                <a:cs typeface="Sakkal Majalla" pitchFamily="2" charset="-78"/>
              </a:rPr>
              <a:t>POWER</a:t>
            </a:r>
            <a:endParaRPr lang="en-US" sz="6600" dirty="0">
              <a:solidFill>
                <a:srgbClr val="00FFFF"/>
              </a:solidFill>
              <a:effectLst>
                <a:glow rad="228600">
                  <a:schemeClr val="accent4">
                    <a:satMod val="175000"/>
                    <a:alpha val="85000"/>
                  </a:schemeClr>
                </a:glow>
              </a:effectLst>
              <a:latin typeface="Sakkal Majalla" pitchFamily="2" charset="-78"/>
              <a:cs typeface="Sakkal Majalla" pitchFamily="2" charset="-78"/>
            </a:endParaRPr>
          </a:p>
        </p:txBody>
      </p:sp>
      <p:sp>
        <p:nvSpPr>
          <p:cNvPr id="11" name="Text Box 1026"/>
          <p:cNvSpPr txBox="1">
            <a:spLocks noChangeArrowheads="1"/>
          </p:cNvSpPr>
          <p:nvPr/>
        </p:nvSpPr>
        <p:spPr bwMode="auto">
          <a:xfrm>
            <a:off x="4738255" y="902187"/>
            <a:ext cx="4405745" cy="110799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6600" spc="-150" dirty="0" smtClean="0">
                <a:solidFill>
                  <a:srgbClr val="00FFFF"/>
                </a:solidFill>
                <a:effectLst>
                  <a:glow rad="228600">
                    <a:schemeClr val="accent4">
                      <a:satMod val="175000"/>
                      <a:alpha val="85000"/>
                    </a:schemeClr>
                  </a:glow>
                </a:effectLst>
                <a:latin typeface="Sakkal Majalla" pitchFamily="2" charset="-78"/>
                <a:cs typeface="Sakkal Majalla" pitchFamily="2" charset="-78"/>
              </a:rPr>
              <a:t>SELF-CONTROL</a:t>
            </a:r>
            <a:endParaRPr lang="en-US" sz="6600" spc="-150" dirty="0">
              <a:solidFill>
                <a:srgbClr val="00FFFF"/>
              </a:solidFill>
              <a:effectLst>
                <a:glow rad="228600">
                  <a:schemeClr val="accent4">
                    <a:satMod val="175000"/>
                    <a:alpha val="85000"/>
                  </a:schemeClr>
                </a:glow>
              </a:effectLst>
              <a:latin typeface="Sakkal Majalla" pitchFamily="2" charset="-78"/>
              <a:cs typeface="Sakkal Majalla" pitchFamily="2" charset="-78"/>
            </a:endParaRPr>
          </a:p>
        </p:txBody>
      </p:sp>
      <p:sp>
        <p:nvSpPr>
          <p:cNvPr id="15" name="Rectangle 14"/>
          <p:cNvSpPr>
            <a:spLocks noChangeArrowheads="1"/>
          </p:cNvSpPr>
          <p:nvPr/>
        </p:nvSpPr>
        <p:spPr bwMode="auto">
          <a:xfrm>
            <a:off x="190500" y="1893306"/>
            <a:ext cx="8763000" cy="2084685"/>
          </a:xfrm>
          <a:prstGeom prst="rect">
            <a:avLst/>
          </a:prstGeom>
          <a:solidFill>
            <a:schemeClr val="tx1">
              <a:alpha val="85000"/>
            </a:schemeClr>
          </a:solidFill>
          <a:ln>
            <a:noFill/>
          </a:ln>
          <a:effectLst/>
          <a:extLst/>
        </p:spPr>
        <p:txBody>
          <a:bodyPr wrap="none" anchor="ctr"/>
          <a:lstStyle/>
          <a:p>
            <a:endParaRPr lang="en-US"/>
          </a:p>
        </p:txBody>
      </p:sp>
      <p:sp>
        <p:nvSpPr>
          <p:cNvPr id="16" name="Text Box 5"/>
          <p:cNvSpPr txBox="1">
            <a:spLocks noChangeArrowheads="1"/>
          </p:cNvSpPr>
          <p:nvPr/>
        </p:nvSpPr>
        <p:spPr bwMode="auto">
          <a:xfrm>
            <a:off x="266700" y="1893318"/>
            <a:ext cx="8610600" cy="2084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Judges </a:t>
            </a:r>
            <a:r>
              <a:rPr lang="en-US" b="0" dirty="0" smtClean="0">
                <a:solidFill>
                  <a:srgbClr val="FFC000"/>
                </a:solidFill>
                <a:latin typeface="+mj-lt"/>
              </a:rPr>
              <a:t>14:19-20</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C000"/>
                </a:solidFill>
                <a:latin typeface="Teen" pitchFamily="2" charset="0"/>
              </a:rPr>
              <a:t>20</a:t>
            </a:r>
            <a:r>
              <a:rPr lang="en-US" b="0" dirty="0" smtClean="0">
                <a:solidFill>
                  <a:schemeClr val="bg1"/>
                </a:solidFill>
                <a:latin typeface="Teen" pitchFamily="2" charset="0"/>
              </a:rPr>
              <a:t>But </a:t>
            </a:r>
            <a:r>
              <a:rPr lang="en-US" b="0" dirty="0">
                <a:solidFill>
                  <a:schemeClr val="bg1"/>
                </a:solidFill>
                <a:latin typeface="Teen" pitchFamily="2" charset="0"/>
              </a:rPr>
              <a:t>Samson's wife was given to his companion, whom he had used as his friend.</a:t>
            </a:r>
          </a:p>
        </p:txBody>
      </p:sp>
    </p:spTree>
    <p:extLst>
      <p:ext uri="{BB962C8B-B14F-4D97-AF65-F5344CB8AC3E}">
        <p14:creationId xmlns:p14="http://schemas.microsoft.com/office/powerpoint/2010/main" val="33312013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 y="311719"/>
            <a:ext cx="4343401" cy="446817"/>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5" name="Rectangle 4"/>
          <p:cNvSpPr>
            <a:spLocks noChangeArrowheads="1"/>
          </p:cNvSpPr>
          <p:nvPr/>
        </p:nvSpPr>
        <p:spPr bwMode="auto">
          <a:xfrm>
            <a:off x="4738255" y="311719"/>
            <a:ext cx="4405746" cy="446817"/>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6" name="Text Box 1026"/>
          <p:cNvSpPr txBox="1">
            <a:spLocks noChangeArrowheads="1"/>
          </p:cNvSpPr>
          <p:nvPr/>
        </p:nvSpPr>
        <p:spPr bwMode="auto">
          <a:xfrm>
            <a:off x="-38559" y="-38035"/>
            <a:ext cx="4381959" cy="12003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0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STRONG</a:t>
            </a:r>
            <a:endParaRPr lang="en-US" sz="70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sp>
        <p:nvSpPr>
          <p:cNvPr id="7" name="Text Box 1026"/>
          <p:cNvSpPr txBox="1">
            <a:spLocks noChangeArrowheads="1"/>
          </p:cNvSpPr>
          <p:nvPr/>
        </p:nvSpPr>
        <p:spPr bwMode="auto">
          <a:xfrm>
            <a:off x="4750829" y="-50608"/>
            <a:ext cx="4393172" cy="12003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0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WEAKNESS</a:t>
            </a:r>
            <a:endParaRPr lang="en-US" sz="70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sp>
        <p:nvSpPr>
          <p:cNvPr id="10" name="Text Box 1026"/>
          <p:cNvSpPr txBox="1">
            <a:spLocks noChangeArrowheads="1"/>
          </p:cNvSpPr>
          <p:nvPr/>
        </p:nvSpPr>
        <p:spPr bwMode="auto">
          <a:xfrm>
            <a:off x="0" y="902187"/>
            <a:ext cx="4343400" cy="110799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6600" dirty="0" smtClean="0">
                <a:solidFill>
                  <a:srgbClr val="00FFFF"/>
                </a:solidFill>
                <a:effectLst>
                  <a:glow rad="228600">
                    <a:schemeClr val="accent4">
                      <a:satMod val="175000"/>
                      <a:alpha val="85000"/>
                    </a:schemeClr>
                  </a:glow>
                </a:effectLst>
                <a:latin typeface="Sakkal Majalla" pitchFamily="2" charset="-78"/>
                <a:cs typeface="Sakkal Majalla" pitchFamily="2" charset="-78"/>
              </a:rPr>
              <a:t>POWER</a:t>
            </a:r>
            <a:endParaRPr lang="en-US" sz="6600" dirty="0">
              <a:solidFill>
                <a:srgbClr val="00FFFF"/>
              </a:solidFill>
              <a:effectLst>
                <a:glow rad="228600">
                  <a:schemeClr val="accent4">
                    <a:satMod val="175000"/>
                    <a:alpha val="85000"/>
                  </a:schemeClr>
                </a:glow>
              </a:effectLst>
              <a:latin typeface="Sakkal Majalla" pitchFamily="2" charset="-78"/>
              <a:cs typeface="Sakkal Majalla" pitchFamily="2" charset="-78"/>
            </a:endParaRPr>
          </a:p>
        </p:txBody>
      </p:sp>
      <p:sp>
        <p:nvSpPr>
          <p:cNvPr id="11" name="Text Box 1026"/>
          <p:cNvSpPr txBox="1">
            <a:spLocks noChangeArrowheads="1"/>
          </p:cNvSpPr>
          <p:nvPr/>
        </p:nvSpPr>
        <p:spPr bwMode="auto">
          <a:xfrm>
            <a:off x="4738255" y="902187"/>
            <a:ext cx="4405745" cy="110799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6600" spc="-150" dirty="0" smtClean="0">
                <a:solidFill>
                  <a:srgbClr val="00FFFF"/>
                </a:solidFill>
                <a:effectLst>
                  <a:glow rad="228600">
                    <a:schemeClr val="accent4">
                      <a:satMod val="175000"/>
                      <a:alpha val="85000"/>
                    </a:schemeClr>
                  </a:glow>
                </a:effectLst>
                <a:latin typeface="Sakkal Majalla" pitchFamily="2" charset="-78"/>
                <a:cs typeface="Sakkal Majalla" pitchFamily="2" charset="-78"/>
              </a:rPr>
              <a:t>SELF-CONTROL</a:t>
            </a:r>
            <a:endParaRPr lang="en-US" sz="6600" spc="-150" dirty="0">
              <a:solidFill>
                <a:srgbClr val="00FFFF"/>
              </a:solidFill>
              <a:effectLst>
                <a:glow rad="228600">
                  <a:schemeClr val="accent4">
                    <a:satMod val="175000"/>
                    <a:alpha val="85000"/>
                  </a:schemeClr>
                </a:glow>
              </a:effectLst>
              <a:latin typeface="Sakkal Majalla" pitchFamily="2" charset="-78"/>
              <a:cs typeface="Sakkal Majalla" pitchFamily="2" charset="-78"/>
            </a:endParaRPr>
          </a:p>
        </p:txBody>
      </p:sp>
      <p:sp>
        <p:nvSpPr>
          <p:cNvPr id="15" name="Rectangle 14"/>
          <p:cNvSpPr>
            <a:spLocks noChangeArrowheads="1"/>
          </p:cNvSpPr>
          <p:nvPr/>
        </p:nvSpPr>
        <p:spPr bwMode="auto">
          <a:xfrm>
            <a:off x="190500" y="1893306"/>
            <a:ext cx="8763000" cy="4054455"/>
          </a:xfrm>
          <a:prstGeom prst="rect">
            <a:avLst/>
          </a:prstGeom>
          <a:solidFill>
            <a:schemeClr val="tx1">
              <a:alpha val="85000"/>
            </a:schemeClr>
          </a:solidFill>
          <a:ln>
            <a:noFill/>
          </a:ln>
          <a:effectLst/>
          <a:extLst/>
        </p:spPr>
        <p:txBody>
          <a:bodyPr wrap="none" anchor="ctr"/>
          <a:lstStyle/>
          <a:p>
            <a:endParaRPr lang="en-US"/>
          </a:p>
        </p:txBody>
      </p:sp>
      <p:sp>
        <p:nvSpPr>
          <p:cNvPr id="16" name="Text Box 5"/>
          <p:cNvSpPr txBox="1">
            <a:spLocks noChangeArrowheads="1"/>
          </p:cNvSpPr>
          <p:nvPr/>
        </p:nvSpPr>
        <p:spPr bwMode="auto">
          <a:xfrm>
            <a:off x="266700" y="1893318"/>
            <a:ext cx="8610600" cy="405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Teen" pitchFamily="2" charset="0"/>
              </a:rPr>
              <a:t>Judges </a:t>
            </a:r>
            <a:r>
              <a:rPr lang="en-US" b="0" dirty="0" smtClean="0">
                <a:solidFill>
                  <a:srgbClr val="FFC000"/>
                </a:solidFill>
                <a:latin typeface="Teen" pitchFamily="2" charset="0"/>
              </a:rPr>
              <a:t>15:1-8</a:t>
            </a:r>
            <a:r>
              <a:rPr lang="en-US" b="0" dirty="0">
                <a:solidFill>
                  <a:schemeClr val="folHlink"/>
                </a:solidFill>
                <a:latin typeface="Teen" pitchFamily="2" charset="0"/>
              </a:rPr>
              <a:t/>
            </a:r>
            <a:br>
              <a:rPr lang="en-US" b="0" dirty="0">
                <a:solidFill>
                  <a:schemeClr val="folHlink"/>
                </a:solidFill>
                <a:latin typeface="Teen" pitchFamily="2" charset="0"/>
              </a:rPr>
            </a:br>
            <a:r>
              <a:rPr lang="en-US" b="0" baseline="30000" dirty="0">
                <a:solidFill>
                  <a:srgbClr val="FFC000"/>
                </a:solidFill>
                <a:latin typeface="Teen" pitchFamily="2" charset="0"/>
              </a:rPr>
              <a:t>1</a:t>
            </a:r>
            <a:r>
              <a:rPr lang="en-US" b="0" dirty="0">
                <a:solidFill>
                  <a:schemeClr val="bg1"/>
                </a:solidFill>
                <a:latin typeface="Teen" pitchFamily="2" charset="0"/>
              </a:rPr>
              <a:t>But it came to pass within a while after, in the time of wheat harvest, that Samson visited his wife with a kid; and he said, I will go in to my wife into the chamber. But her father would not suffer him to go in. </a:t>
            </a:r>
          </a:p>
        </p:txBody>
      </p:sp>
    </p:spTree>
    <p:extLst>
      <p:ext uri="{BB962C8B-B14F-4D97-AF65-F5344CB8AC3E}">
        <p14:creationId xmlns:p14="http://schemas.microsoft.com/office/powerpoint/2010/main" val="3695196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 y="311719"/>
            <a:ext cx="4343401" cy="446817"/>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5" name="Rectangle 4"/>
          <p:cNvSpPr>
            <a:spLocks noChangeArrowheads="1"/>
          </p:cNvSpPr>
          <p:nvPr/>
        </p:nvSpPr>
        <p:spPr bwMode="auto">
          <a:xfrm>
            <a:off x="4738255" y="311719"/>
            <a:ext cx="4405746" cy="446817"/>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6" name="Text Box 1026"/>
          <p:cNvSpPr txBox="1">
            <a:spLocks noChangeArrowheads="1"/>
          </p:cNvSpPr>
          <p:nvPr/>
        </p:nvSpPr>
        <p:spPr bwMode="auto">
          <a:xfrm>
            <a:off x="-38559" y="-38035"/>
            <a:ext cx="4381959" cy="12003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0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STRONG</a:t>
            </a:r>
            <a:endParaRPr lang="en-US" sz="70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sp>
        <p:nvSpPr>
          <p:cNvPr id="7" name="Text Box 1026"/>
          <p:cNvSpPr txBox="1">
            <a:spLocks noChangeArrowheads="1"/>
          </p:cNvSpPr>
          <p:nvPr/>
        </p:nvSpPr>
        <p:spPr bwMode="auto">
          <a:xfrm>
            <a:off x="4750829" y="-50608"/>
            <a:ext cx="4393172" cy="12003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0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WEAKNESS</a:t>
            </a:r>
            <a:endParaRPr lang="en-US" sz="70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sp>
        <p:nvSpPr>
          <p:cNvPr id="10" name="Text Box 1026"/>
          <p:cNvSpPr txBox="1">
            <a:spLocks noChangeArrowheads="1"/>
          </p:cNvSpPr>
          <p:nvPr/>
        </p:nvSpPr>
        <p:spPr bwMode="auto">
          <a:xfrm>
            <a:off x="0" y="902187"/>
            <a:ext cx="4343400" cy="110799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6600" dirty="0" smtClean="0">
                <a:solidFill>
                  <a:srgbClr val="00FFFF"/>
                </a:solidFill>
                <a:effectLst>
                  <a:glow rad="228600">
                    <a:schemeClr val="accent4">
                      <a:satMod val="175000"/>
                      <a:alpha val="85000"/>
                    </a:schemeClr>
                  </a:glow>
                </a:effectLst>
                <a:latin typeface="Sakkal Majalla" pitchFamily="2" charset="-78"/>
                <a:cs typeface="Sakkal Majalla" pitchFamily="2" charset="-78"/>
              </a:rPr>
              <a:t>POWER</a:t>
            </a:r>
            <a:endParaRPr lang="en-US" sz="6600" dirty="0">
              <a:solidFill>
                <a:srgbClr val="00FFFF"/>
              </a:solidFill>
              <a:effectLst>
                <a:glow rad="228600">
                  <a:schemeClr val="accent4">
                    <a:satMod val="175000"/>
                    <a:alpha val="85000"/>
                  </a:schemeClr>
                </a:glow>
              </a:effectLst>
              <a:latin typeface="Sakkal Majalla" pitchFamily="2" charset="-78"/>
              <a:cs typeface="Sakkal Majalla" pitchFamily="2" charset="-78"/>
            </a:endParaRPr>
          </a:p>
        </p:txBody>
      </p:sp>
      <p:sp>
        <p:nvSpPr>
          <p:cNvPr id="11" name="Text Box 1026"/>
          <p:cNvSpPr txBox="1">
            <a:spLocks noChangeArrowheads="1"/>
          </p:cNvSpPr>
          <p:nvPr/>
        </p:nvSpPr>
        <p:spPr bwMode="auto">
          <a:xfrm>
            <a:off x="4738255" y="902187"/>
            <a:ext cx="4405745" cy="110799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6600" spc="-150" dirty="0" smtClean="0">
                <a:solidFill>
                  <a:srgbClr val="00FFFF"/>
                </a:solidFill>
                <a:effectLst>
                  <a:glow rad="228600">
                    <a:schemeClr val="accent4">
                      <a:satMod val="175000"/>
                      <a:alpha val="85000"/>
                    </a:schemeClr>
                  </a:glow>
                </a:effectLst>
                <a:latin typeface="Sakkal Majalla" pitchFamily="2" charset="-78"/>
                <a:cs typeface="Sakkal Majalla" pitchFamily="2" charset="-78"/>
              </a:rPr>
              <a:t>SELF-CONTROL</a:t>
            </a:r>
            <a:endParaRPr lang="en-US" sz="6600" spc="-150" dirty="0">
              <a:solidFill>
                <a:srgbClr val="00FFFF"/>
              </a:solidFill>
              <a:effectLst>
                <a:glow rad="228600">
                  <a:schemeClr val="accent4">
                    <a:satMod val="175000"/>
                    <a:alpha val="85000"/>
                  </a:schemeClr>
                </a:glow>
              </a:effectLst>
              <a:latin typeface="Sakkal Majalla" pitchFamily="2" charset="-78"/>
              <a:cs typeface="Sakkal Majalla" pitchFamily="2" charset="-78"/>
            </a:endParaRPr>
          </a:p>
        </p:txBody>
      </p:sp>
      <p:sp>
        <p:nvSpPr>
          <p:cNvPr id="15" name="Rectangle 14"/>
          <p:cNvSpPr>
            <a:spLocks noChangeArrowheads="1"/>
          </p:cNvSpPr>
          <p:nvPr/>
        </p:nvSpPr>
        <p:spPr bwMode="auto">
          <a:xfrm>
            <a:off x="190500" y="1893306"/>
            <a:ext cx="8763000" cy="3562013"/>
          </a:xfrm>
          <a:prstGeom prst="rect">
            <a:avLst/>
          </a:prstGeom>
          <a:solidFill>
            <a:schemeClr val="tx1">
              <a:alpha val="85000"/>
            </a:schemeClr>
          </a:solidFill>
          <a:ln>
            <a:noFill/>
          </a:ln>
          <a:effectLst/>
          <a:extLst/>
        </p:spPr>
        <p:txBody>
          <a:bodyPr wrap="none" anchor="ctr"/>
          <a:lstStyle/>
          <a:p>
            <a:endParaRPr lang="en-US"/>
          </a:p>
        </p:txBody>
      </p:sp>
      <p:sp>
        <p:nvSpPr>
          <p:cNvPr id="16" name="Text Box 5"/>
          <p:cNvSpPr txBox="1">
            <a:spLocks noChangeArrowheads="1"/>
          </p:cNvSpPr>
          <p:nvPr/>
        </p:nvSpPr>
        <p:spPr bwMode="auto">
          <a:xfrm>
            <a:off x="266700" y="1893318"/>
            <a:ext cx="8610600" cy="356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Teen" pitchFamily="2" charset="0"/>
              </a:rPr>
              <a:t>Judges </a:t>
            </a:r>
            <a:r>
              <a:rPr lang="en-US" b="0" dirty="0" smtClean="0">
                <a:solidFill>
                  <a:srgbClr val="FFC000"/>
                </a:solidFill>
                <a:latin typeface="Teen" pitchFamily="2" charset="0"/>
              </a:rPr>
              <a:t>15:1-8</a:t>
            </a:r>
            <a:r>
              <a:rPr lang="en-US" b="0" dirty="0">
                <a:solidFill>
                  <a:schemeClr val="folHlink"/>
                </a:solidFill>
                <a:latin typeface="Teen" pitchFamily="2" charset="0"/>
              </a:rPr>
              <a:t/>
            </a:r>
            <a:br>
              <a:rPr lang="en-US" b="0" dirty="0">
                <a:solidFill>
                  <a:schemeClr val="folHlink"/>
                </a:solidFill>
                <a:latin typeface="Teen" pitchFamily="2" charset="0"/>
              </a:rPr>
            </a:br>
            <a:r>
              <a:rPr lang="en-US" b="0" baseline="30000" dirty="0" smtClean="0">
                <a:solidFill>
                  <a:srgbClr val="FFC000"/>
                </a:solidFill>
                <a:latin typeface="Teen" pitchFamily="2" charset="0"/>
              </a:rPr>
              <a:t>2</a:t>
            </a:r>
            <a:r>
              <a:rPr lang="en-US" b="0" dirty="0" smtClean="0">
                <a:solidFill>
                  <a:schemeClr val="bg1"/>
                </a:solidFill>
                <a:latin typeface="Teen" pitchFamily="2" charset="0"/>
              </a:rPr>
              <a:t>And </a:t>
            </a:r>
            <a:r>
              <a:rPr lang="en-US" b="0" dirty="0">
                <a:solidFill>
                  <a:schemeClr val="bg1"/>
                </a:solidFill>
                <a:latin typeface="Teen" pitchFamily="2" charset="0"/>
              </a:rPr>
              <a:t>her father said, I verily thought that thou </a:t>
            </a:r>
            <a:r>
              <a:rPr lang="en-US" b="0" dirty="0" err="1">
                <a:solidFill>
                  <a:schemeClr val="bg1"/>
                </a:solidFill>
                <a:latin typeface="Teen" pitchFamily="2" charset="0"/>
              </a:rPr>
              <a:t>hadst</a:t>
            </a:r>
            <a:r>
              <a:rPr lang="en-US" b="0" dirty="0">
                <a:solidFill>
                  <a:schemeClr val="bg1"/>
                </a:solidFill>
                <a:latin typeface="Teen" pitchFamily="2" charset="0"/>
              </a:rPr>
              <a:t> utterly hated her; therefore I gave her to thy companion: is not her younger sister fairer than she? take her, I pray thee, instead of her. </a:t>
            </a:r>
          </a:p>
        </p:txBody>
      </p:sp>
    </p:spTree>
    <p:extLst>
      <p:ext uri="{BB962C8B-B14F-4D97-AF65-F5344CB8AC3E}">
        <p14:creationId xmlns:p14="http://schemas.microsoft.com/office/powerpoint/2010/main" val="35503015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 y="311719"/>
            <a:ext cx="4343401" cy="446817"/>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5" name="Rectangle 4"/>
          <p:cNvSpPr>
            <a:spLocks noChangeArrowheads="1"/>
          </p:cNvSpPr>
          <p:nvPr/>
        </p:nvSpPr>
        <p:spPr bwMode="auto">
          <a:xfrm>
            <a:off x="4738255" y="311719"/>
            <a:ext cx="4405746" cy="446817"/>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6" name="Text Box 1026"/>
          <p:cNvSpPr txBox="1">
            <a:spLocks noChangeArrowheads="1"/>
          </p:cNvSpPr>
          <p:nvPr/>
        </p:nvSpPr>
        <p:spPr bwMode="auto">
          <a:xfrm>
            <a:off x="-38559" y="-38035"/>
            <a:ext cx="4381959" cy="12003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0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STRONG</a:t>
            </a:r>
            <a:endParaRPr lang="en-US" sz="70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sp>
        <p:nvSpPr>
          <p:cNvPr id="7" name="Text Box 1026"/>
          <p:cNvSpPr txBox="1">
            <a:spLocks noChangeArrowheads="1"/>
          </p:cNvSpPr>
          <p:nvPr/>
        </p:nvSpPr>
        <p:spPr bwMode="auto">
          <a:xfrm>
            <a:off x="4750829" y="-50608"/>
            <a:ext cx="4393172" cy="12003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0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WEAKNESS</a:t>
            </a:r>
            <a:endParaRPr lang="en-US" sz="70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sp>
        <p:nvSpPr>
          <p:cNvPr id="10" name="Text Box 1026"/>
          <p:cNvSpPr txBox="1">
            <a:spLocks noChangeArrowheads="1"/>
          </p:cNvSpPr>
          <p:nvPr/>
        </p:nvSpPr>
        <p:spPr bwMode="auto">
          <a:xfrm>
            <a:off x="0" y="902187"/>
            <a:ext cx="4343400" cy="110799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6600" dirty="0" smtClean="0">
                <a:solidFill>
                  <a:srgbClr val="00FFFF"/>
                </a:solidFill>
                <a:effectLst>
                  <a:glow rad="228600">
                    <a:schemeClr val="accent4">
                      <a:satMod val="175000"/>
                      <a:alpha val="85000"/>
                    </a:schemeClr>
                  </a:glow>
                </a:effectLst>
                <a:latin typeface="Sakkal Majalla" pitchFamily="2" charset="-78"/>
                <a:cs typeface="Sakkal Majalla" pitchFamily="2" charset="-78"/>
              </a:rPr>
              <a:t>POWER</a:t>
            </a:r>
            <a:endParaRPr lang="en-US" sz="6600" dirty="0">
              <a:solidFill>
                <a:srgbClr val="00FFFF"/>
              </a:solidFill>
              <a:effectLst>
                <a:glow rad="228600">
                  <a:schemeClr val="accent4">
                    <a:satMod val="175000"/>
                    <a:alpha val="85000"/>
                  </a:schemeClr>
                </a:glow>
              </a:effectLst>
              <a:latin typeface="Sakkal Majalla" pitchFamily="2" charset="-78"/>
              <a:cs typeface="Sakkal Majalla" pitchFamily="2" charset="-78"/>
            </a:endParaRPr>
          </a:p>
        </p:txBody>
      </p:sp>
      <p:sp>
        <p:nvSpPr>
          <p:cNvPr id="11" name="Text Box 1026"/>
          <p:cNvSpPr txBox="1">
            <a:spLocks noChangeArrowheads="1"/>
          </p:cNvSpPr>
          <p:nvPr/>
        </p:nvSpPr>
        <p:spPr bwMode="auto">
          <a:xfrm>
            <a:off x="4738255" y="902187"/>
            <a:ext cx="4405745" cy="110799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6600" spc="-150" dirty="0" smtClean="0">
                <a:solidFill>
                  <a:srgbClr val="00FFFF"/>
                </a:solidFill>
                <a:effectLst>
                  <a:glow rad="228600">
                    <a:schemeClr val="accent4">
                      <a:satMod val="175000"/>
                      <a:alpha val="85000"/>
                    </a:schemeClr>
                  </a:glow>
                </a:effectLst>
                <a:latin typeface="Sakkal Majalla" pitchFamily="2" charset="-78"/>
                <a:cs typeface="Sakkal Majalla" pitchFamily="2" charset="-78"/>
              </a:rPr>
              <a:t>SELF-CONTROL</a:t>
            </a:r>
            <a:endParaRPr lang="en-US" sz="6600" spc="-150" dirty="0">
              <a:solidFill>
                <a:srgbClr val="00FFFF"/>
              </a:solidFill>
              <a:effectLst>
                <a:glow rad="228600">
                  <a:schemeClr val="accent4">
                    <a:satMod val="175000"/>
                    <a:alpha val="85000"/>
                  </a:schemeClr>
                </a:glow>
              </a:effectLst>
              <a:latin typeface="Sakkal Majalla" pitchFamily="2" charset="-78"/>
              <a:cs typeface="Sakkal Majalla" pitchFamily="2" charset="-78"/>
            </a:endParaRPr>
          </a:p>
        </p:txBody>
      </p:sp>
      <p:sp>
        <p:nvSpPr>
          <p:cNvPr id="15" name="Rectangle 14"/>
          <p:cNvSpPr>
            <a:spLocks noChangeArrowheads="1"/>
          </p:cNvSpPr>
          <p:nvPr/>
        </p:nvSpPr>
        <p:spPr bwMode="auto">
          <a:xfrm>
            <a:off x="190500" y="1976434"/>
            <a:ext cx="8763000" cy="4401217"/>
          </a:xfrm>
          <a:prstGeom prst="rect">
            <a:avLst/>
          </a:prstGeom>
          <a:solidFill>
            <a:schemeClr val="tx1">
              <a:alpha val="85000"/>
            </a:schemeClr>
          </a:solidFill>
          <a:ln>
            <a:noFill/>
          </a:ln>
          <a:effectLst/>
          <a:extLst/>
        </p:spPr>
        <p:txBody>
          <a:bodyPr wrap="none" anchor="ctr"/>
          <a:lstStyle/>
          <a:p>
            <a:endParaRPr lang="en-US"/>
          </a:p>
        </p:txBody>
      </p:sp>
      <p:sp>
        <p:nvSpPr>
          <p:cNvPr id="16" name="Text Box 5"/>
          <p:cNvSpPr txBox="1">
            <a:spLocks noChangeArrowheads="1"/>
          </p:cNvSpPr>
          <p:nvPr/>
        </p:nvSpPr>
        <p:spPr bwMode="auto">
          <a:xfrm>
            <a:off x="266700" y="1976446"/>
            <a:ext cx="86106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70000"/>
              </a:lnSpc>
            </a:pPr>
            <a:r>
              <a:rPr lang="en-US" b="0" dirty="0" smtClean="0">
                <a:solidFill>
                  <a:srgbClr val="FFC000"/>
                </a:solidFill>
                <a:latin typeface="Teen" pitchFamily="2" charset="0"/>
              </a:rPr>
              <a:t>Judges </a:t>
            </a:r>
            <a:r>
              <a:rPr lang="en-US" b="0" dirty="0" smtClean="0">
                <a:solidFill>
                  <a:srgbClr val="FFC000"/>
                </a:solidFill>
                <a:latin typeface="Teen" pitchFamily="2" charset="0"/>
              </a:rPr>
              <a:t>15:1-8</a:t>
            </a:r>
            <a:r>
              <a:rPr lang="en-US" b="0" dirty="0">
                <a:solidFill>
                  <a:schemeClr val="folHlink"/>
                </a:solidFill>
                <a:latin typeface="Teen" pitchFamily="2" charset="0"/>
              </a:rPr>
              <a:t/>
            </a:r>
            <a:br>
              <a:rPr lang="en-US" b="0" dirty="0">
                <a:solidFill>
                  <a:schemeClr val="folHlink"/>
                </a:solidFill>
                <a:latin typeface="Teen" pitchFamily="2" charset="0"/>
              </a:rPr>
            </a:br>
            <a:r>
              <a:rPr lang="en-US" b="0" baseline="30000" dirty="0" smtClean="0">
                <a:solidFill>
                  <a:srgbClr val="FFC000"/>
                </a:solidFill>
                <a:latin typeface="Teen" pitchFamily="2" charset="0"/>
              </a:rPr>
              <a:t>3</a:t>
            </a:r>
            <a:r>
              <a:rPr lang="en-US" b="0" dirty="0" smtClean="0">
                <a:solidFill>
                  <a:schemeClr val="bg1"/>
                </a:solidFill>
                <a:latin typeface="Teen" pitchFamily="2" charset="0"/>
              </a:rPr>
              <a:t>And </a:t>
            </a:r>
            <a:r>
              <a:rPr lang="en-US" b="0" dirty="0">
                <a:solidFill>
                  <a:schemeClr val="bg1"/>
                </a:solidFill>
                <a:latin typeface="Teen" pitchFamily="2" charset="0"/>
              </a:rPr>
              <a:t>Samson said concerning them, Now shall I be more blameless than the Philistines, though I do them a displeasure. </a:t>
            </a:r>
          </a:p>
          <a:p>
            <a:pPr>
              <a:lnSpc>
                <a:spcPct val="70000"/>
              </a:lnSpc>
            </a:pPr>
            <a:r>
              <a:rPr lang="en-US" b="0" baseline="30000" dirty="0" smtClean="0">
                <a:solidFill>
                  <a:srgbClr val="FFC000"/>
                </a:solidFill>
                <a:latin typeface="Teen" pitchFamily="2" charset="0"/>
              </a:rPr>
              <a:t>4</a:t>
            </a:r>
            <a:r>
              <a:rPr lang="en-US" b="0" dirty="0" smtClean="0">
                <a:solidFill>
                  <a:schemeClr val="bg1"/>
                </a:solidFill>
                <a:latin typeface="Teen" pitchFamily="2" charset="0"/>
              </a:rPr>
              <a:t>And </a:t>
            </a:r>
            <a:r>
              <a:rPr lang="en-US" b="0" dirty="0">
                <a:solidFill>
                  <a:schemeClr val="bg1"/>
                </a:solidFill>
                <a:latin typeface="Teen" pitchFamily="2" charset="0"/>
              </a:rPr>
              <a:t>Samson went and caught three hundred foxes, and took firebrands, and turned tail to tail, and put a firebrand in the midst between two tails. </a:t>
            </a:r>
          </a:p>
        </p:txBody>
      </p:sp>
    </p:spTree>
    <p:extLst>
      <p:ext uri="{BB962C8B-B14F-4D97-AF65-F5344CB8AC3E}">
        <p14:creationId xmlns:p14="http://schemas.microsoft.com/office/powerpoint/2010/main" val="32114560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2207427"/>
            <a:ext cx="9144000" cy="3665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0000"/>
              </a:lnSpc>
              <a:spcAft>
                <a:spcPct val="40000"/>
              </a:spcAft>
              <a:buClr>
                <a:srgbClr val="FFFF99"/>
              </a:buClr>
            </a:pPr>
            <a:r>
              <a:rPr lang="en-US" sz="16000" b="0" spc="-30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SAMSON</a:t>
            </a:r>
            <a:r>
              <a:rPr lang="en-US" sz="10500" spc="-30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
            </a:r>
            <a:br>
              <a:rPr lang="en-US" sz="10500" spc="-30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br>
            <a:r>
              <a:rPr lang="en-US" sz="10100" spc="-30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HAD A STRONG </a:t>
            </a:r>
            <a:r>
              <a:rPr lang="en-US" sz="12600" spc="-30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BEGINNING!</a:t>
            </a:r>
            <a:endParaRPr lang="en-US" sz="12600" spc="-300"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val="42483394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 y="311719"/>
            <a:ext cx="4343401" cy="446817"/>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5" name="Rectangle 4"/>
          <p:cNvSpPr>
            <a:spLocks noChangeArrowheads="1"/>
          </p:cNvSpPr>
          <p:nvPr/>
        </p:nvSpPr>
        <p:spPr bwMode="auto">
          <a:xfrm>
            <a:off x="4738255" y="311719"/>
            <a:ext cx="4405746" cy="446817"/>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6" name="Text Box 1026"/>
          <p:cNvSpPr txBox="1">
            <a:spLocks noChangeArrowheads="1"/>
          </p:cNvSpPr>
          <p:nvPr/>
        </p:nvSpPr>
        <p:spPr bwMode="auto">
          <a:xfrm>
            <a:off x="-38559" y="-38035"/>
            <a:ext cx="4381959" cy="12003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0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STRONG</a:t>
            </a:r>
            <a:endParaRPr lang="en-US" sz="70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sp>
        <p:nvSpPr>
          <p:cNvPr id="7" name="Text Box 1026"/>
          <p:cNvSpPr txBox="1">
            <a:spLocks noChangeArrowheads="1"/>
          </p:cNvSpPr>
          <p:nvPr/>
        </p:nvSpPr>
        <p:spPr bwMode="auto">
          <a:xfrm>
            <a:off x="4750829" y="-50608"/>
            <a:ext cx="4393172" cy="12003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0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WEAKNESS</a:t>
            </a:r>
            <a:endParaRPr lang="en-US" sz="70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sp>
        <p:nvSpPr>
          <p:cNvPr id="10" name="Text Box 1026"/>
          <p:cNvSpPr txBox="1">
            <a:spLocks noChangeArrowheads="1"/>
          </p:cNvSpPr>
          <p:nvPr/>
        </p:nvSpPr>
        <p:spPr bwMode="auto">
          <a:xfrm>
            <a:off x="0" y="902187"/>
            <a:ext cx="4343400" cy="110799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6600" dirty="0" smtClean="0">
                <a:solidFill>
                  <a:srgbClr val="00FFFF"/>
                </a:solidFill>
                <a:effectLst>
                  <a:glow rad="228600">
                    <a:schemeClr val="accent4">
                      <a:satMod val="175000"/>
                      <a:alpha val="85000"/>
                    </a:schemeClr>
                  </a:glow>
                </a:effectLst>
                <a:latin typeface="Sakkal Majalla" pitchFamily="2" charset="-78"/>
                <a:cs typeface="Sakkal Majalla" pitchFamily="2" charset="-78"/>
              </a:rPr>
              <a:t>POWER</a:t>
            </a:r>
            <a:endParaRPr lang="en-US" sz="6600" dirty="0">
              <a:solidFill>
                <a:srgbClr val="00FFFF"/>
              </a:solidFill>
              <a:effectLst>
                <a:glow rad="228600">
                  <a:schemeClr val="accent4">
                    <a:satMod val="175000"/>
                    <a:alpha val="85000"/>
                  </a:schemeClr>
                </a:glow>
              </a:effectLst>
              <a:latin typeface="Sakkal Majalla" pitchFamily="2" charset="-78"/>
              <a:cs typeface="Sakkal Majalla" pitchFamily="2" charset="-78"/>
            </a:endParaRPr>
          </a:p>
        </p:txBody>
      </p:sp>
      <p:sp>
        <p:nvSpPr>
          <p:cNvPr id="11" name="Text Box 1026"/>
          <p:cNvSpPr txBox="1">
            <a:spLocks noChangeArrowheads="1"/>
          </p:cNvSpPr>
          <p:nvPr/>
        </p:nvSpPr>
        <p:spPr bwMode="auto">
          <a:xfrm>
            <a:off x="4738255" y="902187"/>
            <a:ext cx="4405745" cy="110799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6600" spc="-150" dirty="0" smtClean="0">
                <a:solidFill>
                  <a:srgbClr val="00FFFF"/>
                </a:solidFill>
                <a:effectLst>
                  <a:glow rad="228600">
                    <a:schemeClr val="accent4">
                      <a:satMod val="175000"/>
                      <a:alpha val="85000"/>
                    </a:schemeClr>
                  </a:glow>
                </a:effectLst>
                <a:latin typeface="Sakkal Majalla" pitchFamily="2" charset="-78"/>
                <a:cs typeface="Sakkal Majalla" pitchFamily="2" charset="-78"/>
              </a:rPr>
              <a:t>SELF-CONTROL</a:t>
            </a:r>
            <a:endParaRPr lang="en-US" sz="6600" spc="-150" dirty="0">
              <a:solidFill>
                <a:srgbClr val="00FFFF"/>
              </a:solidFill>
              <a:effectLst>
                <a:glow rad="228600">
                  <a:schemeClr val="accent4">
                    <a:satMod val="175000"/>
                    <a:alpha val="85000"/>
                  </a:schemeClr>
                </a:glow>
              </a:effectLst>
              <a:latin typeface="Sakkal Majalla" pitchFamily="2" charset="-78"/>
              <a:cs typeface="Sakkal Majalla" pitchFamily="2" charset="-78"/>
            </a:endParaRPr>
          </a:p>
        </p:txBody>
      </p:sp>
      <p:sp>
        <p:nvSpPr>
          <p:cNvPr id="15" name="Rectangle 14"/>
          <p:cNvSpPr>
            <a:spLocks noChangeArrowheads="1"/>
          </p:cNvSpPr>
          <p:nvPr/>
        </p:nvSpPr>
        <p:spPr bwMode="auto">
          <a:xfrm>
            <a:off x="190500" y="1893306"/>
            <a:ext cx="8763000" cy="3562013"/>
          </a:xfrm>
          <a:prstGeom prst="rect">
            <a:avLst/>
          </a:prstGeom>
          <a:solidFill>
            <a:schemeClr val="tx1">
              <a:alpha val="85000"/>
            </a:schemeClr>
          </a:solidFill>
          <a:ln>
            <a:noFill/>
          </a:ln>
          <a:effectLst/>
          <a:extLst/>
        </p:spPr>
        <p:txBody>
          <a:bodyPr wrap="none" anchor="ctr"/>
          <a:lstStyle/>
          <a:p>
            <a:endParaRPr lang="en-US"/>
          </a:p>
        </p:txBody>
      </p:sp>
      <p:sp>
        <p:nvSpPr>
          <p:cNvPr id="16" name="Text Box 5"/>
          <p:cNvSpPr txBox="1">
            <a:spLocks noChangeArrowheads="1"/>
          </p:cNvSpPr>
          <p:nvPr/>
        </p:nvSpPr>
        <p:spPr bwMode="auto">
          <a:xfrm>
            <a:off x="266700" y="1893318"/>
            <a:ext cx="8610600" cy="356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Teen" pitchFamily="2" charset="0"/>
              </a:rPr>
              <a:t>Judges </a:t>
            </a:r>
            <a:r>
              <a:rPr lang="en-US" b="0" dirty="0" smtClean="0">
                <a:solidFill>
                  <a:srgbClr val="FFC000"/>
                </a:solidFill>
                <a:latin typeface="Teen" pitchFamily="2" charset="0"/>
              </a:rPr>
              <a:t>15:1-8</a:t>
            </a:r>
            <a:r>
              <a:rPr lang="en-US" b="0" dirty="0">
                <a:solidFill>
                  <a:schemeClr val="folHlink"/>
                </a:solidFill>
                <a:latin typeface="Teen" pitchFamily="2" charset="0"/>
              </a:rPr>
              <a:t/>
            </a:r>
            <a:br>
              <a:rPr lang="en-US" b="0" dirty="0">
                <a:solidFill>
                  <a:schemeClr val="folHlink"/>
                </a:solidFill>
                <a:latin typeface="Teen" pitchFamily="2" charset="0"/>
              </a:rPr>
            </a:br>
            <a:r>
              <a:rPr lang="en-US" b="0" baseline="30000" dirty="0" smtClean="0">
                <a:solidFill>
                  <a:srgbClr val="FFC000"/>
                </a:solidFill>
                <a:latin typeface="Teen" pitchFamily="2" charset="0"/>
              </a:rPr>
              <a:t>5</a:t>
            </a:r>
            <a:r>
              <a:rPr lang="en-US" b="0" dirty="0" smtClean="0">
                <a:solidFill>
                  <a:schemeClr val="bg1"/>
                </a:solidFill>
                <a:latin typeface="Teen" pitchFamily="2" charset="0"/>
              </a:rPr>
              <a:t>And </a:t>
            </a:r>
            <a:r>
              <a:rPr lang="en-US" b="0" dirty="0">
                <a:solidFill>
                  <a:schemeClr val="bg1"/>
                </a:solidFill>
                <a:latin typeface="Teen" pitchFamily="2" charset="0"/>
              </a:rPr>
              <a:t>when he had set the brands on fire, he let them go into the standing corn of the Philistines, and burnt up both the shocks, and also the standing corn, with the vineyards and olives. </a:t>
            </a:r>
          </a:p>
        </p:txBody>
      </p:sp>
    </p:spTree>
    <p:extLst>
      <p:ext uri="{BB962C8B-B14F-4D97-AF65-F5344CB8AC3E}">
        <p14:creationId xmlns:p14="http://schemas.microsoft.com/office/powerpoint/2010/main" val="22394781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 y="311719"/>
            <a:ext cx="4343401" cy="446817"/>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5" name="Rectangle 4"/>
          <p:cNvSpPr>
            <a:spLocks noChangeArrowheads="1"/>
          </p:cNvSpPr>
          <p:nvPr/>
        </p:nvSpPr>
        <p:spPr bwMode="auto">
          <a:xfrm>
            <a:off x="4738255" y="311719"/>
            <a:ext cx="4405746" cy="446817"/>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6" name="Text Box 1026"/>
          <p:cNvSpPr txBox="1">
            <a:spLocks noChangeArrowheads="1"/>
          </p:cNvSpPr>
          <p:nvPr/>
        </p:nvSpPr>
        <p:spPr bwMode="auto">
          <a:xfrm>
            <a:off x="-38559" y="-38035"/>
            <a:ext cx="4381959" cy="12003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0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STRONG</a:t>
            </a:r>
            <a:endParaRPr lang="en-US" sz="70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sp>
        <p:nvSpPr>
          <p:cNvPr id="7" name="Text Box 1026"/>
          <p:cNvSpPr txBox="1">
            <a:spLocks noChangeArrowheads="1"/>
          </p:cNvSpPr>
          <p:nvPr/>
        </p:nvSpPr>
        <p:spPr bwMode="auto">
          <a:xfrm>
            <a:off x="4750829" y="-50608"/>
            <a:ext cx="4393172" cy="12003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0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WEAKNESS</a:t>
            </a:r>
            <a:endParaRPr lang="en-US" sz="70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sp>
        <p:nvSpPr>
          <p:cNvPr id="10" name="Text Box 1026"/>
          <p:cNvSpPr txBox="1">
            <a:spLocks noChangeArrowheads="1"/>
          </p:cNvSpPr>
          <p:nvPr/>
        </p:nvSpPr>
        <p:spPr bwMode="auto">
          <a:xfrm>
            <a:off x="0" y="902187"/>
            <a:ext cx="4343400" cy="110799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6600" dirty="0" smtClean="0">
                <a:solidFill>
                  <a:srgbClr val="00FFFF"/>
                </a:solidFill>
                <a:effectLst>
                  <a:glow rad="228600">
                    <a:schemeClr val="accent4">
                      <a:satMod val="175000"/>
                      <a:alpha val="85000"/>
                    </a:schemeClr>
                  </a:glow>
                </a:effectLst>
                <a:latin typeface="Sakkal Majalla" pitchFamily="2" charset="-78"/>
                <a:cs typeface="Sakkal Majalla" pitchFamily="2" charset="-78"/>
              </a:rPr>
              <a:t>POWER</a:t>
            </a:r>
            <a:endParaRPr lang="en-US" sz="6600" dirty="0">
              <a:solidFill>
                <a:srgbClr val="00FFFF"/>
              </a:solidFill>
              <a:effectLst>
                <a:glow rad="228600">
                  <a:schemeClr val="accent4">
                    <a:satMod val="175000"/>
                    <a:alpha val="85000"/>
                  </a:schemeClr>
                </a:glow>
              </a:effectLst>
              <a:latin typeface="Sakkal Majalla" pitchFamily="2" charset="-78"/>
              <a:cs typeface="Sakkal Majalla" pitchFamily="2" charset="-78"/>
            </a:endParaRPr>
          </a:p>
        </p:txBody>
      </p:sp>
      <p:sp>
        <p:nvSpPr>
          <p:cNvPr id="11" name="Text Box 1026"/>
          <p:cNvSpPr txBox="1">
            <a:spLocks noChangeArrowheads="1"/>
          </p:cNvSpPr>
          <p:nvPr/>
        </p:nvSpPr>
        <p:spPr bwMode="auto">
          <a:xfrm>
            <a:off x="4738255" y="902187"/>
            <a:ext cx="4405745" cy="110799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6600" spc="-150" dirty="0" smtClean="0">
                <a:solidFill>
                  <a:srgbClr val="00FFFF"/>
                </a:solidFill>
                <a:effectLst>
                  <a:glow rad="228600">
                    <a:schemeClr val="accent4">
                      <a:satMod val="175000"/>
                      <a:alpha val="85000"/>
                    </a:schemeClr>
                  </a:glow>
                </a:effectLst>
                <a:latin typeface="Sakkal Majalla" pitchFamily="2" charset="-78"/>
                <a:cs typeface="Sakkal Majalla" pitchFamily="2" charset="-78"/>
              </a:rPr>
              <a:t>SELF-CONTROL</a:t>
            </a:r>
            <a:endParaRPr lang="en-US" sz="6600" spc="-150" dirty="0">
              <a:solidFill>
                <a:srgbClr val="00FFFF"/>
              </a:solidFill>
              <a:effectLst>
                <a:glow rad="228600">
                  <a:schemeClr val="accent4">
                    <a:satMod val="175000"/>
                    <a:alpha val="85000"/>
                  </a:schemeClr>
                </a:glow>
              </a:effectLst>
              <a:latin typeface="Sakkal Majalla" pitchFamily="2" charset="-78"/>
              <a:cs typeface="Sakkal Majalla" pitchFamily="2" charset="-78"/>
            </a:endParaRPr>
          </a:p>
        </p:txBody>
      </p:sp>
      <p:sp>
        <p:nvSpPr>
          <p:cNvPr id="15" name="Rectangle 14"/>
          <p:cNvSpPr>
            <a:spLocks noChangeArrowheads="1"/>
          </p:cNvSpPr>
          <p:nvPr/>
        </p:nvSpPr>
        <p:spPr bwMode="auto">
          <a:xfrm>
            <a:off x="190500" y="1893306"/>
            <a:ext cx="8763000" cy="4546911"/>
          </a:xfrm>
          <a:prstGeom prst="rect">
            <a:avLst/>
          </a:prstGeom>
          <a:solidFill>
            <a:schemeClr val="tx1">
              <a:alpha val="85000"/>
            </a:schemeClr>
          </a:solidFill>
          <a:ln>
            <a:noFill/>
          </a:ln>
          <a:effectLst/>
          <a:extLst/>
        </p:spPr>
        <p:txBody>
          <a:bodyPr wrap="none" anchor="ctr"/>
          <a:lstStyle/>
          <a:p>
            <a:endParaRPr lang="en-US"/>
          </a:p>
        </p:txBody>
      </p:sp>
      <p:sp>
        <p:nvSpPr>
          <p:cNvPr id="16" name="Text Box 5"/>
          <p:cNvSpPr txBox="1">
            <a:spLocks noChangeArrowheads="1"/>
          </p:cNvSpPr>
          <p:nvPr/>
        </p:nvSpPr>
        <p:spPr bwMode="auto">
          <a:xfrm>
            <a:off x="266700" y="1893318"/>
            <a:ext cx="8610600" cy="4546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Teen" pitchFamily="2" charset="0"/>
              </a:rPr>
              <a:t>Judges </a:t>
            </a:r>
            <a:r>
              <a:rPr lang="en-US" b="0" dirty="0" smtClean="0">
                <a:solidFill>
                  <a:srgbClr val="FFC000"/>
                </a:solidFill>
                <a:latin typeface="Teen" pitchFamily="2" charset="0"/>
              </a:rPr>
              <a:t>15:1-8</a:t>
            </a:r>
            <a:r>
              <a:rPr lang="en-US" b="0" dirty="0">
                <a:solidFill>
                  <a:schemeClr val="folHlink"/>
                </a:solidFill>
                <a:latin typeface="Teen" pitchFamily="2" charset="0"/>
              </a:rPr>
              <a:t/>
            </a:r>
            <a:br>
              <a:rPr lang="en-US" b="0" dirty="0">
                <a:solidFill>
                  <a:schemeClr val="folHlink"/>
                </a:solidFill>
                <a:latin typeface="Teen" pitchFamily="2" charset="0"/>
              </a:rPr>
            </a:br>
            <a:r>
              <a:rPr lang="en-US" b="0" baseline="30000" dirty="0" smtClean="0">
                <a:solidFill>
                  <a:srgbClr val="FFC000"/>
                </a:solidFill>
                <a:latin typeface="Teen" pitchFamily="2" charset="0"/>
              </a:rPr>
              <a:t>6</a:t>
            </a:r>
            <a:r>
              <a:rPr lang="en-US" b="0" dirty="0" smtClean="0">
                <a:solidFill>
                  <a:schemeClr val="bg1"/>
                </a:solidFill>
                <a:latin typeface="Teen" pitchFamily="2" charset="0"/>
              </a:rPr>
              <a:t>Then </a:t>
            </a:r>
            <a:r>
              <a:rPr lang="en-US" b="0" dirty="0">
                <a:solidFill>
                  <a:schemeClr val="bg1"/>
                </a:solidFill>
                <a:latin typeface="Teen" pitchFamily="2" charset="0"/>
              </a:rPr>
              <a:t>the Philistines said, Who hath done this? And they answered, Samson, the son in law of the </a:t>
            </a:r>
            <a:r>
              <a:rPr lang="en-US" b="0" dirty="0" err="1">
                <a:solidFill>
                  <a:schemeClr val="bg1"/>
                </a:solidFill>
                <a:latin typeface="Teen" pitchFamily="2" charset="0"/>
              </a:rPr>
              <a:t>Timnite</a:t>
            </a:r>
            <a:r>
              <a:rPr lang="en-US" b="0" dirty="0">
                <a:solidFill>
                  <a:schemeClr val="bg1"/>
                </a:solidFill>
                <a:latin typeface="Teen" pitchFamily="2" charset="0"/>
              </a:rPr>
              <a:t>, because he had taken his wife, and given her to his companion. And the Philistines came up, and burnt her and her father with fire. </a:t>
            </a:r>
          </a:p>
        </p:txBody>
      </p:sp>
    </p:spTree>
    <p:extLst>
      <p:ext uri="{BB962C8B-B14F-4D97-AF65-F5344CB8AC3E}">
        <p14:creationId xmlns:p14="http://schemas.microsoft.com/office/powerpoint/2010/main" val="28882692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 y="311719"/>
            <a:ext cx="4343401" cy="446817"/>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5" name="Rectangle 4"/>
          <p:cNvSpPr>
            <a:spLocks noChangeArrowheads="1"/>
          </p:cNvSpPr>
          <p:nvPr/>
        </p:nvSpPr>
        <p:spPr bwMode="auto">
          <a:xfrm>
            <a:off x="4738255" y="311719"/>
            <a:ext cx="4405746" cy="446817"/>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6" name="Text Box 1026"/>
          <p:cNvSpPr txBox="1">
            <a:spLocks noChangeArrowheads="1"/>
          </p:cNvSpPr>
          <p:nvPr/>
        </p:nvSpPr>
        <p:spPr bwMode="auto">
          <a:xfrm>
            <a:off x="-38559" y="-38035"/>
            <a:ext cx="4381959" cy="12003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0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STRONG</a:t>
            </a:r>
            <a:endParaRPr lang="en-US" sz="70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sp>
        <p:nvSpPr>
          <p:cNvPr id="7" name="Text Box 1026"/>
          <p:cNvSpPr txBox="1">
            <a:spLocks noChangeArrowheads="1"/>
          </p:cNvSpPr>
          <p:nvPr/>
        </p:nvSpPr>
        <p:spPr bwMode="auto">
          <a:xfrm>
            <a:off x="4750829" y="-50608"/>
            <a:ext cx="4393172" cy="12003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0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WEAKNESS</a:t>
            </a:r>
            <a:endParaRPr lang="en-US" sz="70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sp>
        <p:nvSpPr>
          <p:cNvPr id="10" name="Text Box 1026"/>
          <p:cNvSpPr txBox="1">
            <a:spLocks noChangeArrowheads="1"/>
          </p:cNvSpPr>
          <p:nvPr/>
        </p:nvSpPr>
        <p:spPr bwMode="auto">
          <a:xfrm>
            <a:off x="0" y="902187"/>
            <a:ext cx="4343400" cy="110799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6600" dirty="0" smtClean="0">
                <a:solidFill>
                  <a:srgbClr val="00FFFF"/>
                </a:solidFill>
                <a:effectLst>
                  <a:glow rad="228600">
                    <a:schemeClr val="accent4">
                      <a:satMod val="175000"/>
                      <a:alpha val="85000"/>
                    </a:schemeClr>
                  </a:glow>
                </a:effectLst>
                <a:latin typeface="Sakkal Majalla" pitchFamily="2" charset="-78"/>
                <a:cs typeface="Sakkal Majalla" pitchFamily="2" charset="-78"/>
              </a:rPr>
              <a:t>POWER</a:t>
            </a:r>
            <a:endParaRPr lang="en-US" sz="6600" dirty="0">
              <a:solidFill>
                <a:srgbClr val="00FFFF"/>
              </a:solidFill>
              <a:effectLst>
                <a:glow rad="228600">
                  <a:schemeClr val="accent4">
                    <a:satMod val="175000"/>
                    <a:alpha val="85000"/>
                  </a:schemeClr>
                </a:glow>
              </a:effectLst>
              <a:latin typeface="Sakkal Majalla" pitchFamily="2" charset="-78"/>
              <a:cs typeface="Sakkal Majalla" pitchFamily="2" charset="-78"/>
            </a:endParaRPr>
          </a:p>
        </p:txBody>
      </p:sp>
      <p:sp>
        <p:nvSpPr>
          <p:cNvPr id="11" name="Text Box 1026"/>
          <p:cNvSpPr txBox="1">
            <a:spLocks noChangeArrowheads="1"/>
          </p:cNvSpPr>
          <p:nvPr/>
        </p:nvSpPr>
        <p:spPr bwMode="auto">
          <a:xfrm>
            <a:off x="4738255" y="902187"/>
            <a:ext cx="4405745" cy="110799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6600" spc="-150" dirty="0" smtClean="0">
                <a:solidFill>
                  <a:srgbClr val="00FFFF"/>
                </a:solidFill>
                <a:effectLst>
                  <a:glow rad="228600">
                    <a:schemeClr val="accent4">
                      <a:satMod val="175000"/>
                      <a:alpha val="85000"/>
                    </a:schemeClr>
                  </a:glow>
                </a:effectLst>
                <a:latin typeface="Sakkal Majalla" pitchFamily="2" charset="-78"/>
                <a:cs typeface="Sakkal Majalla" pitchFamily="2" charset="-78"/>
              </a:rPr>
              <a:t>SELF-CONTROL</a:t>
            </a:r>
            <a:endParaRPr lang="en-US" sz="6600" spc="-150" dirty="0">
              <a:solidFill>
                <a:srgbClr val="00FFFF"/>
              </a:solidFill>
              <a:effectLst>
                <a:glow rad="228600">
                  <a:schemeClr val="accent4">
                    <a:satMod val="175000"/>
                    <a:alpha val="85000"/>
                  </a:schemeClr>
                </a:glow>
              </a:effectLst>
              <a:latin typeface="Sakkal Majalla" pitchFamily="2" charset="-78"/>
              <a:cs typeface="Sakkal Majalla" pitchFamily="2" charset="-78"/>
            </a:endParaRPr>
          </a:p>
        </p:txBody>
      </p:sp>
      <p:sp>
        <p:nvSpPr>
          <p:cNvPr id="15" name="Rectangle 14"/>
          <p:cNvSpPr>
            <a:spLocks noChangeArrowheads="1"/>
          </p:cNvSpPr>
          <p:nvPr/>
        </p:nvSpPr>
        <p:spPr bwMode="auto">
          <a:xfrm>
            <a:off x="190500" y="1893306"/>
            <a:ext cx="8763000" cy="4546911"/>
          </a:xfrm>
          <a:prstGeom prst="rect">
            <a:avLst/>
          </a:prstGeom>
          <a:solidFill>
            <a:schemeClr val="tx1">
              <a:alpha val="85000"/>
            </a:schemeClr>
          </a:solidFill>
          <a:ln>
            <a:noFill/>
          </a:ln>
          <a:effectLst/>
          <a:extLst/>
        </p:spPr>
        <p:txBody>
          <a:bodyPr wrap="none" anchor="ctr"/>
          <a:lstStyle/>
          <a:p>
            <a:endParaRPr lang="en-US"/>
          </a:p>
        </p:txBody>
      </p:sp>
      <p:sp>
        <p:nvSpPr>
          <p:cNvPr id="16" name="Text Box 5"/>
          <p:cNvSpPr txBox="1">
            <a:spLocks noChangeArrowheads="1"/>
          </p:cNvSpPr>
          <p:nvPr/>
        </p:nvSpPr>
        <p:spPr bwMode="auto">
          <a:xfrm>
            <a:off x="266700" y="1893318"/>
            <a:ext cx="8610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Teen" pitchFamily="2" charset="0"/>
              </a:rPr>
              <a:t>Judges </a:t>
            </a:r>
            <a:r>
              <a:rPr lang="en-US" b="0" dirty="0" smtClean="0">
                <a:solidFill>
                  <a:srgbClr val="FFC000"/>
                </a:solidFill>
                <a:latin typeface="Teen" pitchFamily="2" charset="0"/>
              </a:rPr>
              <a:t>15:1-8</a:t>
            </a:r>
            <a:r>
              <a:rPr lang="en-US" b="0" dirty="0">
                <a:solidFill>
                  <a:schemeClr val="folHlink"/>
                </a:solidFill>
                <a:latin typeface="Teen" pitchFamily="2" charset="0"/>
              </a:rPr>
              <a:t/>
            </a:r>
            <a:br>
              <a:rPr lang="en-US" b="0" dirty="0">
                <a:solidFill>
                  <a:schemeClr val="folHlink"/>
                </a:solidFill>
                <a:latin typeface="Teen" pitchFamily="2" charset="0"/>
              </a:rPr>
            </a:br>
            <a:r>
              <a:rPr lang="en-US" b="0" baseline="30000" dirty="0" smtClean="0">
                <a:solidFill>
                  <a:srgbClr val="FFC000"/>
                </a:solidFill>
                <a:latin typeface="Teen" pitchFamily="2" charset="0"/>
              </a:rPr>
              <a:t>7</a:t>
            </a:r>
            <a:r>
              <a:rPr lang="en-US" b="0" dirty="0" smtClean="0">
                <a:solidFill>
                  <a:schemeClr val="bg1"/>
                </a:solidFill>
                <a:latin typeface="Teen" pitchFamily="2" charset="0"/>
              </a:rPr>
              <a:t>And </a:t>
            </a:r>
            <a:r>
              <a:rPr lang="en-US" b="0" dirty="0">
                <a:solidFill>
                  <a:schemeClr val="bg1"/>
                </a:solidFill>
                <a:latin typeface="Teen" pitchFamily="2" charset="0"/>
              </a:rPr>
              <a:t>Samson said unto them, Though ye have done this, yet will I be avenged of you, and after that I will cease. </a:t>
            </a:r>
          </a:p>
          <a:p>
            <a:pPr>
              <a:lnSpc>
                <a:spcPct val="80000"/>
              </a:lnSpc>
            </a:pPr>
            <a:r>
              <a:rPr lang="en-US" b="0" baseline="30000" dirty="0" smtClean="0">
                <a:solidFill>
                  <a:srgbClr val="FFC000"/>
                </a:solidFill>
                <a:latin typeface="Teen" pitchFamily="2" charset="0"/>
              </a:rPr>
              <a:t>8</a:t>
            </a:r>
            <a:r>
              <a:rPr lang="en-US" b="0" dirty="0" smtClean="0">
                <a:solidFill>
                  <a:schemeClr val="bg1"/>
                </a:solidFill>
                <a:latin typeface="Teen" pitchFamily="2" charset="0"/>
              </a:rPr>
              <a:t>And </a:t>
            </a:r>
            <a:r>
              <a:rPr lang="en-US" b="0" dirty="0">
                <a:solidFill>
                  <a:schemeClr val="bg1"/>
                </a:solidFill>
                <a:latin typeface="Teen" pitchFamily="2" charset="0"/>
              </a:rPr>
              <a:t>he smote them hip and thigh with a great slaughter: and he went down and dwelt in the top of the rock </a:t>
            </a:r>
            <a:r>
              <a:rPr lang="en-US" b="0" dirty="0" err="1">
                <a:solidFill>
                  <a:schemeClr val="bg1"/>
                </a:solidFill>
                <a:latin typeface="Teen" pitchFamily="2" charset="0"/>
              </a:rPr>
              <a:t>Etam</a:t>
            </a:r>
            <a:r>
              <a:rPr lang="en-US" b="0" dirty="0">
                <a:solidFill>
                  <a:schemeClr val="bg1"/>
                </a:solidFill>
                <a:latin typeface="Teen" pitchFamily="2" charset="0"/>
              </a:rPr>
              <a:t>. </a:t>
            </a:r>
          </a:p>
        </p:txBody>
      </p:sp>
    </p:spTree>
    <p:extLst>
      <p:ext uri="{BB962C8B-B14F-4D97-AF65-F5344CB8AC3E}">
        <p14:creationId xmlns:p14="http://schemas.microsoft.com/office/powerpoint/2010/main" val="3853009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 y="311719"/>
            <a:ext cx="4343401" cy="446817"/>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5" name="Rectangle 4"/>
          <p:cNvSpPr>
            <a:spLocks noChangeArrowheads="1"/>
          </p:cNvSpPr>
          <p:nvPr/>
        </p:nvSpPr>
        <p:spPr bwMode="auto">
          <a:xfrm>
            <a:off x="4738255" y="311719"/>
            <a:ext cx="4405746" cy="446817"/>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6" name="Text Box 1026"/>
          <p:cNvSpPr txBox="1">
            <a:spLocks noChangeArrowheads="1"/>
          </p:cNvSpPr>
          <p:nvPr/>
        </p:nvSpPr>
        <p:spPr bwMode="auto">
          <a:xfrm>
            <a:off x="-38559" y="-38035"/>
            <a:ext cx="4381959" cy="12003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0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STRONG</a:t>
            </a:r>
            <a:endParaRPr lang="en-US" sz="70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sp>
        <p:nvSpPr>
          <p:cNvPr id="7" name="Text Box 1026"/>
          <p:cNvSpPr txBox="1">
            <a:spLocks noChangeArrowheads="1"/>
          </p:cNvSpPr>
          <p:nvPr/>
        </p:nvSpPr>
        <p:spPr bwMode="auto">
          <a:xfrm>
            <a:off x="4750829" y="-50608"/>
            <a:ext cx="4393172" cy="12003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0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WEAKNESS</a:t>
            </a:r>
            <a:endParaRPr lang="en-US" sz="70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sp>
        <p:nvSpPr>
          <p:cNvPr id="10" name="Text Box 1026"/>
          <p:cNvSpPr txBox="1">
            <a:spLocks noChangeArrowheads="1"/>
          </p:cNvSpPr>
          <p:nvPr/>
        </p:nvSpPr>
        <p:spPr bwMode="auto">
          <a:xfrm>
            <a:off x="0" y="902187"/>
            <a:ext cx="4343400" cy="110799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6600" dirty="0" smtClean="0">
                <a:solidFill>
                  <a:srgbClr val="00FFFF"/>
                </a:solidFill>
                <a:effectLst>
                  <a:glow rad="228600">
                    <a:schemeClr val="accent4">
                      <a:satMod val="175000"/>
                      <a:alpha val="85000"/>
                    </a:schemeClr>
                  </a:glow>
                </a:effectLst>
                <a:latin typeface="Sakkal Majalla" pitchFamily="2" charset="-78"/>
                <a:cs typeface="Sakkal Majalla" pitchFamily="2" charset="-78"/>
              </a:rPr>
              <a:t>POWER</a:t>
            </a:r>
            <a:endParaRPr lang="en-US" sz="6600" dirty="0">
              <a:solidFill>
                <a:srgbClr val="00FFFF"/>
              </a:solidFill>
              <a:effectLst>
                <a:glow rad="228600">
                  <a:schemeClr val="accent4">
                    <a:satMod val="175000"/>
                    <a:alpha val="85000"/>
                  </a:schemeClr>
                </a:glow>
              </a:effectLst>
              <a:latin typeface="Sakkal Majalla" pitchFamily="2" charset="-78"/>
              <a:cs typeface="Sakkal Majalla" pitchFamily="2" charset="-78"/>
            </a:endParaRPr>
          </a:p>
        </p:txBody>
      </p:sp>
      <p:sp>
        <p:nvSpPr>
          <p:cNvPr id="11" name="Text Box 1026"/>
          <p:cNvSpPr txBox="1">
            <a:spLocks noChangeArrowheads="1"/>
          </p:cNvSpPr>
          <p:nvPr/>
        </p:nvSpPr>
        <p:spPr bwMode="auto">
          <a:xfrm>
            <a:off x="4738255" y="902187"/>
            <a:ext cx="4405745" cy="110799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6600" spc="-150" dirty="0" smtClean="0">
                <a:solidFill>
                  <a:srgbClr val="00FFFF"/>
                </a:solidFill>
                <a:effectLst>
                  <a:glow rad="228600">
                    <a:schemeClr val="accent4">
                      <a:satMod val="175000"/>
                      <a:alpha val="85000"/>
                    </a:schemeClr>
                  </a:glow>
                </a:effectLst>
                <a:latin typeface="Sakkal Majalla" pitchFamily="2" charset="-78"/>
                <a:cs typeface="Sakkal Majalla" pitchFamily="2" charset="-78"/>
              </a:rPr>
              <a:t>SELF-CONTROL</a:t>
            </a:r>
            <a:endParaRPr lang="en-US" sz="6600" spc="-150" dirty="0">
              <a:solidFill>
                <a:srgbClr val="00FFFF"/>
              </a:solidFill>
              <a:effectLst>
                <a:glow rad="228600">
                  <a:schemeClr val="accent4">
                    <a:satMod val="175000"/>
                    <a:alpha val="85000"/>
                  </a:schemeClr>
                </a:glow>
              </a:effectLst>
              <a:latin typeface="Sakkal Majalla" pitchFamily="2" charset="-78"/>
              <a:cs typeface="Sakkal Majalla" pitchFamily="2" charset="-78"/>
            </a:endParaRPr>
          </a:p>
        </p:txBody>
      </p:sp>
      <p:sp>
        <p:nvSpPr>
          <p:cNvPr id="15" name="Rectangle 14"/>
          <p:cNvSpPr>
            <a:spLocks noChangeArrowheads="1"/>
          </p:cNvSpPr>
          <p:nvPr/>
        </p:nvSpPr>
        <p:spPr bwMode="auto">
          <a:xfrm>
            <a:off x="190500" y="1893306"/>
            <a:ext cx="8763000" cy="4524327"/>
          </a:xfrm>
          <a:prstGeom prst="rect">
            <a:avLst/>
          </a:prstGeom>
          <a:solidFill>
            <a:schemeClr val="tx1">
              <a:alpha val="85000"/>
            </a:schemeClr>
          </a:solidFill>
          <a:ln>
            <a:noFill/>
          </a:ln>
          <a:effectLst/>
          <a:extLst/>
        </p:spPr>
        <p:txBody>
          <a:bodyPr wrap="none" anchor="ctr"/>
          <a:lstStyle/>
          <a:p>
            <a:endParaRPr lang="en-US"/>
          </a:p>
        </p:txBody>
      </p:sp>
      <p:sp>
        <p:nvSpPr>
          <p:cNvPr id="16" name="Text Box 5"/>
          <p:cNvSpPr txBox="1">
            <a:spLocks noChangeArrowheads="1"/>
          </p:cNvSpPr>
          <p:nvPr/>
        </p:nvSpPr>
        <p:spPr bwMode="auto">
          <a:xfrm>
            <a:off x="266700" y="1893318"/>
            <a:ext cx="8610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Teen" pitchFamily="2" charset="0"/>
              </a:rPr>
              <a:t>Judges </a:t>
            </a:r>
            <a:r>
              <a:rPr lang="en-US" b="0" dirty="0" smtClean="0">
                <a:solidFill>
                  <a:srgbClr val="FFC000"/>
                </a:solidFill>
                <a:latin typeface="Teen" pitchFamily="2" charset="0"/>
              </a:rPr>
              <a:t>15:9-11</a:t>
            </a:r>
            <a:r>
              <a:rPr lang="en-US" b="0" dirty="0">
                <a:solidFill>
                  <a:schemeClr val="folHlink"/>
                </a:solidFill>
                <a:latin typeface="Teen" pitchFamily="2" charset="0"/>
              </a:rPr>
              <a:t/>
            </a:r>
            <a:br>
              <a:rPr lang="en-US" b="0" dirty="0">
                <a:solidFill>
                  <a:schemeClr val="folHlink"/>
                </a:solidFill>
                <a:latin typeface="Teen" pitchFamily="2" charset="0"/>
              </a:rPr>
            </a:br>
            <a:r>
              <a:rPr lang="en-US" b="0" baseline="30000" dirty="0">
                <a:solidFill>
                  <a:srgbClr val="FFC000"/>
                </a:solidFill>
                <a:latin typeface="Teen" pitchFamily="2" charset="0"/>
              </a:rPr>
              <a:t>9</a:t>
            </a:r>
            <a:r>
              <a:rPr lang="en-US" b="0" dirty="0">
                <a:solidFill>
                  <a:schemeClr val="bg1"/>
                </a:solidFill>
                <a:latin typeface="Teen" pitchFamily="2" charset="0"/>
              </a:rPr>
              <a:t>Then the Philistines went up, and pitched in Judah, and spread themselves in </a:t>
            </a:r>
            <a:r>
              <a:rPr lang="en-US" b="0" dirty="0" err="1">
                <a:solidFill>
                  <a:schemeClr val="bg1"/>
                </a:solidFill>
                <a:latin typeface="Teen" pitchFamily="2" charset="0"/>
              </a:rPr>
              <a:t>Lehi</a:t>
            </a:r>
            <a:r>
              <a:rPr lang="en-US" b="0" dirty="0">
                <a:solidFill>
                  <a:schemeClr val="bg1"/>
                </a:solidFill>
                <a:latin typeface="Teen" pitchFamily="2" charset="0"/>
              </a:rPr>
              <a:t>. </a:t>
            </a:r>
          </a:p>
          <a:p>
            <a:pPr>
              <a:lnSpc>
                <a:spcPct val="80000"/>
              </a:lnSpc>
            </a:pPr>
            <a:r>
              <a:rPr lang="en-US" b="0" baseline="30000" dirty="0" smtClean="0">
                <a:solidFill>
                  <a:srgbClr val="FFC000"/>
                </a:solidFill>
                <a:latin typeface="Teen" pitchFamily="2" charset="0"/>
              </a:rPr>
              <a:t>10</a:t>
            </a:r>
            <a:r>
              <a:rPr lang="en-US" b="0" dirty="0" smtClean="0">
                <a:solidFill>
                  <a:schemeClr val="bg1"/>
                </a:solidFill>
                <a:latin typeface="Teen" pitchFamily="2" charset="0"/>
              </a:rPr>
              <a:t>And </a:t>
            </a:r>
            <a:r>
              <a:rPr lang="en-US" b="0" dirty="0">
                <a:solidFill>
                  <a:schemeClr val="bg1"/>
                </a:solidFill>
                <a:latin typeface="Teen" pitchFamily="2" charset="0"/>
              </a:rPr>
              <a:t>the men of Judah said, Why are ye come up against us? And they answered, To bind Samson are we come up, to do to him as he hath done to us. </a:t>
            </a:r>
          </a:p>
        </p:txBody>
      </p:sp>
    </p:spTree>
    <p:extLst>
      <p:ext uri="{BB962C8B-B14F-4D97-AF65-F5344CB8AC3E}">
        <p14:creationId xmlns:p14="http://schemas.microsoft.com/office/powerpoint/2010/main" val="32563791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 y="311719"/>
            <a:ext cx="4343401" cy="446817"/>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5" name="Rectangle 4"/>
          <p:cNvSpPr>
            <a:spLocks noChangeArrowheads="1"/>
          </p:cNvSpPr>
          <p:nvPr/>
        </p:nvSpPr>
        <p:spPr bwMode="auto">
          <a:xfrm>
            <a:off x="4738255" y="311719"/>
            <a:ext cx="4405746" cy="446817"/>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6" name="Text Box 1026"/>
          <p:cNvSpPr txBox="1">
            <a:spLocks noChangeArrowheads="1"/>
          </p:cNvSpPr>
          <p:nvPr/>
        </p:nvSpPr>
        <p:spPr bwMode="auto">
          <a:xfrm>
            <a:off x="-38559" y="-38035"/>
            <a:ext cx="4381959" cy="12003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0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STRONG</a:t>
            </a:r>
            <a:endParaRPr lang="en-US" sz="70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sp>
        <p:nvSpPr>
          <p:cNvPr id="7" name="Text Box 1026"/>
          <p:cNvSpPr txBox="1">
            <a:spLocks noChangeArrowheads="1"/>
          </p:cNvSpPr>
          <p:nvPr/>
        </p:nvSpPr>
        <p:spPr bwMode="auto">
          <a:xfrm>
            <a:off x="4750829" y="-50608"/>
            <a:ext cx="4393172" cy="12003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0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WEAKNESS</a:t>
            </a:r>
            <a:endParaRPr lang="en-US" sz="70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sp>
        <p:nvSpPr>
          <p:cNvPr id="10" name="Text Box 1026"/>
          <p:cNvSpPr txBox="1">
            <a:spLocks noChangeArrowheads="1"/>
          </p:cNvSpPr>
          <p:nvPr/>
        </p:nvSpPr>
        <p:spPr bwMode="auto">
          <a:xfrm>
            <a:off x="0" y="902187"/>
            <a:ext cx="4343400" cy="110799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6600" dirty="0" smtClean="0">
                <a:solidFill>
                  <a:srgbClr val="00FFFF"/>
                </a:solidFill>
                <a:effectLst>
                  <a:glow rad="228600">
                    <a:schemeClr val="accent4">
                      <a:satMod val="175000"/>
                      <a:alpha val="85000"/>
                    </a:schemeClr>
                  </a:glow>
                </a:effectLst>
                <a:latin typeface="Sakkal Majalla" pitchFamily="2" charset="-78"/>
                <a:cs typeface="Sakkal Majalla" pitchFamily="2" charset="-78"/>
              </a:rPr>
              <a:t>POWER</a:t>
            </a:r>
            <a:endParaRPr lang="en-US" sz="6600" dirty="0">
              <a:solidFill>
                <a:srgbClr val="00FFFF"/>
              </a:solidFill>
              <a:effectLst>
                <a:glow rad="228600">
                  <a:schemeClr val="accent4">
                    <a:satMod val="175000"/>
                    <a:alpha val="85000"/>
                  </a:schemeClr>
                </a:glow>
              </a:effectLst>
              <a:latin typeface="Sakkal Majalla" pitchFamily="2" charset="-78"/>
              <a:cs typeface="Sakkal Majalla" pitchFamily="2" charset="-78"/>
            </a:endParaRPr>
          </a:p>
        </p:txBody>
      </p:sp>
      <p:sp>
        <p:nvSpPr>
          <p:cNvPr id="11" name="Text Box 1026"/>
          <p:cNvSpPr txBox="1">
            <a:spLocks noChangeArrowheads="1"/>
          </p:cNvSpPr>
          <p:nvPr/>
        </p:nvSpPr>
        <p:spPr bwMode="auto">
          <a:xfrm>
            <a:off x="4738255" y="902187"/>
            <a:ext cx="4405745" cy="110799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6600" spc="-150" dirty="0" smtClean="0">
                <a:solidFill>
                  <a:srgbClr val="00FFFF"/>
                </a:solidFill>
                <a:effectLst>
                  <a:glow rad="228600">
                    <a:schemeClr val="accent4">
                      <a:satMod val="175000"/>
                      <a:alpha val="85000"/>
                    </a:schemeClr>
                  </a:glow>
                </a:effectLst>
                <a:latin typeface="Sakkal Majalla" pitchFamily="2" charset="-78"/>
                <a:cs typeface="Sakkal Majalla" pitchFamily="2" charset="-78"/>
              </a:rPr>
              <a:t>SELF-CONTROL</a:t>
            </a:r>
            <a:endParaRPr lang="en-US" sz="6600" spc="-150" dirty="0">
              <a:solidFill>
                <a:srgbClr val="00FFFF"/>
              </a:solidFill>
              <a:effectLst>
                <a:glow rad="228600">
                  <a:schemeClr val="accent4">
                    <a:satMod val="175000"/>
                    <a:alpha val="85000"/>
                  </a:schemeClr>
                </a:glow>
              </a:effectLst>
              <a:latin typeface="Sakkal Majalla" pitchFamily="2" charset="-78"/>
              <a:cs typeface="Sakkal Majalla" pitchFamily="2" charset="-78"/>
            </a:endParaRPr>
          </a:p>
        </p:txBody>
      </p:sp>
      <p:sp>
        <p:nvSpPr>
          <p:cNvPr id="15" name="Rectangle 14"/>
          <p:cNvSpPr>
            <a:spLocks noChangeArrowheads="1"/>
          </p:cNvSpPr>
          <p:nvPr/>
        </p:nvSpPr>
        <p:spPr bwMode="auto">
          <a:xfrm>
            <a:off x="190500" y="1893306"/>
            <a:ext cx="8763000" cy="4546898"/>
          </a:xfrm>
          <a:prstGeom prst="rect">
            <a:avLst/>
          </a:prstGeom>
          <a:solidFill>
            <a:schemeClr val="tx1">
              <a:alpha val="85000"/>
            </a:schemeClr>
          </a:solidFill>
          <a:ln>
            <a:noFill/>
          </a:ln>
          <a:effectLst/>
          <a:extLst/>
        </p:spPr>
        <p:txBody>
          <a:bodyPr wrap="none" anchor="ctr"/>
          <a:lstStyle/>
          <a:p>
            <a:endParaRPr lang="en-US"/>
          </a:p>
        </p:txBody>
      </p:sp>
      <p:sp>
        <p:nvSpPr>
          <p:cNvPr id="16" name="Text Box 5"/>
          <p:cNvSpPr txBox="1">
            <a:spLocks noChangeArrowheads="1"/>
          </p:cNvSpPr>
          <p:nvPr/>
        </p:nvSpPr>
        <p:spPr bwMode="auto">
          <a:xfrm>
            <a:off x="266700" y="1893318"/>
            <a:ext cx="8610600" cy="4546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Teen" pitchFamily="2" charset="0"/>
              </a:rPr>
              <a:t>Judges </a:t>
            </a:r>
            <a:r>
              <a:rPr lang="en-US" b="0" dirty="0" smtClean="0">
                <a:solidFill>
                  <a:srgbClr val="FFC000"/>
                </a:solidFill>
                <a:latin typeface="Teen" pitchFamily="2" charset="0"/>
              </a:rPr>
              <a:t>15:9-11</a:t>
            </a:r>
            <a:r>
              <a:rPr lang="en-US" b="0" dirty="0">
                <a:solidFill>
                  <a:schemeClr val="folHlink"/>
                </a:solidFill>
                <a:latin typeface="Teen" pitchFamily="2" charset="0"/>
              </a:rPr>
              <a:t/>
            </a:r>
            <a:br>
              <a:rPr lang="en-US" b="0" dirty="0">
                <a:solidFill>
                  <a:schemeClr val="folHlink"/>
                </a:solidFill>
                <a:latin typeface="Teen" pitchFamily="2" charset="0"/>
              </a:rPr>
            </a:br>
            <a:r>
              <a:rPr lang="en-US" b="0" baseline="30000" dirty="0" smtClean="0">
                <a:solidFill>
                  <a:srgbClr val="FFC000"/>
                </a:solidFill>
                <a:latin typeface="Teen" pitchFamily="2" charset="0"/>
              </a:rPr>
              <a:t>11</a:t>
            </a:r>
            <a:r>
              <a:rPr lang="en-US" b="0" dirty="0" smtClean="0">
                <a:solidFill>
                  <a:schemeClr val="bg1"/>
                </a:solidFill>
                <a:latin typeface="Teen" pitchFamily="2" charset="0"/>
              </a:rPr>
              <a:t>Then </a:t>
            </a:r>
            <a:r>
              <a:rPr lang="en-US" b="0" dirty="0">
                <a:solidFill>
                  <a:schemeClr val="bg1"/>
                </a:solidFill>
                <a:latin typeface="Teen" pitchFamily="2" charset="0"/>
              </a:rPr>
              <a:t>three thousand men of Judah went to the top of the rock </a:t>
            </a:r>
            <a:r>
              <a:rPr lang="en-US" b="0" dirty="0" err="1">
                <a:solidFill>
                  <a:schemeClr val="bg1"/>
                </a:solidFill>
                <a:latin typeface="Teen" pitchFamily="2" charset="0"/>
              </a:rPr>
              <a:t>Etam</a:t>
            </a:r>
            <a:r>
              <a:rPr lang="en-US" b="0" dirty="0">
                <a:solidFill>
                  <a:schemeClr val="bg1"/>
                </a:solidFill>
                <a:latin typeface="Teen" pitchFamily="2" charset="0"/>
              </a:rPr>
              <a:t>, and said to Samson, </a:t>
            </a:r>
            <a:r>
              <a:rPr lang="en-US" b="0" dirty="0" err="1">
                <a:solidFill>
                  <a:schemeClr val="bg1"/>
                </a:solidFill>
                <a:latin typeface="Teen" pitchFamily="2" charset="0"/>
              </a:rPr>
              <a:t>Knowest</a:t>
            </a:r>
            <a:r>
              <a:rPr lang="en-US" b="0" dirty="0">
                <a:solidFill>
                  <a:schemeClr val="bg1"/>
                </a:solidFill>
                <a:latin typeface="Teen" pitchFamily="2" charset="0"/>
              </a:rPr>
              <a:t> thou not that the Philistines are rulers over us? what is this that thou hast done unto us? And he said unto them, As they did unto me, so have I done unto them. </a:t>
            </a:r>
          </a:p>
        </p:txBody>
      </p:sp>
    </p:spTree>
    <p:extLst>
      <p:ext uri="{BB962C8B-B14F-4D97-AF65-F5344CB8AC3E}">
        <p14:creationId xmlns:p14="http://schemas.microsoft.com/office/powerpoint/2010/main" val="14712838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 y="311719"/>
            <a:ext cx="4343401" cy="446817"/>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5" name="Rectangle 4"/>
          <p:cNvSpPr>
            <a:spLocks noChangeArrowheads="1"/>
          </p:cNvSpPr>
          <p:nvPr/>
        </p:nvSpPr>
        <p:spPr bwMode="auto">
          <a:xfrm>
            <a:off x="4738255" y="311719"/>
            <a:ext cx="4405746" cy="446817"/>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6" name="Text Box 1026"/>
          <p:cNvSpPr txBox="1">
            <a:spLocks noChangeArrowheads="1"/>
          </p:cNvSpPr>
          <p:nvPr/>
        </p:nvSpPr>
        <p:spPr bwMode="auto">
          <a:xfrm>
            <a:off x="-38559" y="-38035"/>
            <a:ext cx="4381959" cy="12003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0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STRONG</a:t>
            </a:r>
            <a:endParaRPr lang="en-US" sz="70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sp>
        <p:nvSpPr>
          <p:cNvPr id="7" name="Text Box 1026"/>
          <p:cNvSpPr txBox="1">
            <a:spLocks noChangeArrowheads="1"/>
          </p:cNvSpPr>
          <p:nvPr/>
        </p:nvSpPr>
        <p:spPr bwMode="auto">
          <a:xfrm>
            <a:off x="4750829" y="-50608"/>
            <a:ext cx="4393172" cy="12003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0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WEAKNESS</a:t>
            </a:r>
            <a:endParaRPr lang="en-US" sz="70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sp>
        <p:nvSpPr>
          <p:cNvPr id="10" name="Text Box 1026"/>
          <p:cNvSpPr txBox="1">
            <a:spLocks noChangeArrowheads="1"/>
          </p:cNvSpPr>
          <p:nvPr/>
        </p:nvSpPr>
        <p:spPr bwMode="auto">
          <a:xfrm>
            <a:off x="0" y="902187"/>
            <a:ext cx="4343400" cy="110799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6600" dirty="0" smtClean="0">
                <a:solidFill>
                  <a:srgbClr val="00FFFF"/>
                </a:solidFill>
                <a:effectLst>
                  <a:glow rad="228600">
                    <a:schemeClr val="accent4">
                      <a:satMod val="175000"/>
                      <a:alpha val="85000"/>
                    </a:schemeClr>
                  </a:glow>
                </a:effectLst>
                <a:latin typeface="Sakkal Majalla" pitchFamily="2" charset="-78"/>
                <a:cs typeface="Sakkal Majalla" pitchFamily="2" charset="-78"/>
              </a:rPr>
              <a:t>POWER</a:t>
            </a:r>
            <a:endParaRPr lang="en-US" sz="6600" dirty="0">
              <a:solidFill>
                <a:srgbClr val="00FFFF"/>
              </a:solidFill>
              <a:effectLst>
                <a:glow rad="228600">
                  <a:schemeClr val="accent4">
                    <a:satMod val="175000"/>
                    <a:alpha val="85000"/>
                  </a:schemeClr>
                </a:glow>
              </a:effectLst>
              <a:latin typeface="Sakkal Majalla" pitchFamily="2" charset="-78"/>
              <a:cs typeface="Sakkal Majalla" pitchFamily="2" charset="-78"/>
            </a:endParaRPr>
          </a:p>
        </p:txBody>
      </p:sp>
      <p:sp>
        <p:nvSpPr>
          <p:cNvPr id="11" name="Text Box 1026"/>
          <p:cNvSpPr txBox="1">
            <a:spLocks noChangeArrowheads="1"/>
          </p:cNvSpPr>
          <p:nvPr/>
        </p:nvSpPr>
        <p:spPr bwMode="auto">
          <a:xfrm>
            <a:off x="4738255" y="902187"/>
            <a:ext cx="4405745" cy="110799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6600" spc="-150" dirty="0" smtClean="0">
                <a:solidFill>
                  <a:srgbClr val="00FFFF"/>
                </a:solidFill>
                <a:effectLst>
                  <a:glow rad="228600">
                    <a:schemeClr val="accent4">
                      <a:satMod val="175000"/>
                      <a:alpha val="85000"/>
                    </a:schemeClr>
                  </a:glow>
                </a:effectLst>
                <a:latin typeface="Sakkal Majalla" pitchFamily="2" charset="-78"/>
                <a:cs typeface="Sakkal Majalla" pitchFamily="2" charset="-78"/>
              </a:rPr>
              <a:t>SELF-CONTROL</a:t>
            </a:r>
            <a:endParaRPr lang="en-US" sz="6600" spc="-150" dirty="0">
              <a:solidFill>
                <a:srgbClr val="00FFFF"/>
              </a:solidFill>
              <a:effectLst>
                <a:glow rad="228600">
                  <a:schemeClr val="accent4">
                    <a:satMod val="175000"/>
                    <a:alpha val="85000"/>
                  </a:schemeClr>
                </a:glow>
              </a:effectLst>
              <a:latin typeface="Sakkal Majalla" pitchFamily="2" charset="-78"/>
              <a:cs typeface="Sakkal Majalla" pitchFamily="2" charset="-78"/>
            </a:endParaRPr>
          </a:p>
        </p:txBody>
      </p:sp>
      <p:sp>
        <p:nvSpPr>
          <p:cNvPr id="15" name="Rectangle 14"/>
          <p:cNvSpPr>
            <a:spLocks noChangeArrowheads="1"/>
          </p:cNvSpPr>
          <p:nvPr/>
        </p:nvSpPr>
        <p:spPr bwMode="auto">
          <a:xfrm>
            <a:off x="190500" y="1893306"/>
            <a:ext cx="8763000" cy="3562013"/>
          </a:xfrm>
          <a:prstGeom prst="rect">
            <a:avLst/>
          </a:prstGeom>
          <a:solidFill>
            <a:schemeClr val="tx1">
              <a:alpha val="85000"/>
            </a:schemeClr>
          </a:solidFill>
          <a:ln>
            <a:noFill/>
          </a:ln>
          <a:effectLst/>
          <a:extLst/>
        </p:spPr>
        <p:txBody>
          <a:bodyPr wrap="none" anchor="ctr"/>
          <a:lstStyle/>
          <a:p>
            <a:endParaRPr lang="en-US"/>
          </a:p>
        </p:txBody>
      </p:sp>
      <p:sp>
        <p:nvSpPr>
          <p:cNvPr id="16" name="Text Box 5"/>
          <p:cNvSpPr txBox="1">
            <a:spLocks noChangeArrowheads="1"/>
          </p:cNvSpPr>
          <p:nvPr/>
        </p:nvSpPr>
        <p:spPr bwMode="auto">
          <a:xfrm>
            <a:off x="266700" y="1893318"/>
            <a:ext cx="8610600" cy="356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Teen" pitchFamily="2" charset="0"/>
              </a:rPr>
              <a:t>Judges </a:t>
            </a:r>
            <a:r>
              <a:rPr lang="en-US" b="0" dirty="0" smtClean="0">
                <a:solidFill>
                  <a:srgbClr val="FFC000"/>
                </a:solidFill>
                <a:latin typeface="Teen" pitchFamily="2" charset="0"/>
              </a:rPr>
              <a:t>15:12-20</a:t>
            </a:r>
            <a:r>
              <a:rPr lang="en-US" b="0" dirty="0">
                <a:solidFill>
                  <a:schemeClr val="folHlink"/>
                </a:solidFill>
                <a:latin typeface="Teen" pitchFamily="2" charset="0"/>
              </a:rPr>
              <a:t/>
            </a:r>
            <a:br>
              <a:rPr lang="en-US" b="0" dirty="0">
                <a:solidFill>
                  <a:schemeClr val="folHlink"/>
                </a:solidFill>
                <a:latin typeface="Teen" pitchFamily="2" charset="0"/>
              </a:rPr>
            </a:br>
            <a:r>
              <a:rPr lang="en-US" b="0" baseline="30000" dirty="0">
                <a:solidFill>
                  <a:srgbClr val="FFC000"/>
                </a:solidFill>
                <a:latin typeface="Teen" pitchFamily="2" charset="0"/>
              </a:rPr>
              <a:t>12</a:t>
            </a:r>
            <a:r>
              <a:rPr lang="en-US" b="0" dirty="0">
                <a:solidFill>
                  <a:schemeClr val="bg1"/>
                </a:solidFill>
                <a:latin typeface="Teen" pitchFamily="2" charset="0"/>
              </a:rPr>
              <a:t>And they said unto him, We are come down to bind thee, that we may deliver thee into the hand of the Philistines. And Samson said unto them, Swear unto me, that ye will not fall upon me yourselves. </a:t>
            </a:r>
          </a:p>
        </p:txBody>
      </p:sp>
    </p:spTree>
    <p:extLst>
      <p:ext uri="{BB962C8B-B14F-4D97-AF65-F5344CB8AC3E}">
        <p14:creationId xmlns:p14="http://schemas.microsoft.com/office/powerpoint/2010/main" val="36230372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 y="311719"/>
            <a:ext cx="4343401" cy="446817"/>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5" name="Rectangle 4"/>
          <p:cNvSpPr>
            <a:spLocks noChangeArrowheads="1"/>
          </p:cNvSpPr>
          <p:nvPr/>
        </p:nvSpPr>
        <p:spPr bwMode="auto">
          <a:xfrm>
            <a:off x="4738255" y="311719"/>
            <a:ext cx="4405746" cy="446817"/>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6" name="Text Box 1026"/>
          <p:cNvSpPr txBox="1">
            <a:spLocks noChangeArrowheads="1"/>
          </p:cNvSpPr>
          <p:nvPr/>
        </p:nvSpPr>
        <p:spPr bwMode="auto">
          <a:xfrm>
            <a:off x="-38559" y="-38035"/>
            <a:ext cx="4381959" cy="12003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0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STRONG</a:t>
            </a:r>
            <a:endParaRPr lang="en-US" sz="70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sp>
        <p:nvSpPr>
          <p:cNvPr id="7" name="Text Box 1026"/>
          <p:cNvSpPr txBox="1">
            <a:spLocks noChangeArrowheads="1"/>
          </p:cNvSpPr>
          <p:nvPr/>
        </p:nvSpPr>
        <p:spPr bwMode="auto">
          <a:xfrm>
            <a:off x="4750829" y="-50608"/>
            <a:ext cx="4393172" cy="12003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0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WEAKNESS</a:t>
            </a:r>
            <a:endParaRPr lang="en-US" sz="70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sp>
        <p:nvSpPr>
          <p:cNvPr id="10" name="Text Box 1026"/>
          <p:cNvSpPr txBox="1">
            <a:spLocks noChangeArrowheads="1"/>
          </p:cNvSpPr>
          <p:nvPr/>
        </p:nvSpPr>
        <p:spPr bwMode="auto">
          <a:xfrm>
            <a:off x="0" y="902187"/>
            <a:ext cx="4343400" cy="110799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6600" dirty="0" smtClean="0">
                <a:solidFill>
                  <a:srgbClr val="00FFFF"/>
                </a:solidFill>
                <a:effectLst>
                  <a:glow rad="228600">
                    <a:schemeClr val="accent4">
                      <a:satMod val="175000"/>
                      <a:alpha val="85000"/>
                    </a:schemeClr>
                  </a:glow>
                </a:effectLst>
                <a:latin typeface="Sakkal Majalla" pitchFamily="2" charset="-78"/>
                <a:cs typeface="Sakkal Majalla" pitchFamily="2" charset="-78"/>
              </a:rPr>
              <a:t>POWER</a:t>
            </a:r>
            <a:endParaRPr lang="en-US" sz="6600" dirty="0">
              <a:solidFill>
                <a:srgbClr val="00FFFF"/>
              </a:solidFill>
              <a:effectLst>
                <a:glow rad="228600">
                  <a:schemeClr val="accent4">
                    <a:satMod val="175000"/>
                    <a:alpha val="85000"/>
                  </a:schemeClr>
                </a:glow>
              </a:effectLst>
              <a:latin typeface="Sakkal Majalla" pitchFamily="2" charset="-78"/>
              <a:cs typeface="Sakkal Majalla" pitchFamily="2" charset="-78"/>
            </a:endParaRPr>
          </a:p>
        </p:txBody>
      </p:sp>
      <p:sp>
        <p:nvSpPr>
          <p:cNvPr id="11" name="Text Box 1026"/>
          <p:cNvSpPr txBox="1">
            <a:spLocks noChangeArrowheads="1"/>
          </p:cNvSpPr>
          <p:nvPr/>
        </p:nvSpPr>
        <p:spPr bwMode="auto">
          <a:xfrm>
            <a:off x="4738255" y="902187"/>
            <a:ext cx="4405745" cy="110799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6600" spc="-150" dirty="0" smtClean="0">
                <a:solidFill>
                  <a:srgbClr val="00FFFF"/>
                </a:solidFill>
                <a:effectLst>
                  <a:glow rad="228600">
                    <a:schemeClr val="accent4">
                      <a:satMod val="175000"/>
                      <a:alpha val="85000"/>
                    </a:schemeClr>
                  </a:glow>
                </a:effectLst>
                <a:latin typeface="Sakkal Majalla" pitchFamily="2" charset="-78"/>
                <a:cs typeface="Sakkal Majalla" pitchFamily="2" charset="-78"/>
              </a:rPr>
              <a:t>SELF-CONTROL</a:t>
            </a:r>
            <a:endParaRPr lang="en-US" sz="6600" spc="-150" dirty="0">
              <a:solidFill>
                <a:srgbClr val="00FFFF"/>
              </a:solidFill>
              <a:effectLst>
                <a:glow rad="228600">
                  <a:schemeClr val="accent4">
                    <a:satMod val="175000"/>
                    <a:alpha val="85000"/>
                  </a:schemeClr>
                </a:glow>
              </a:effectLst>
              <a:latin typeface="Sakkal Majalla" pitchFamily="2" charset="-78"/>
              <a:cs typeface="Sakkal Majalla" pitchFamily="2" charset="-78"/>
            </a:endParaRPr>
          </a:p>
        </p:txBody>
      </p:sp>
      <p:sp>
        <p:nvSpPr>
          <p:cNvPr id="15" name="Rectangle 14"/>
          <p:cNvSpPr>
            <a:spLocks noChangeArrowheads="1"/>
          </p:cNvSpPr>
          <p:nvPr/>
        </p:nvSpPr>
        <p:spPr bwMode="auto">
          <a:xfrm>
            <a:off x="190500" y="1893306"/>
            <a:ext cx="8763000" cy="3562013"/>
          </a:xfrm>
          <a:prstGeom prst="rect">
            <a:avLst/>
          </a:prstGeom>
          <a:solidFill>
            <a:schemeClr val="tx1">
              <a:alpha val="85000"/>
            </a:schemeClr>
          </a:solidFill>
          <a:ln>
            <a:noFill/>
          </a:ln>
          <a:effectLst/>
          <a:extLst/>
        </p:spPr>
        <p:txBody>
          <a:bodyPr wrap="none" anchor="ctr"/>
          <a:lstStyle/>
          <a:p>
            <a:endParaRPr lang="en-US"/>
          </a:p>
        </p:txBody>
      </p:sp>
      <p:sp>
        <p:nvSpPr>
          <p:cNvPr id="16" name="Text Box 5"/>
          <p:cNvSpPr txBox="1">
            <a:spLocks noChangeArrowheads="1"/>
          </p:cNvSpPr>
          <p:nvPr/>
        </p:nvSpPr>
        <p:spPr bwMode="auto">
          <a:xfrm>
            <a:off x="266700" y="1893318"/>
            <a:ext cx="8610600" cy="356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Teen" pitchFamily="2" charset="0"/>
              </a:rPr>
              <a:t>Judges </a:t>
            </a:r>
            <a:r>
              <a:rPr lang="en-US" b="0" dirty="0" smtClean="0">
                <a:solidFill>
                  <a:srgbClr val="FFC000"/>
                </a:solidFill>
                <a:latin typeface="Teen" pitchFamily="2" charset="0"/>
              </a:rPr>
              <a:t>15:12-20</a:t>
            </a:r>
            <a:r>
              <a:rPr lang="en-US" b="0" dirty="0">
                <a:solidFill>
                  <a:schemeClr val="folHlink"/>
                </a:solidFill>
                <a:latin typeface="Teen" pitchFamily="2" charset="0"/>
              </a:rPr>
              <a:t/>
            </a:r>
            <a:br>
              <a:rPr lang="en-US" b="0" dirty="0">
                <a:solidFill>
                  <a:schemeClr val="folHlink"/>
                </a:solidFill>
                <a:latin typeface="Teen" pitchFamily="2" charset="0"/>
              </a:rPr>
            </a:br>
            <a:r>
              <a:rPr lang="en-US" b="0" baseline="30000" dirty="0" smtClean="0">
                <a:solidFill>
                  <a:srgbClr val="FFC000"/>
                </a:solidFill>
                <a:latin typeface="Teen" pitchFamily="2" charset="0"/>
              </a:rPr>
              <a:t>13</a:t>
            </a:r>
            <a:r>
              <a:rPr lang="en-US" b="0" dirty="0" smtClean="0">
                <a:solidFill>
                  <a:schemeClr val="bg1"/>
                </a:solidFill>
                <a:latin typeface="Teen" pitchFamily="2" charset="0"/>
              </a:rPr>
              <a:t>And </a:t>
            </a:r>
            <a:r>
              <a:rPr lang="en-US" b="0" dirty="0">
                <a:solidFill>
                  <a:schemeClr val="bg1"/>
                </a:solidFill>
                <a:latin typeface="Teen" pitchFamily="2" charset="0"/>
              </a:rPr>
              <a:t>they </a:t>
            </a:r>
            <a:r>
              <a:rPr lang="en-US" b="0" dirty="0" err="1">
                <a:solidFill>
                  <a:schemeClr val="bg1"/>
                </a:solidFill>
                <a:latin typeface="Teen" pitchFamily="2" charset="0"/>
              </a:rPr>
              <a:t>spake</a:t>
            </a:r>
            <a:r>
              <a:rPr lang="en-US" b="0" dirty="0">
                <a:solidFill>
                  <a:schemeClr val="bg1"/>
                </a:solidFill>
                <a:latin typeface="Teen" pitchFamily="2" charset="0"/>
              </a:rPr>
              <a:t> unto him, saying, No; but we will bind thee fast, and deliver thee into their hand: but surely we will not kill thee. And they bound him with two new cords, and brought him up from the rock. </a:t>
            </a:r>
          </a:p>
        </p:txBody>
      </p:sp>
    </p:spTree>
    <p:extLst>
      <p:ext uri="{BB962C8B-B14F-4D97-AF65-F5344CB8AC3E}">
        <p14:creationId xmlns:p14="http://schemas.microsoft.com/office/powerpoint/2010/main" val="28962427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 y="311719"/>
            <a:ext cx="4343401" cy="446817"/>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5" name="Rectangle 4"/>
          <p:cNvSpPr>
            <a:spLocks noChangeArrowheads="1"/>
          </p:cNvSpPr>
          <p:nvPr/>
        </p:nvSpPr>
        <p:spPr bwMode="auto">
          <a:xfrm>
            <a:off x="4738255" y="311719"/>
            <a:ext cx="4405746" cy="446817"/>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6" name="Text Box 1026"/>
          <p:cNvSpPr txBox="1">
            <a:spLocks noChangeArrowheads="1"/>
          </p:cNvSpPr>
          <p:nvPr/>
        </p:nvSpPr>
        <p:spPr bwMode="auto">
          <a:xfrm>
            <a:off x="-38559" y="-38035"/>
            <a:ext cx="4381959" cy="12003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0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STRONG</a:t>
            </a:r>
            <a:endParaRPr lang="en-US" sz="70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sp>
        <p:nvSpPr>
          <p:cNvPr id="7" name="Text Box 1026"/>
          <p:cNvSpPr txBox="1">
            <a:spLocks noChangeArrowheads="1"/>
          </p:cNvSpPr>
          <p:nvPr/>
        </p:nvSpPr>
        <p:spPr bwMode="auto">
          <a:xfrm>
            <a:off x="4750829" y="-50608"/>
            <a:ext cx="4393172" cy="12003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0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WEAKNESS</a:t>
            </a:r>
            <a:endParaRPr lang="en-US" sz="70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sp>
        <p:nvSpPr>
          <p:cNvPr id="10" name="Text Box 1026"/>
          <p:cNvSpPr txBox="1">
            <a:spLocks noChangeArrowheads="1"/>
          </p:cNvSpPr>
          <p:nvPr/>
        </p:nvSpPr>
        <p:spPr bwMode="auto">
          <a:xfrm>
            <a:off x="0" y="902187"/>
            <a:ext cx="4343400" cy="110799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6600" dirty="0" smtClean="0">
                <a:solidFill>
                  <a:srgbClr val="00FFFF"/>
                </a:solidFill>
                <a:effectLst>
                  <a:glow rad="228600">
                    <a:schemeClr val="accent4">
                      <a:satMod val="175000"/>
                      <a:alpha val="85000"/>
                    </a:schemeClr>
                  </a:glow>
                </a:effectLst>
                <a:latin typeface="Sakkal Majalla" pitchFamily="2" charset="-78"/>
                <a:cs typeface="Sakkal Majalla" pitchFamily="2" charset="-78"/>
              </a:rPr>
              <a:t>POWER</a:t>
            </a:r>
            <a:endParaRPr lang="en-US" sz="6600" dirty="0">
              <a:solidFill>
                <a:srgbClr val="00FFFF"/>
              </a:solidFill>
              <a:effectLst>
                <a:glow rad="228600">
                  <a:schemeClr val="accent4">
                    <a:satMod val="175000"/>
                    <a:alpha val="85000"/>
                  </a:schemeClr>
                </a:glow>
              </a:effectLst>
              <a:latin typeface="Sakkal Majalla" pitchFamily="2" charset="-78"/>
              <a:cs typeface="Sakkal Majalla" pitchFamily="2" charset="-78"/>
            </a:endParaRPr>
          </a:p>
        </p:txBody>
      </p:sp>
      <p:sp>
        <p:nvSpPr>
          <p:cNvPr id="11" name="Text Box 1026"/>
          <p:cNvSpPr txBox="1">
            <a:spLocks noChangeArrowheads="1"/>
          </p:cNvSpPr>
          <p:nvPr/>
        </p:nvSpPr>
        <p:spPr bwMode="auto">
          <a:xfrm>
            <a:off x="4738255" y="902187"/>
            <a:ext cx="4405745" cy="110799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6600" spc="-150" dirty="0" smtClean="0">
                <a:solidFill>
                  <a:srgbClr val="00FFFF"/>
                </a:solidFill>
                <a:effectLst>
                  <a:glow rad="228600">
                    <a:schemeClr val="accent4">
                      <a:satMod val="175000"/>
                      <a:alpha val="85000"/>
                    </a:schemeClr>
                  </a:glow>
                </a:effectLst>
                <a:latin typeface="Sakkal Majalla" pitchFamily="2" charset="-78"/>
                <a:cs typeface="Sakkal Majalla" pitchFamily="2" charset="-78"/>
              </a:rPr>
              <a:t>SELF-CONTROL</a:t>
            </a:r>
            <a:endParaRPr lang="en-US" sz="6600" spc="-150" dirty="0">
              <a:solidFill>
                <a:srgbClr val="00FFFF"/>
              </a:solidFill>
              <a:effectLst>
                <a:glow rad="228600">
                  <a:schemeClr val="accent4">
                    <a:satMod val="175000"/>
                    <a:alpha val="85000"/>
                  </a:schemeClr>
                </a:glow>
              </a:effectLst>
              <a:latin typeface="Sakkal Majalla" pitchFamily="2" charset="-78"/>
              <a:cs typeface="Sakkal Majalla" pitchFamily="2" charset="-78"/>
            </a:endParaRPr>
          </a:p>
        </p:txBody>
      </p:sp>
      <p:sp>
        <p:nvSpPr>
          <p:cNvPr id="15" name="Rectangle 14"/>
          <p:cNvSpPr>
            <a:spLocks noChangeArrowheads="1"/>
          </p:cNvSpPr>
          <p:nvPr/>
        </p:nvSpPr>
        <p:spPr bwMode="auto">
          <a:xfrm>
            <a:off x="190500" y="1893306"/>
            <a:ext cx="8763000" cy="4054455"/>
          </a:xfrm>
          <a:prstGeom prst="rect">
            <a:avLst/>
          </a:prstGeom>
          <a:solidFill>
            <a:schemeClr val="tx1">
              <a:alpha val="85000"/>
            </a:schemeClr>
          </a:solidFill>
          <a:ln>
            <a:noFill/>
          </a:ln>
          <a:effectLst/>
          <a:extLst/>
        </p:spPr>
        <p:txBody>
          <a:bodyPr wrap="none" anchor="ctr"/>
          <a:lstStyle/>
          <a:p>
            <a:endParaRPr lang="en-US"/>
          </a:p>
        </p:txBody>
      </p:sp>
      <p:sp>
        <p:nvSpPr>
          <p:cNvPr id="16" name="Text Box 5"/>
          <p:cNvSpPr txBox="1">
            <a:spLocks noChangeArrowheads="1"/>
          </p:cNvSpPr>
          <p:nvPr/>
        </p:nvSpPr>
        <p:spPr bwMode="auto">
          <a:xfrm>
            <a:off x="266700" y="1893318"/>
            <a:ext cx="8610600" cy="405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Teen" pitchFamily="2" charset="0"/>
              </a:rPr>
              <a:t>Judges </a:t>
            </a:r>
            <a:r>
              <a:rPr lang="en-US" b="0" dirty="0" smtClean="0">
                <a:solidFill>
                  <a:srgbClr val="FFC000"/>
                </a:solidFill>
                <a:latin typeface="Teen" pitchFamily="2" charset="0"/>
              </a:rPr>
              <a:t>15:12-20</a:t>
            </a:r>
            <a:r>
              <a:rPr lang="en-US" b="0" dirty="0">
                <a:solidFill>
                  <a:schemeClr val="folHlink"/>
                </a:solidFill>
                <a:latin typeface="Teen" pitchFamily="2" charset="0"/>
              </a:rPr>
              <a:t/>
            </a:r>
            <a:br>
              <a:rPr lang="en-US" b="0" dirty="0">
                <a:solidFill>
                  <a:schemeClr val="folHlink"/>
                </a:solidFill>
                <a:latin typeface="Teen" pitchFamily="2" charset="0"/>
              </a:rPr>
            </a:br>
            <a:r>
              <a:rPr lang="en-US" b="0" baseline="30000" dirty="0" smtClean="0">
                <a:solidFill>
                  <a:srgbClr val="FFC000"/>
                </a:solidFill>
                <a:latin typeface="Teen" pitchFamily="2" charset="0"/>
              </a:rPr>
              <a:t>14</a:t>
            </a:r>
            <a:r>
              <a:rPr lang="en-US" b="0" dirty="0" smtClean="0">
                <a:solidFill>
                  <a:schemeClr val="bg1"/>
                </a:solidFill>
                <a:latin typeface="Teen" pitchFamily="2" charset="0"/>
              </a:rPr>
              <a:t>And </a:t>
            </a:r>
            <a:r>
              <a:rPr lang="en-US" b="0" dirty="0">
                <a:solidFill>
                  <a:schemeClr val="bg1"/>
                </a:solidFill>
                <a:latin typeface="Teen" pitchFamily="2" charset="0"/>
              </a:rPr>
              <a:t>when he came unto </a:t>
            </a:r>
            <a:r>
              <a:rPr lang="en-US" b="0" dirty="0" err="1">
                <a:solidFill>
                  <a:schemeClr val="bg1"/>
                </a:solidFill>
                <a:latin typeface="Teen" pitchFamily="2" charset="0"/>
              </a:rPr>
              <a:t>Lehi</a:t>
            </a:r>
            <a:r>
              <a:rPr lang="en-US" b="0" dirty="0">
                <a:solidFill>
                  <a:schemeClr val="bg1"/>
                </a:solidFill>
                <a:latin typeface="Teen" pitchFamily="2" charset="0"/>
              </a:rPr>
              <a:t>, the Philistines shouted against him: and the Spirit of the LORD came mightily upon him, and the cords that were upon his arms became as flax that was burnt with fire, and his bands loosed from off his hands. </a:t>
            </a:r>
          </a:p>
        </p:txBody>
      </p:sp>
    </p:spTree>
    <p:extLst>
      <p:ext uri="{BB962C8B-B14F-4D97-AF65-F5344CB8AC3E}">
        <p14:creationId xmlns:p14="http://schemas.microsoft.com/office/powerpoint/2010/main" val="25891335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 y="311719"/>
            <a:ext cx="4343401" cy="446817"/>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5" name="Rectangle 4"/>
          <p:cNvSpPr>
            <a:spLocks noChangeArrowheads="1"/>
          </p:cNvSpPr>
          <p:nvPr/>
        </p:nvSpPr>
        <p:spPr bwMode="auto">
          <a:xfrm>
            <a:off x="4738255" y="311719"/>
            <a:ext cx="4405746" cy="446817"/>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6" name="Text Box 1026"/>
          <p:cNvSpPr txBox="1">
            <a:spLocks noChangeArrowheads="1"/>
          </p:cNvSpPr>
          <p:nvPr/>
        </p:nvSpPr>
        <p:spPr bwMode="auto">
          <a:xfrm>
            <a:off x="-38559" y="-38035"/>
            <a:ext cx="4381959" cy="12003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0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STRONG</a:t>
            </a:r>
            <a:endParaRPr lang="en-US" sz="70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sp>
        <p:nvSpPr>
          <p:cNvPr id="7" name="Text Box 1026"/>
          <p:cNvSpPr txBox="1">
            <a:spLocks noChangeArrowheads="1"/>
          </p:cNvSpPr>
          <p:nvPr/>
        </p:nvSpPr>
        <p:spPr bwMode="auto">
          <a:xfrm>
            <a:off x="4750829" y="-50608"/>
            <a:ext cx="4393172" cy="12003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0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WEAKNESS</a:t>
            </a:r>
            <a:endParaRPr lang="en-US" sz="70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sp>
        <p:nvSpPr>
          <p:cNvPr id="10" name="Text Box 1026"/>
          <p:cNvSpPr txBox="1">
            <a:spLocks noChangeArrowheads="1"/>
          </p:cNvSpPr>
          <p:nvPr/>
        </p:nvSpPr>
        <p:spPr bwMode="auto">
          <a:xfrm>
            <a:off x="0" y="902187"/>
            <a:ext cx="4343400" cy="110799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6600" dirty="0" smtClean="0">
                <a:solidFill>
                  <a:srgbClr val="00FFFF"/>
                </a:solidFill>
                <a:effectLst>
                  <a:glow rad="228600">
                    <a:schemeClr val="accent4">
                      <a:satMod val="175000"/>
                      <a:alpha val="85000"/>
                    </a:schemeClr>
                  </a:glow>
                </a:effectLst>
                <a:latin typeface="Sakkal Majalla" pitchFamily="2" charset="-78"/>
                <a:cs typeface="Sakkal Majalla" pitchFamily="2" charset="-78"/>
              </a:rPr>
              <a:t>POWER</a:t>
            </a:r>
            <a:endParaRPr lang="en-US" sz="6600" dirty="0">
              <a:solidFill>
                <a:srgbClr val="00FFFF"/>
              </a:solidFill>
              <a:effectLst>
                <a:glow rad="228600">
                  <a:schemeClr val="accent4">
                    <a:satMod val="175000"/>
                    <a:alpha val="85000"/>
                  </a:schemeClr>
                </a:glow>
              </a:effectLst>
              <a:latin typeface="Sakkal Majalla" pitchFamily="2" charset="-78"/>
              <a:cs typeface="Sakkal Majalla" pitchFamily="2" charset="-78"/>
            </a:endParaRPr>
          </a:p>
        </p:txBody>
      </p:sp>
      <p:sp>
        <p:nvSpPr>
          <p:cNvPr id="11" name="Text Box 1026"/>
          <p:cNvSpPr txBox="1">
            <a:spLocks noChangeArrowheads="1"/>
          </p:cNvSpPr>
          <p:nvPr/>
        </p:nvSpPr>
        <p:spPr bwMode="auto">
          <a:xfrm>
            <a:off x="4738255" y="902187"/>
            <a:ext cx="4405745" cy="110799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6600" spc="-150" dirty="0" smtClean="0">
                <a:solidFill>
                  <a:srgbClr val="00FFFF"/>
                </a:solidFill>
                <a:effectLst>
                  <a:glow rad="228600">
                    <a:schemeClr val="accent4">
                      <a:satMod val="175000"/>
                      <a:alpha val="85000"/>
                    </a:schemeClr>
                  </a:glow>
                </a:effectLst>
                <a:latin typeface="Sakkal Majalla" pitchFamily="2" charset="-78"/>
                <a:cs typeface="Sakkal Majalla" pitchFamily="2" charset="-78"/>
              </a:rPr>
              <a:t>SELF-CONTROL</a:t>
            </a:r>
            <a:endParaRPr lang="en-US" sz="6600" spc="-150" dirty="0">
              <a:solidFill>
                <a:srgbClr val="00FFFF"/>
              </a:solidFill>
              <a:effectLst>
                <a:glow rad="228600">
                  <a:schemeClr val="accent4">
                    <a:satMod val="175000"/>
                    <a:alpha val="85000"/>
                  </a:schemeClr>
                </a:glow>
              </a:effectLst>
              <a:latin typeface="Sakkal Majalla" pitchFamily="2" charset="-78"/>
              <a:cs typeface="Sakkal Majalla" pitchFamily="2" charset="-78"/>
            </a:endParaRPr>
          </a:p>
        </p:txBody>
      </p:sp>
      <p:sp>
        <p:nvSpPr>
          <p:cNvPr id="15" name="Rectangle 14"/>
          <p:cNvSpPr>
            <a:spLocks noChangeArrowheads="1"/>
          </p:cNvSpPr>
          <p:nvPr/>
        </p:nvSpPr>
        <p:spPr bwMode="auto">
          <a:xfrm>
            <a:off x="190500" y="1893306"/>
            <a:ext cx="8763000" cy="4524327"/>
          </a:xfrm>
          <a:prstGeom prst="rect">
            <a:avLst/>
          </a:prstGeom>
          <a:solidFill>
            <a:schemeClr val="tx1">
              <a:alpha val="85000"/>
            </a:schemeClr>
          </a:solidFill>
          <a:ln>
            <a:noFill/>
          </a:ln>
          <a:effectLst/>
          <a:extLst/>
        </p:spPr>
        <p:txBody>
          <a:bodyPr wrap="none" anchor="ctr"/>
          <a:lstStyle/>
          <a:p>
            <a:endParaRPr lang="en-US"/>
          </a:p>
        </p:txBody>
      </p:sp>
      <p:sp>
        <p:nvSpPr>
          <p:cNvPr id="16" name="Text Box 5"/>
          <p:cNvSpPr txBox="1">
            <a:spLocks noChangeArrowheads="1"/>
          </p:cNvSpPr>
          <p:nvPr/>
        </p:nvSpPr>
        <p:spPr bwMode="auto">
          <a:xfrm>
            <a:off x="266700" y="1893318"/>
            <a:ext cx="8610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Teen" pitchFamily="2" charset="0"/>
              </a:rPr>
              <a:t>Judges </a:t>
            </a:r>
            <a:r>
              <a:rPr lang="en-US" b="0" dirty="0" smtClean="0">
                <a:solidFill>
                  <a:srgbClr val="FFC000"/>
                </a:solidFill>
                <a:latin typeface="Teen" pitchFamily="2" charset="0"/>
              </a:rPr>
              <a:t>15:12-20</a:t>
            </a:r>
            <a:r>
              <a:rPr lang="en-US" b="0" dirty="0">
                <a:solidFill>
                  <a:schemeClr val="folHlink"/>
                </a:solidFill>
                <a:latin typeface="Teen" pitchFamily="2" charset="0"/>
              </a:rPr>
              <a:t/>
            </a:r>
            <a:br>
              <a:rPr lang="en-US" b="0" dirty="0">
                <a:solidFill>
                  <a:schemeClr val="folHlink"/>
                </a:solidFill>
                <a:latin typeface="Teen" pitchFamily="2" charset="0"/>
              </a:rPr>
            </a:br>
            <a:r>
              <a:rPr lang="en-US" b="0" baseline="30000" dirty="0" smtClean="0">
                <a:solidFill>
                  <a:srgbClr val="FFC000"/>
                </a:solidFill>
                <a:latin typeface="Teen" pitchFamily="2" charset="0"/>
              </a:rPr>
              <a:t>15</a:t>
            </a:r>
            <a:r>
              <a:rPr lang="en-US" b="0" dirty="0" smtClean="0">
                <a:solidFill>
                  <a:schemeClr val="bg1"/>
                </a:solidFill>
                <a:latin typeface="Teen" pitchFamily="2" charset="0"/>
              </a:rPr>
              <a:t>And </a:t>
            </a:r>
            <a:r>
              <a:rPr lang="en-US" b="0" dirty="0">
                <a:solidFill>
                  <a:schemeClr val="bg1"/>
                </a:solidFill>
                <a:latin typeface="Teen" pitchFamily="2" charset="0"/>
              </a:rPr>
              <a:t>he found a new jawbone of an ass, and put forth his hand, and took it, and slew a thousand men therewith. </a:t>
            </a:r>
          </a:p>
          <a:p>
            <a:pPr>
              <a:lnSpc>
                <a:spcPct val="80000"/>
              </a:lnSpc>
            </a:pPr>
            <a:r>
              <a:rPr lang="en-US" b="0" baseline="30000" dirty="0" smtClean="0">
                <a:solidFill>
                  <a:srgbClr val="FFC000"/>
                </a:solidFill>
                <a:latin typeface="Teen" pitchFamily="2" charset="0"/>
              </a:rPr>
              <a:t>16</a:t>
            </a:r>
            <a:r>
              <a:rPr lang="en-US" b="0" dirty="0" smtClean="0">
                <a:solidFill>
                  <a:schemeClr val="bg1"/>
                </a:solidFill>
                <a:latin typeface="Teen" pitchFamily="2" charset="0"/>
              </a:rPr>
              <a:t>And </a:t>
            </a:r>
            <a:r>
              <a:rPr lang="en-US" b="0" dirty="0">
                <a:solidFill>
                  <a:schemeClr val="bg1"/>
                </a:solidFill>
                <a:latin typeface="Teen" pitchFamily="2" charset="0"/>
              </a:rPr>
              <a:t>Samson said, With the jawbone of an ass, heaps upon heaps, with the jaw of an ass have I slain a thousand men. </a:t>
            </a:r>
          </a:p>
        </p:txBody>
      </p:sp>
    </p:spTree>
    <p:extLst>
      <p:ext uri="{BB962C8B-B14F-4D97-AF65-F5344CB8AC3E}">
        <p14:creationId xmlns:p14="http://schemas.microsoft.com/office/powerpoint/2010/main" val="25744241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 y="311719"/>
            <a:ext cx="4343401" cy="446817"/>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5" name="Rectangle 4"/>
          <p:cNvSpPr>
            <a:spLocks noChangeArrowheads="1"/>
          </p:cNvSpPr>
          <p:nvPr/>
        </p:nvSpPr>
        <p:spPr bwMode="auto">
          <a:xfrm>
            <a:off x="4738255" y="311719"/>
            <a:ext cx="4405746" cy="446817"/>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6" name="Text Box 1026"/>
          <p:cNvSpPr txBox="1">
            <a:spLocks noChangeArrowheads="1"/>
          </p:cNvSpPr>
          <p:nvPr/>
        </p:nvSpPr>
        <p:spPr bwMode="auto">
          <a:xfrm>
            <a:off x="-38559" y="-38035"/>
            <a:ext cx="4381959" cy="12003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0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STRONG</a:t>
            </a:r>
            <a:endParaRPr lang="en-US" sz="70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sp>
        <p:nvSpPr>
          <p:cNvPr id="7" name="Text Box 1026"/>
          <p:cNvSpPr txBox="1">
            <a:spLocks noChangeArrowheads="1"/>
          </p:cNvSpPr>
          <p:nvPr/>
        </p:nvSpPr>
        <p:spPr bwMode="auto">
          <a:xfrm>
            <a:off x="4750829" y="-50608"/>
            <a:ext cx="4393172" cy="12003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0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WEAKNESS</a:t>
            </a:r>
            <a:endParaRPr lang="en-US" sz="70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sp>
        <p:nvSpPr>
          <p:cNvPr id="10" name="Text Box 1026"/>
          <p:cNvSpPr txBox="1">
            <a:spLocks noChangeArrowheads="1"/>
          </p:cNvSpPr>
          <p:nvPr/>
        </p:nvSpPr>
        <p:spPr bwMode="auto">
          <a:xfrm>
            <a:off x="0" y="902187"/>
            <a:ext cx="4343400" cy="110799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6600" dirty="0" smtClean="0">
                <a:solidFill>
                  <a:srgbClr val="00FFFF"/>
                </a:solidFill>
                <a:effectLst>
                  <a:glow rad="228600">
                    <a:schemeClr val="accent4">
                      <a:satMod val="175000"/>
                      <a:alpha val="85000"/>
                    </a:schemeClr>
                  </a:glow>
                </a:effectLst>
                <a:latin typeface="Sakkal Majalla" pitchFamily="2" charset="-78"/>
                <a:cs typeface="Sakkal Majalla" pitchFamily="2" charset="-78"/>
              </a:rPr>
              <a:t>POWER</a:t>
            </a:r>
            <a:endParaRPr lang="en-US" sz="6600" dirty="0">
              <a:solidFill>
                <a:srgbClr val="00FFFF"/>
              </a:solidFill>
              <a:effectLst>
                <a:glow rad="228600">
                  <a:schemeClr val="accent4">
                    <a:satMod val="175000"/>
                    <a:alpha val="85000"/>
                  </a:schemeClr>
                </a:glow>
              </a:effectLst>
              <a:latin typeface="Sakkal Majalla" pitchFamily="2" charset="-78"/>
              <a:cs typeface="Sakkal Majalla" pitchFamily="2" charset="-78"/>
            </a:endParaRPr>
          </a:p>
        </p:txBody>
      </p:sp>
      <p:sp>
        <p:nvSpPr>
          <p:cNvPr id="11" name="Text Box 1026"/>
          <p:cNvSpPr txBox="1">
            <a:spLocks noChangeArrowheads="1"/>
          </p:cNvSpPr>
          <p:nvPr/>
        </p:nvSpPr>
        <p:spPr bwMode="auto">
          <a:xfrm>
            <a:off x="4738255" y="902187"/>
            <a:ext cx="4405745" cy="110799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6600" spc="-150" dirty="0" smtClean="0">
                <a:solidFill>
                  <a:srgbClr val="00FFFF"/>
                </a:solidFill>
                <a:effectLst>
                  <a:glow rad="228600">
                    <a:schemeClr val="accent4">
                      <a:satMod val="175000"/>
                      <a:alpha val="85000"/>
                    </a:schemeClr>
                  </a:glow>
                </a:effectLst>
                <a:latin typeface="Sakkal Majalla" pitchFamily="2" charset="-78"/>
                <a:cs typeface="Sakkal Majalla" pitchFamily="2" charset="-78"/>
              </a:rPr>
              <a:t>SELF-CONTROL</a:t>
            </a:r>
            <a:endParaRPr lang="en-US" sz="6600" spc="-150" dirty="0">
              <a:solidFill>
                <a:srgbClr val="00FFFF"/>
              </a:solidFill>
              <a:effectLst>
                <a:glow rad="228600">
                  <a:schemeClr val="accent4">
                    <a:satMod val="175000"/>
                    <a:alpha val="85000"/>
                  </a:schemeClr>
                </a:glow>
              </a:effectLst>
              <a:latin typeface="Sakkal Majalla" pitchFamily="2" charset="-78"/>
              <a:cs typeface="Sakkal Majalla" pitchFamily="2" charset="-78"/>
            </a:endParaRPr>
          </a:p>
        </p:txBody>
      </p:sp>
      <p:sp>
        <p:nvSpPr>
          <p:cNvPr id="15" name="Rectangle 14"/>
          <p:cNvSpPr>
            <a:spLocks noChangeArrowheads="1"/>
          </p:cNvSpPr>
          <p:nvPr/>
        </p:nvSpPr>
        <p:spPr bwMode="auto">
          <a:xfrm>
            <a:off x="190500" y="1893307"/>
            <a:ext cx="8763000" cy="3069570"/>
          </a:xfrm>
          <a:prstGeom prst="rect">
            <a:avLst/>
          </a:prstGeom>
          <a:solidFill>
            <a:schemeClr val="tx1">
              <a:alpha val="85000"/>
            </a:schemeClr>
          </a:solidFill>
          <a:ln>
            <a:noFill/>
          </a:ln>
          <a:effectLst/>
          <a:extLst/>
        </p:spPr>
        <p:txBody>
          <a:bodyPr wrap="none" anchor="ctr"/>
          <a:lstStyle/>
          <a:p>
            <a:endParaRPr lang="en-US"/>
          </a:p>
        </p:txBody>
      </p:sp>
      <p:sp>
        <p:nvSpPr>
          <p:cNvPr id="16" name="Text Box 5"/>
          <p:cNvSpPr txBox="1">
            <a:spLocks noChangeArrowheads="1"/>
          </p:cNvSpPr>
          <p:nvPr/>
        </p:nvSpPr>
        <p:spPr bwMode="auto">
          <a:xfrm>
            <a:off x="266700" y="1893318"/>
            <a:ext cx="8610600" cy="3069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Teen" pitchFamily="2" charset="0"/>
              </a:rPr>
              <a:t>Judges </a:t>
            </a:r>
            <a:r>
              <a:rPr lang="en-US" b="0" dirty="0" smtClean="0">
                <a:solidFill>
                  <a:srgbClr val="FFC000"/>
                </a:solidFill>
                <a:latin typeface="Teen" pitchFamily="2" charset="0"/>
              </a:rPr>
              <a:t>15:12-20</a:t>
            </a:r>
            <a:r>
              <a:rPr lang="en-US" b="0" dirty="0">
                <a:solidFill>
                  <a:schemeClr val="folHlink"/>
                </a:solidFill>
                <a:latin typeface="Teen" pitchFamily="2" charset="0"/>
              </a:rPr>
              <a:t/>
            </a:r>
            <a:br>
              <a:rPr lang="en-US" b="0" dirty="0">
                <a:solidFill>
                  <a:schemeClr val="folHlink"/>
                </a:solidFill>
                <a:latin typeface="Teen" pitchFamily="2" charset="0"/>
              </a:rPr>
            </a:br>
            <a:r>
              <a:rPr lang="en-US" b="0" baseline="30000" dirty="0" smtClean="0">
                <a:solidFill>
                  <a:srgbClr val="FFC000"/>
                </a:solidFill>
                <a:latin typeface="Teen" pitchFamily="2" charset="0"/>
              </a:rPr>
              <a:t>17</a:t>
            </a:r>
            <a:r>
              <a:rPr lang="en-US" b="0" dirty="0" smtClean="0">
                <a:solidFill>
                  <a:schemeClr val="bg1"/>
                </a:solidFill>
                <a:latin typeface="Teen" pitchFamily="2" charset="0"/>
              </a:rPr>
              <a:t>And </a:t>
            </a:r>
            <a:r>
              <a:rPr lang="en-US" b="0" dirty="0">
                <a:solidFill>
                  <a:schemeClr val="bg1"/>
                </a:solidFill>
                <a:latin typeface="Teen" pitchFamily="2" charset="0"/>
              </a:rPr>
              <a:t>it came to pass, when he had made an end of speaking, that he cast away the jawbone out of his hand, and called that place </a:t>
            </a:r>
            <a:r>
              <a:rPr lang="en-US" b="0" dirty="0" err="1">
                <a:solidFill>
                  <a:schemeClr val="bg1"/>
                </a:solidFill>
                <a:latin typeface="Teen" pitchFamily="2" charset="0"/>
              </a:rPr>
              <a:t>Ramathlehi</a:t>
            </a:r>
            <a:r>
              <a:rPr lang="en-US" b="0" dirty="0" smtClean="0">
                <a:solidFill>
                  <a:schemeClr val="bg1"/>
                </a:solidFill>
                <a:latin typeface="Teen" pitchFamily="2" charset="0"/>
              </a:rPr>
              <a:t>.</a:t>
            </a:r>
            <a:endParaRPr lang="en-US" b="0" dirty="0">
              <a:solidFill>
                <a:schemeClr val="bg1"/>
              </a:solidFill>
              <a:latin typeface="Teen" pitchFamily="2" charset="0"/>
            </a:endParaRPr>
          </a:p>
        </p:txBody>
      </p:sp>
    </p:spTree>
    <p:extLst>
      <p:ext uri="{BB962C8B-B14F-4D97-AF65-F5344CB8AC3E}">
        <p14:creationId xmlns:p14="http://schemas.microsoft.com/office/powerpoint/2010/main" val="32089062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207925"/>
            <a:ext cx="9144000" cy="5101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0000"/>
              </a:lnSpc>
              <a:spcAft>
                <a:spcPct val="40000"/>
              </a:spcAft>
              <a:buClr>
                <a:srgbClr val="FFFF99"/>
              </a:buClr>
            </a:pPr>
            <a:r>
              <a:rPr lang="en-US" sz="10500" spc="-30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No Child Ever Born Had A Better Start And More Potential To Be A Spiritual Leader, Than Samson!</a:t>
            </a:r>
            <a:endParaRPr lang="en-US" sz="10500" spc="-300"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val="38343282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 y="311719"/>
            <a:ext cx="4343401" cy="446817"/>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5" name="Rectangle 4"/>
          <p:cNvSpPr>
            <a:spLocks noChangeArrowheads="1"/>
          </p:cNvSpPr>
          <p:nvPr/>
        </p:nvSpPr>
        <p:spPr bwMode="auto">
          <a:xfrm>
            <a:off x="4738255" y="311719"/>
            <a:ext cx="4405746" cy="446817"/>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6" name="Text Box 1026"/>
          <p:cNvSpPr txBox="1">
            <a:spLocks noChangeArrowheads="1"/>
          </p:cNvSpPr>
          <p:nvPr/>
        </p:nvSpPr>
        <p:spPr bwMode="auto">
          <a:xfrm>
            <a:off x="-38559" y="-38035"/>
            <a:ext cx="4381959" cy="12003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0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STRONG</a:t>
            </a:r>
            <a:endParaRPr lang="en-US" sz="70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sp>
        <p:nvSpPr>
          <p:cNvPr id="7" name="Text Box 1026"/>
          <p:cNvSpPr txBox="1">
            <a:spLocks noChangeArrowheads="1"/>
          </p:cNvSpPr>
          <p:nvPr/>
        </p:nvSpPr>
        <p:spPr bwMode="auto">
          <a:xfrm>
            <a:off x="4750829" y="-50608"/>
            <a:ext cx="4393172" cy="12003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0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WEAKNESS</a:t>
            </a:r>
            <a:endParaRPr lang="en-US" sz="70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sp>
        <p:nvSpPr>
          <p:cNvPr id="10" name="Text Box 1026"/>
          <p:cNvSpPr txBox="1">
            <a:spLocks noChangeArrowheads="1"/>
          </p:cNvSpPr>
          <p:nvPr/>
        </p:nvSpPr>
        <p:spPr bwMode="auto">
          <a:xfrm>
            <a:off x="0" y="902187"/>
            <a:ext cx="4343400" cy="110799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6600" dirty="0" smtClean="0">
                <a:solidFill>
                  <a:srgbClr val="00FFFF"/>
                </a:solidFill>
                <a:effectLst>
                  <a:glow rad="228600">
                    <a:schemeClr val="accent4">
                      <a:satMod val="175000"/>
                      <a:alpha val="85000"/>
                    </a:schemeClr>
                  </a:glow>
                </a:effectLst>
                <a:latin typeface="Sakkal Majalla" pitchFamily="2" charset="-78"/>
                <a:cs typeface="Sakkal Majalla" pitchFamily="2" charset="-78"/>
              </a:rPr>
              <a:t>POWER</a:t>
            </a:r>
            <a:endParaRPr lang="en-US" sz="6600" dirty="0">
              <a:solidFill>
                <a:srgbClr val="00FFFF"/>
              </a:solidFill>
              <a:effectLst>
                <a:glow rad="228600">
                  <a:schemeClr val="accent4">
                    <a:satMod val="175000"/>
                    <a:alpha val="85000"/>
                  </a:schemeClr>
                </a:glow>
              </a:effectLst>
              <a:latin typeface="Sakkal Majalla" pitchFamily="2" charset="-78"/>
              <a:cs typeface="Sakkal Majalla" pitchFamily="2" charset="-78"/>
            </a:endParaRPr>
          </a:p>
        </p:txBody>
      </p:sp>
      <p:sp>
        <p:nvSpPr>
          <p:cNvPr id="11" name="Text Box 1026"/>
          <p:cNvSpPr txBox="1">
            <a:spLocks noChangeArrowheads="1"/>
          </p:cNvSpPr>
          <p:nvPr/>
        </p:nvSpPr>
        <p:spPr bwMode="auto">
          <a:xfrm>
            <a:off x="4738255" y="902187"/>
            <a:ext cx="4405745" cy="110799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6600" spc="-150" dirty="0" smtClean="0">
                <a:solidFill>
                  <a:srgbClr val="00FFFF"/>
                </a:solidFill>
                <a:effectLst>
                  <a:glow rad="228600">
                    <a:schemeClr val="accent4">
                      <a:satMod val="175000"/>
                      <a:alpha val="85000"/>
                    </a:schemeClr>
                  </a:glow>
                </a:effectLst>
                <a:latin typeface="Sakkal Majalla" pitchFamily="2" charset="-78"/>
                <a:cs typeface="Sakkal Majalla" pitchFamily="2" charset="-78"/>
              </a:rPr>
              <a:t>SELF-CONTROL</a:t>
            </a:r>
            <a:endParaRPr lang="en-US" sz="6600" spc="-150" dirty="0">
              <a:solidFill>
                <a:srgbClr val="00FFFF"/>
              </a:solidFill>
              <a:effectLst>
                <a:glow rad="228600">
                  <a:schemeClr val="accent4">
                    <a:satMod val="175000"/>
                    <a:alpha val="85000"/>
                  </a:schemeClr>
                </a:glow>
              </a:effectLst>
              <a:latin typeface="Sakkal Majalla" pitchFamily="2" charset="-78"/>
              <a:cs typeface="Sakkal Majalla" pitchFamily="2" charset="-78"/>
            </a:endParaRPr>
          </a:p>
        </p:txBody>
      </p:sp>
      <p:sp>
        <p:nvSpPr>
          <p:cNvPr id="15" name="Rectangle 14"/>
          <p:cNvSpPr>
            <a:spLocks noChangeArrowheads="1"/>
          </p:cNvSpPr>
          <p:nvPr/>
        </p:nvSpPr>
        <p:spPr bwMode="auto">
          <a:xfrm>
            <a:off x="190500" y="1893306"/>
            <a:ext cx="8763000" cy="3562013"/>
          </a:xfrm>
          <a:prstGeom prst="rect">
            <a:avLst/>
          </a:prstGeom>
          <a:solidFill>
            <a:schemeClr val="tx1">
              <a:alpha val="85000"/>
            </a:schemeClr>
          </a:solidFill>
          <a:ln>
            <a:noFill/>
          </a:ln>
          <a:effectLst/>
          <a:extLst/>
        </p:spPr>
        <p:txBody>
          <a:bodyPr wrap="none" anchor="ctr"/>
          <a:lstStyle/>
          <a:p>
            <a:endParaRPr lang="en-US"/>
          </a:p>
        </p:txBody>
      </p:sp>
      <p:sp>
        <p:nvSpPr>
          <p:cNvPr id="16" name="Text Box 5"/>
          <p:cNvSpPr txBox="1">
            <a:spLocks noChangeArrowheads="1"/>
          </p:cNvSpPr>
          <p:nvPr/>
        </p:nvSpPr>
        <p:spPr bwMode="auto">
          <a:xfrm>
            <a:off x="266700" y="1893318"/>
            <a:ext cx="8610600" cy="356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Teen" pitchFamily="2" charset="0"/>
              </a:rPr>
              <a:t>Judges </a:t>
            </a:r>
            <a:r>
              <a:rPr lang="en-US" b="0" dirty="0" smtClean="0">
                <a:solidFill>
                  <a:srgbClr val="FFC000"/>
                </a:solidFill>
                <a:latin typeface="Teen" pitchFamily="2" charset="0"/>
              </a:rPr>
              <a:t>15:12-20</a:t>
            </a:r>
            <a:r>
              <a:rPr lang="en-US" b="0" dirty="0">
                <a:solidFill>
                  <a:schemeClr val="folHlink"/>
                </a:solidFill>
                <a:latin typeface="Teen" pitchFamily="2" charset="0"/>
              </a:rPr>
              <a:t/>
            </a:r>
            <a:br>
              <a:rPr lang="en-US" b="0" dirty="0">
                <a:solidFill>
                  <a:schemeClr val="folHlink"/>
                </a:solidFill>
                <a:latin typeface="Teen" pitchFamily="2" charset="0"/>
              </a:rPr>
            </a:br>
            <a:r>
              <a:rPr lang="en-US" b="0" baseline="30000" dirty="0" smtClean="0">
                <a:solidFill>
                  <a:srgbClr val="FFC000"/>
                </a:solidFill>
                <a:latin typeface="Teen" pitchFamily="2" charset="0"/>
              </a:rPr>
              <a:t>18</a:t>
            </a:r>
            <a:r>
              <a:rPr lang="en-US" b="0" dirty="0" smtClean="0">
                <a:solidFill>
                  <a:schemeClr val="bg1"/>
                </a:solidFill>
                <a:latin typeface="Teen" pitchFamily="2" charset="0"/>
              </a:rPr>
              <a:t>And </a:t>
            </a:r>
            <a:r>
              <a:rPr lang="en-US" b="0" dirty="0">
                <a:solidFill>
                  <a:schemeClr val="bg1"/>
                </a:solidFill>
                <a:latin typeface="Teen" pitchFamily="2" charset="0"/>
              </a:rPr>
              <a:t>he was sore athirst, and called on the LORD, and said, Thou hast given this great deliverance into the hand of thy servant: and now shall I die for thirst, and fall into the hand of the uncircumcised? </a:t>
            </a:r>
          </a:p>
        </p:txBody>
      </p:sp>
    </p:spTree>
    <p:extLst>
      <p:ext uri="{BB962C8B-B14F-4D97-AF65-F5344CB8AC3E}">
        <p14:creationId xmlns:p14="http://schemas.microsoft.com/office/powerpoint/2010/main" val="40313313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 y="311719"/>
            <a:ext cx="4343401" cy="446817"/>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5" name="Rectangle 4"/>
          <p:cNvSpPr>
            <a:spLocks noChangeArrowheads="1"/>
          </p:cNvSpPr>
          <p:nvPr/>
        </p:nvSpPr>
        <p:spPr bwMode="auto">
          <a:xfrm>
            <a:off x="4738255" y="311719"/>
            <a:ext cx="4405746" cy="446817"/>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6" name="Text Box 1026"/>
          <p:cNvSpPr txBox="1">
            <a:spLocks noChangeArrowheads="1"/>
          </p:cNvSpPr>
          <p:nvPr/>
        </p:nvSpPr>
        <p:spPr bwMode="auto">
          <a:xfrm>
            <a:off x="-38559" y="-38035"/>
            <a:ext cx="4381959" cy="12003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0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STRONG</a:t>
            </a:r>
            <a:endParaRPr lang="en-US" sz="70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sp>
        <p:nvSpPr>
          <p:cNvPr id="7" name="Text Box 1026"/>
          <p:cNvSpPr txBox="1">
            <a:spLocks noChangeArrowheads="1"/>
          </p:cNvSpPr>
          <p:nvPr/>
        </p:nvSpPr>
        <p:spPr bwMode="auto">
          <a:xfrm>
            <a:off x="4750829" y="-50608"/>
            <a:ext cx="4393172" cy="12003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0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WEAKNESS</a:t>
            </a:r>
            <a:endParaRPr lang="en-US" sz="70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sp>
        <p:nvSpPr>
          <p:cNvPr id="10" name="Text Box 1026"/>
          <p:cNvSpPr txBox="1">
            <a:spLocks noChangeArrowheads="1"/>
          </p:cNvSpPr>
          <p:nvPr/>
        </p:nvSpPr>
        <p:spPr bwMode="auto">
          <a:xfrm>
            <a:off x="0" y="902187"/>
            <a:ext cx="4343400" cy="110799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6600" dirty="0" smtClean="0">
                <a:solidFill>
                  <a:srgbClr val="00FFFF"/>
                </a:solidFill>
                <a:effectLst>
                  <a:glow rad="228600">
                    <a:schemeClr val="accent4">
                      <a:satMod val="175000"/>
                      <a:alpha val="85000"/>
                    </a:schemeClr>
                  </a:glow>
                </a:effectLst>
                <a:latin typeface="Sakkal Majalla" pitchFamily="2" charset="-78"/>
                <a:cs typeface="Sakkal Majalla" pitchFamily="2" charset="-78"/>
              </a:rPr>
              <a:t>POWER</a:t>
            </a:r>
            <a:endParaRPr lang="en-US" sz="6600" dirty="0">
              <a:solidFill>
                <a:srgbClr val="00FFFF"/>
              </a:solidFill>
              <a:effectLst>
                <a:glow rad="228600">
                  <a:schemeClr val="accent4">
                    <a:satMod val="175000"/>
                    <a:alpha val="85000"/>
                  </a:schemeClr>
                </a:glow>
              </a:effectLst>
              <a:latin typeface="Sakkal Majalla" pitchFamily="2" charset="-78"/>
              <a:cs typeface="Sakkal Majalla" pitchFamily="2" charset="-78"/>
            </a:endParaRPr>
          </a:p>
        </p:txBody>
      </p:sp>
      <p:sp>
        <p:nvSpPr>
          <p:cNvPr id="11" name="Text Box 1026"/>
          <p:cNvSpPr txBox="1">
            <a:spLocks noChangeArrowheads="1"/>
          </p:cNvSpPr>
          <p:nvPr/>
        </p:nvSpPr>
        <p:spPr bwMode="auto">
          <a:xfrm>
            <a:off x="4738255" y="902187"/>
            <a:ext cx="4405745" cy="110799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6600" spc="-150" dirty="0" smtClean="0">
                <a:solidFill>
                  <a:srgbClr val="00FFFF"/>
                </a:solidFill>
                <a:effectLst>
                  <a:glow rad="228600">
                    <a:schemeClr val="accent4">
                      <a:satMod val="175000"/>
                      <a:alpha val="85000"/>
                    </a:schemeClr>
                  </a:glow>
                </a:effectLst>
                <a:latin typeface="Sakkal Majalla" pitchFamily="2" charset="-78"/>
                <a:cs typeface="Sakkal Majalla" pitchFamily="2" charset="-78"/>
              </a:rPr>
              <a:t>SELF-CONTROL</a:t>
            </a:r>
            <a:endParaRPr lang="en-US" sz="6600" spc="-150" dirty="0">
              <a:solidFill>
                <a:srgbClr val="00FFFF"/>
              </a:solidFill>
              <a:effectLst>
                <a:glow rad="228600">
                  <a:schemeClr val="accent4">
                    <a:satMod val="175000"/>
                    <a:alpha val="85000"/>
                  </a:schemeClr>
                </a:glow>
              </a:effectLst>
              <a:latin typeface="Sakkal Majalla" pitchFamily="2" charset="-78"/>
              <a:cs typeface="Sakkal Majalla" pitchFamily="2" charset="-78"/>
            </a:endParaRPr>
          </a:p>
        </p:txBody>
      </p:sp>
      <p:sp>
        <p:nvSpPr>
          <p:cNvPr id="15" name="Rectangle 14"/>
          <p:cNvSpPr>
            <a:spLocks noChangeArrowheads="1"/>
          </p:cNvSpPr>
          <p:nvPr/>
        </p:nvSpPr>
        <p:spPr bwMode="auto">
          <a:xfrm>
            <a:off x="190500" y="1893306"/>
            <a:ext cx="8763000" cy="4708993"/>
          </a:xfrm>
          <a:prstGeom prst="rect">
            <a:avLst/>
          </a:prstGeom>
          <a:solidFill>
            <a:schemeClr val="tx1">
              <a:alpha val="85000"/>
            </a:schemeClr>
          </a:solidFill>
          <a:ln>
            <a:noFill/>
          </a:ln>
          <a:effectLst/>
          <a:extLst/>
        </p:spPr>
        <p:txBody>
          <a:bodyPr wrap="none" anchor="ctr"/>
          <a:lstStyle/>
          <a:p>
            <a:endParaRPr lang="en-US"/>
          </a:p>
        </p:txBody>
      </p:sp>
      <p:sp>
        <p:nvSpPr>
          <p:cNvPr id="16" name="Text Box 5"/>
          <p:cNvSpPr txBox="1">
            <a:spLocks noChangeArrowheads="1"/>
          </p:cNvSpPr>
          <p:nvPr/>
        </p:nvSpPr>
        <p:spPr bwMode="auto">
          <a:xfrm>
            <a:off x="266700" y="1893318"/>
            <a:ext cx="86106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75000"/>
              </a:lnSpc>
            </a:pPr>
            <a:r>
              <a:rPr lang="en-US" b="0" dirty="0" smtClean="0">
                <a:solidFill>
                  <a:srgbClr val="FFC000"/>
                </a:solidFill>
                <a:latin typeface="Teen" pitchFamily="2" charset="0"/>
              </a:rPr>
              <a:t>Judges </a:t>
            </a:r>
            <a:r>
              <a:rPr lang="en-US" b="0" dirty="0" smtClean="0">
                <a:solidFill>
                  <a:srgbClr val="FFC000"/>
                </a:solidFill>
                <a:latin typeface="Teen" pitchFamily="2" charset="0"/>
              </a:rPr>
              <a:t>15:12-20</a:t>
            </a:r>
            <a:r>
              <a:rPr lang="en-US" b="0" dirty="0">
                <a:solidFill>
                  <a:schemeClr val="folHlink"/>
                </a:solidFill>
                <a:latin typeface="Teen" pitchFamily="2" charset="0"/>
              </a:rPr>
              <a:t/>
            </a:r>
            <a:br>
              <a:rPr lang="en-US" b="0" dirty="0">
                <a:solidFill>
                  <a:schemeClr val="folHlink"/>
                </a:solidFill>
                <a:latin typeface="Teen" pitchFamily="2" charset="0"/>
              </a:rPr>
            </a:br>
            <a:r>
              <a:rPr lang="en-US" b="0" baseline="30000" dirty="0" smtClean="0">
                <a:solidFill>
                  <a:srgbClr val="FFC000"/>
                </a:solidFill>
                <a:latin typeface="Teen" pitchFamily="2" charset="0"/>
              </a:rPr>
              <a:t>19</a:t>
            </a:r>
            <a:r>
              <a:rPr lang="en-US" b="0" dirty="0" smtClean="0">
                <a:solidFill>
                  <a:schemeClr val="bg1"/>
                </a:solidFill>
                <a:latin typeface="Teen" pitchFamily="2" charset="0"/>
              </a:rPr>
              <a:t>But </a:t>
            </a:r>
            <a:r>
              <a:rPr lang="en-US" b="0" dirty="0">
                <a:solidFill>
                  <a:schemeClr val="bg1"/>
                </a:solidFill>
                <a:latin typeface="Teen" pitchFamily="2" charset="0"/>
              </a:rPr>
              <a:t>God clave an hollow place that was in the jaw, and there came water </a:t>
            </a:r>
            <a:r>
              <a:rPr lang="en-US" b="0" dirty="0" err="1">
                <a:solidFill>
                  <a:schemeClr val="bg1"/>
                </a:solidFill>
                <a:latin typeface="Teen" pitchFamily="2" charset="0"/>
              </a:rPr>
              <a:t>thereout</a:t>
            </a:r>
            <a:r>
              <a:rPr lang="en-US" b="0" dirty="0">
                <a:solidFill>
                  <a:schemeClr val="bg1"/>
                </a:solidFill>
                <a:latin typeface="Teen" pitchFamily="2" charset="0"/>
              </a:rPr>
              <a:t>; and when he had drunk, his spirit came again, and he revived: wherefore he called the name thereof </a:t>
            </a:r>
            <a:r>
              <a:rPr lang="en-US" b="0" dirty="0" err="1">
                <a:solidFill>
                  <a:schemeClr val="bg1"/>
                </a:solidFill>
                <a:latin typeface="Teen" pitchFamily="2" charset="0"/>
              </a:rPr>
              <a:t>Enhakkore</a:t>
            </a:r>
            <a:r>
              <a:rPr lang="en-US" b="0" dirty="0">
                <a:solidFill>
                  <a:schemeClr val="bg1"/>
                </a:solidFill>
                <a:latin typeface="Teen" pitchFamily="2" charset="0"/>
              </a:rPr>
              <a:t>, which is in </a:t>
            </a:r>
            <a:r>
              <a:rPr lang="en-US" b="0" dirty="0" err="1">
                <a:solidFill>
                  <a:schemeClr val="bg1"/>
                </a:solidFill>
                <a:latin typeface="Teen" pitchFamily="2" charset="0"/>
              </a:rPr>
              <a:t>Lehi</a:t>
            </a:r>
            <a:r>
              <a:rPr lang="en-US" b="0" dirty="0">
                <a:solidFill>
                  <a:schemeClr val="bg1"/>
                </a:solidFill>
                <a:latin typeface="Teen" pitchFamily="2" charset="0"/>
              </a:rPr>
              <a:t> unto this day. </a:t>
            </a:r>
          </a:p>
          <a:p>
            <a:pPr>
              <a:lnSpc>
                <a:spcPct val="75000"/>
              </a:lnSpc>
            </a:pPr>
            <a:r>
              <a:rPr lang="en-US" b="0" baseline="30000" dirty="0" smtClean="0">
                <a:solidFill>
                  <a:srgbClr val="FFC000"/>
                </a:solidFill>
                <a:latin typeface="Teen" pitchFamily="2" charset="0"/>
              </a:rPr>
              <a:t>20</a:t>
            </a:r>
            <a:r>
              <a:rPr lang="en-US" b="0" dirty="0" smtClean="0">
                <a:solidFill>
                  <a:schemeClr val="bg1"/>
                </a:solidFill>
                <a:latin typeface="Teen" pitchFamily="2" charset="0"/>
              </a:rPr>
              <a:t>And </a:t>
            </a:r>
            <a:r>
              <a:rPr lang="en-US" b="0" dirty="0">
                <a:solidFill>
                  <a:schemeClr val="bg1"/>
                </a:solidFill>
                <a:latin typeface="Teen" pitchFamily="2" charset="0"/>
              </a:rPr>
              <a:t>he judged Israel in the days of the Philistines twenty years.</a:t>
            </a:r>
          </a:p>
        </p:txBody>
      </p:sp>
    </p:spTree>
    <p:extLst>
      <p:ext uri="{BB962C8B-B14F-4D97-AF65-F5344CB8AC3E}">
        <p14:creationId xmlns:p14="http://schemas.microsoft.com/office/powerpoint/2010/main" val="15434094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0" y="-1"/>
            <a:ext cx="9133609" cy="6850206"/>
          </a:xfrm>
          <a:prstGeom prst="rect">
            <a:avLst/>
          </a:prstGeom>
        </p:spPr>
      </p:pic>
    </p:spTree>
    <p:extLst>
      <p:ext uri="{BB962C8B-B14F-4D97-AF65-F5344CB8AC3E}">
        <p14:creationId xmlns:p14="http://schemas.microsoft.com/office/powerpoint/2010/main" val="12042089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 y="311719"/>
            <a:ext cx="4343401" cy="446817"/>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5" name="Rectangle 4"/>
          <p:cNvSpPr>
            <a:spLocks noChangeArrowheads="1"/>
          </p:cNvSpPr>
          <p:nvPr/>
        </p:nvSpPr>
        <p:spPr bwMode="auto">
          <a:xfrm>
            <a:off x="4738255" y="311719"/>
            <a:ext cx="4405746" cy="446817"/>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6" name="Text Box 1026"/>
          <p:cNvSpPr txBox="1">
            <a:spLocks noChangeArrowheads="1"/>
          </p:cNvSpPr>
          <p:nvPr/>
        </p:nvSpPr>
        <p:spPr bwMode="auto">
          <a:xfrm>
            <a:off x="-38559" y="-38035"/>
            <a:ext cx="4381959" cy="12003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0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STRONG</a:t>
            </a:r>
            <a:endParaRPr lang="en-US" sz="70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sp>
        <p:nvSpPr>
          <p:cNvPr id="7" name="Text Box 1026"/>
          <p:cNvSpPr txBox="1">
            <a:spLocks noChangeArrowheads="1"/>
          </p:cNvSpPr>
          <p:nvPr/>
        </p:nvSpPr>
        <p:spPr bwMode="auto">
          <a:xfrm>
            <a:off x="4750829" y="-50608"/>
            <a:ext cx="4393172" cy="12003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0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WEAKNESS</a:t>
            </a:r>
            <a:endParaRPr lang="en-US" sz="70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147" y="1839192"/>
            <a:ext cx="3633140" cy="2724855"/>
          </a:xfrm>
          <a:prstGeom prst="rect">
            <a:avLst/>
          </a:prstGeom>
          <a:effectLst>
            <a:glow rad="228600">
              <a:schemeClr val="accent4">
                <a:satMod val="175000"/>
                <a:alpha val="40000"/>
              </a:schemeClr>
            </a:glow>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1366" y="1880756"/>
            <a:ext cx="4095989" cy="2662392"/>
          </a:xfrm>
          <a:prstGeom prst="rect">
            <a:avLst/>
          </a:prstGeom>
          <a:effectLst>
            <a:glow rad="228600">
              <a:schemeClr val="accent4">
                <a:satMod val="175000"/>
                <a:alpha val="40000"/>
              </a:schemeClr>
            </a:glow>
          </a:effectLst>
        </p:spPr>
      </p:pic>
      <p:sp>
        <p:nvSpPr>
          <p:cNvPr id="10" name="Text Box 1026"/>
          <p:cNvSpPr txBox="1">
            <a:spLocks noChangeArrowheads="1"/>
          </p:cNvSpPr>
          <p:nvPr/>
        </p:nvSpPr>
        <p:spPr bwMode="auto">
          <a:xfrm>
            <a:off x="0" y="891796"/>
            <a:ext cx="4343400" cy="110799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6600" dirty="0" smtClean="0">
                <a:solidFill>
                  <a:srgbClr val="00FFFF"/>
                </a:solidFill>
                <a:effectLst>
                  <a:glow rad="228600">
                    <a:schemeClr val="accent4">
                      <a:satMod val="175000"/>
                      <a:alpha val="85000"/>
                    </a:schemeClr>
                  </a:glow>
                </a:effectLst>
                <a:latin typeface="Sakkal Majalla" pitchFamily="2" charset="-78"/>
                <a:cs typeface="Sakkal Majalla" pitchFamily="2" charset="-78"/>
              </a:rPr>
              <a:t>PARENTS</a:t>
            </a:r>
            <a:endParaRPr lang="en-US" sz="6600" dirty="0">
              <a:solidFill>
                <a:srgbClr val="00FFFF"/>
              </a:solidFill>
              <a:effectLst>
                <a:glow rad="228600">
                  <a:schemeClr val="accent4">
                    <a:satMod val="175000"/>
                    <a:alpha val="85000"/>
                  </a:schemeClr>
                </a:glow>
              </a:effectLst>
              <a:latin typeface="Sakkal Majalla" pitchFamily="2" charset="-78"/>
              <a:cs typeface="Sakkal Majalla" pitchFamily="2" charset="-78"/>
            </a:endParaRPr>
          </a:p>
        </p:txBody>
      </p:sp>
      <p:sp>
        <p:nvSpPr>
          <p:cNvPr id="11" name="Text Box 1026"/>
          <p:cNvSpPr txBox="1">
            <a:spLocks noChangeArrowheads="1"/>
          </p:cNvSpPr>
          <p:nvPr/>
        </p:nvSpPr>
        <p:spPr bwMode="auto">
          <a:xfrm>
            <a:off x="4738255" y="891796"/>
            <a:ext cx="4405745" cy="110799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6600" spc="-300" dirty="0" smtClean="0">
                <a:solidFill>
                  <a:srgbClr val="00FFFF"/>
                </a:solidFill>
                <a:effectLst>
                  <a:glow rad="228600">
                    <a:schemeClr val="accent4">
                      <a:satMod val="175000"/>
                      <a:alpha val="85000"/>
                    </a:schemeClr>
                  </a:glow>
                </a:effectLst>
                <a:latin typeface="Sakkal Majalla" pitchFamily="2" charset="-78"/>
                <a:cs typeface="Sakkal Majalla" pitchFamily="2" charset="-78"/>
              </a:rPr>
              <a:t>SELF-CENTERED</a:t>
            </a:r>
            <a:endParaRPr lang="en-US" sz="6600" spc="-300" dirty="0">
              <a:solidFill>
                <a:srgbClr val="00FFFF"/>
              </a:solidFill>
              <a:effectLst>
                <a:glow rad="228600">
                  <a:schemeClr val="accent4">
                    <a:satMod val="175000"/>
                    <a:alpha val="85000"/>
                  </a:schemeClr>
                </a:glow>
              </a:effectLst>
              <a:latin typeface="Sakkal Majalla" pitchFamily="2" charset="-78"/>
              <a:cs typeface="Sakkal Majalla" pitchFamily="2" charset="-78"/>
            </a:endParaRPr>
          </a:p>
        </p:txBody>
      </p:sp>
      <p:sp>
        <p:nvSpPr>
          <p:cNvPr id="13" name="Text Box 1026"/>
          <p:cNvSpPr txBox="1">
            <a:spLocks noChangeArrowheads="1"/>
          </p:cNvSpPr>
          <p:nvPr/>
        </p:nvSpPr>
        <p:spPr bwMode="auto">
          <a:xfrm>
            <a:off x="4750828" y="4531208"/>
            <a:ext cx="4405745" cy="2326791"/>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55000"/>
              </a:lnSpc>
              <a:spcAft>
                <a:spcPct val="40000"/>
              </a:spcAft>
              <a:buClr>
                <a:srgbClr val="FFFF99"/>
              </a:buClr>
            </a:pPr>
            <a:r>
              <a:rPr lang="en-US" sz="6600" b="0" dirty="0" smtClean="0">
                <a:solidFill>
                  <a:schemeClr val="bg1"/>
                </a:solidFill>
                <a:effectLst>
                  <a:glow rad="228600">
                    <a:schemeClr val="accent4">
                      <a:satMod val="175000"/>
                      <a:alpha val="85000"/>
                    </a:schemeClr>
                  </a:glow>
                </a:effectLst>
                <a:latin typeface="Sakkal Majalla" pitchFamily="2" charset="-78"/>
                <a:cs typeface="Sakkal Majalla" pitchFamily="2" charset="-78"/>
              </a:rPr>
              <a:t>I’ll Do What I Want And I’ll Get What I Want!!!</a:t>
            </a:r>
            <a:endParaRPr lang="en-US" sz="6600" b="0" dirty="0">
              <a:solidFill>
                <a:schemeClr val="bg1"/>
              </a:solidFill>
              <a:effectLst>
                <a:glow rad="228600">
                  <a:schemeClr val="accent4">
                    <a:satMod val="175000"/>
                    <a:alpha val="85000"/>
                  </a:schemeClr>
                </a:glow>
              </a:effectLst>
              <a:latin typeface="Sakkal Majalla" pitchFamily="2" charset="-78"/>
              <a:cs typeface="Sakkal Majalla" pitchFamily="2" charset="-78"/>
            </a:endParaRPr>
          </a:p>
        </p:txBody>
      </p:sp>
      <p:sp>
        <p:nvSpPr>
          <p:cNvPr id="14" name="Text Box 1026"/>
          <p:cNvSpPr txBox="1">
            <a:spLocks noChangeArrowheads="1"/>
          </p:cNvSpPr>
          <p:nvPr/>
        </p:nvSpPr>
        <p:spPr bwMode="auto">
          <a:xfrm>
            <a:off x="2304820" y="-249255"/>
            <a:ext cx="4381959" cy="1862048"/>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15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A</a:t>
            </a:r>
            <a:endParaRPr lang="en-US" sz="115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sp>
        <p:nvSpPr>
          <p:cNvPr id="15" name="Text Box 1026"/>
          <p:cNvSpPr txBox="1">
            <a:spLocks noChangeArrowheads="1"/>
          </p:cNvSpPr>
          <p:nvPr/>
        </p:nvSpPr>
        <p:spPr bwMode="auto">
          <a:xfrm>
            <a:off x="0" y="4531209"/>
            <a:ext cx="4405745" cy="1882438"/>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55000"/>
              </a:lnSpc>
              <a:spcAft>
                <a:spcPct val="40000"/>
              </a:spcAft>
              <a:buClr>
                <a:srgbClr val="FFFF99"/>
              </a:buClr>
            </a:pPr>
            <a:r>
              <a:rPr lang="en-US" sz="6600" b="0" dirty="0" smtClean="0">
                <a:solidFill>
                  <a:schemeClr val="bg1"/>
                </a:solidFill>
                <a:effectLst>
                  <a:glow rad="228600">
                    <a:schemeClr val="accent4">
                      <a:satMod val="175000"/>
                      <a:alpha val="85000"/>
                    </a:schemeClr>
                  </a:glow>
                </a:effectLst>
                <a:latin typeface="Sakkal Majalla" pitchFamily="2" charset="-78"/>
                <a:cs typeface="Sakkal Majalla" pitchFamily="2" charset="-78"/>
              </a:rPr>
              <a:t>Good Advice</a:t>
            </a:r>
            <a:r>
              <a:rPr lang="en-US" sz="6600" b="0" dirty="0">
                <a:solidFill>
                  <a:schemeClr val="bg1"/>
                </a:solidFill>
                <a:effectLst>
                  <a:glow rad="228600">
                    <a:schemeClr val="accent4">
                      <a:satMod val="175000"/>
                      <a:alpha val="85000"/>
                    </a:schemeClr>
                  </a:glow>
                </a:effectLst>
                <a:latin typeface="Sakkal Majalla" pitchFamily="2" charset="-78"/>
                <a:cs typeface="Sakkal Majalla" pitchFamily="2" charset="-78"/>
              </a:rPr>
              <a:t/>
            </a:r>
            <a:br>
              <a:rPr lang="en-US" sz="6600" b="0" dirty="0">
                <a:solidFill>
                  <a:schemeClr val="bg1"/>
                </a:solidFill>
                <a:effectLst>
                  <a:glow rad="228600">
                    <a:schemeClr val="accent4">
                      <a:satMod val="175000"/>
                      <a:alpha val="85000"/>
                    </a:schemeClr>
                  </a:glow>
                </a:effectLst>
                <a:latin typeface="Sakkal Majalla" pitchFamily="2" charset="-78"/>
                <a:cs typeface="Sakkal Majalla" pitchFamily="2" charset="-78"/>
              </a:rPr>
            </a:br>
            <a:r>
              <a:rPr lang="en-US" sz="6600" b="0" dirty="0" smtClean="0">
                <a:solidFill>
                  <a:schemeClr val="bg1"/>
                </a:solidFill>
                <a:effectLst>
                  <a:glow rad="228600">
                    <a:schemeClr val="accent4">
                      <a:satMod val="175000"/>
                      <a:alpha val="85000"/>
                    </a:schemeClr>
                  </a:glow>
                </a:effectLst>
                <a:latin typeface="Sakkal Majalla" pitchFamily="2" charset="-78"/>
                <a:cs typeface="Sakkal Majalla" pitchFamily="2" charset="-78"/>
              </a:rPr>
              <a:t>And Good Direction</a:t>
            </a:r>
            <a:endParaRPr lang="en-US" sz="6600" b="0" dirty="0" smtClean="0">
              <a:solidFill>
                <a:schemeClr val="bg1"/>
              </a:solidFill>
              <a:effectLst>
                <a:glow rad="228600">
                  <a:schemeClr val="accent4">
                    <a:satMod val="175000"/>
                    <a:alpha val="85000"/>
                  </a:schemeClr>
                </a:glow>
              </a:effectLst>
              <a:latin typeface="Sakkal Majalla" pitchFamily="2" charset="-78"/>
              <a:cs typeface="Sakkal Majalla" pitchFamily="2" charset="-78"/>
            </a:endParaRPr>
          </a:p>
        </p:txBody>
      </p:sp>
    </p:spTree>
    <p:extLst>
      <p:ext uri="{BB962C8B-B14F-4D97-AF65-F5344CB8AC3E}">
        <p14:creationId xmlns:p14="http://schemas.microsoft.com/office/powerpoint/2010/main" val="10457164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23" presetClass="exit" presetSubtype="16" fill="hold" grpId="1" nodeType="afterEffect">
                                  <p:stCondLst>
                                    <p:cond delay="0"/>
                                  </p:stCondLst>
                                  <p:childTnLst>
                                    <p:anim calcmode="lin" valueType="num">
                                      <p:cBhvr>
                                        <p:cTn id="10" dur="750"/>
                                        <p:tgtEl>
                                          <p:spTgt spid="14"/>
                                        </p:tgtEl>
                                        <p:attrNameLst>
                                          <p:attrName>ppt_w</p:attrName>
                                        </p:attrNameLst>
                                      </p:cBhvr>
                                      <p:tavLst>
                                        <p:tav tm="0">
                                          <p:val>
                                            <p:strVal val="ppt_w"/>
                                          </p:val>
                                        </p:tav>
                                        <p:tav tm="100000">
                                          <p:val>
                                            <p:strVal val="4*ppt_w"/>
                                          </p:val>
                                        </p:tav>
                                      </p:tavLst>
                                    </p:anim>
                                    <p:anim calcmode="lin" valueType="num">
                                      <p:cBhvr>
                                        <p:cTn id="11" dur="750"/>
                                        <p:tgtEl>
                                          <p:spTgt spid="14"/>
                                        </p:tgtEl>
                                        <p:attrNameLst>
                                          <p:attrName>ppt_h</p:attrName>
                                        </p:attrNameLst>
                                      </p:cBhvr>
                                      <p:tavLst>
                                        <p:tav tm="0">
                                          <p:val>
                                            <p:strVal val="ppt_h"/>
                                          </p:val>
                                        </p:tav>
                                        <p:tav tm="100000">
                                          <p:val>
                                            <p:strVal val="4*ppt_h"/>
                                          </p:val>
                                        </p:tav>
                                      </p:tavLst>
                                    </p:anim>
                                    <p:set>
                                      <p:cBhvr>
                                        <p:cTn id="12" dur="1" fill="hold">
                                          <p:stCondLst>
                                            <p:cond delay="749"/>
                                          </p:stCondLst>
                                        </p:cTn>
                                        <p:tgtEl>
                                          <p:spTgt spid="14"/>
                                        </p:tgtEl>
                                        <p:attrNameLst>
                                          <p:attrName>style.visibility</p:attrName>
                                        </p:attrNameLst>
                                      </p:cBhvr>
                                      <p:to>
                                        <p:strVal val="hidden"/>
                                      </p:to>
                                    </p:set>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2250"/>
                            </p:stCondLst>
                            <p:childTnLst>
                              <p:par>
                                <p:cTn id="23" presetID="2" presetClass="entr" presetSubtype="2"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par>
                          <p:cTn id="27" fill="hold">
                            <p:stCondLst>
                              <p:cond delay="2750"/>
                            </p:stCondLst>
                            <p:childTnLst>
                              <p:par>
                                <p:cTn id="28" presetID="10"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28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750" fill="hold"/>
                                        <p:tgtEl>
                                          <p:spTgt spid="10"/>
                                        </p:tgtEl>
                                        <p:attrNameLst>
                                          <p:attrName>ppt_w</p:attrName>
                                        </p:attrNameLst>
                                      </p:cBhvr>
                                      <p:tavLst>
                                        <p:tav tm="0">
                                          <p:val>
                                            <p:strVal val="4/3*#ppt_w"/>
                                          </p:val>
                                        </p:tav>
                                        <p:tav tm="100000">
                                          <p:val>
                                            <p:strVal val="#ppt_w"/>
                                          </p:val>
                                        </p:tav>
                                      </p:tavLst>
                                    </p:anim>
                                    <p:anim calcmode="lin" valueType="num">
                                      <p:cBhvr>
                                        <p:cTn id="36" dur="750" fill="hold"/>
                                        <p:tgtEl>
                                          <p:spTgt spid="10"/>
                                        </p:tgtEl>
                                        <p:attrNameLst>
                                          <p:attrName>ppt_h</p:attrName>
                                        </p:attrNameLst>
                                      </p:cBhvr>
                                      <p:tavLst>
                                        <p:tav tm="0">
                                          <p:val>
                                            <p:strVal val="4/3*#ppt_h"/>
                                          </p:val>
                                        </p:tav>
                                        <p:tav tm="100000">
                                          <p:val>
                                            <p:strVal val="#ppt_h"/>
                                          </p:val>
                                        </p:tav>
                                      </p:tavLst>
                                    </p:anim>
                                  </p:childTnLst>
                                </p:cTn>
                              </p:par>
                            </p:childTnLst>
                          </p:cTn>
                        </p:par>
                        <p:par>
                          <p:cTn id="37" fill="hold">
                            <p:stCondLst>
                              <p:cond delay="750"/>
                            </p:stCondLst>
                            <p:childTnLst>
                              <p:par>
                                <p:cTn id="38" presetID="31" presetClass="entr" presetSubtype="0"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1000" fill="hold"/>
                                        <p:tgtEl>
                                          <p:spTgt spid="3"/>
                                        </p:tgtEl>
                                        <p:attrNameLst>
                                          <p:attrName>ppt_w</p:attrName>
                                        </p:attrNameLst>
                                      </p:cBhvr>
                                      <p:tavLst>
                                        <p:tav tm="0">
                                          <p:val>
                                            <p:fltVal val="0"/>
                                          </p:val>
                                        </p:tav>
                                        <p:tav tm="100000">
                                          <p:val>
                                            <p:strVal val="#ppt_w"/>
                                          </p:val>
                                        </p:tav>
                                      </p:tavLst>
                                    </p:anim>
                                    <p:anim calcmode="lin" valueType="num">
                                      <p:cBhvr>
                                        <p:cTn id="41" dur="1000" fill="hold"/>
                                        <p:tgtEl>
                                          <p:spTgt spid="3"/>
                                        </p:tgtEl>
                                        <p:attrNameLst>
                                          <p:attrName>ppt_h</p:attrName>
                                        </p:attrNameLst>
                                      </p:cBhvr>
                                      <p:tavLst>
                                        <p:tav tm="0">
                                          <p:val>
                                            <p:fltVal val="0"/>
                                          </p:val>
                                        </p:tav>
                                        <p:tav tm="100000">
                                          <p:val>
                                            <p:strVal val="#ppt_h"/>
                                          </p:val>
                                        </p:tav>
                                      </p:tavLst>
                                    </p:anim>
                                    <p:anim calcmode="lin" valueType="num">
                                      <p:cBhvr>
                                        <p:cTn id="42" dur="1000" fill="hold"/>
                                        <p:tgtEl>
                                          <p:spTgt spid="3"/>
                                        </p:tgtEl>
                                        <p:attrNameLst>
                                          <p:attrName>style.rotation</p:attrName>
                                        </p:attrNameLst>
                                      </p:cBhvr>
                                      <p:tavLst>
                                        <p:tav tm="0">
                                          <p:val>
                                            <p:fltVal val="90"/>
                                          </p:val>
                                        </p:tav>
                                        <p:tav tm="100000">
                                          <p:val>
                                            <p:fltVal val="0"/>
                                          </p:val>
                                        </p:tav>
                                      </p:tavLst>
                                    </p:anim>
                                    <p:animEffect transition="in" filter="fade">
                                      <p:cBhvr>
                                        <p:cTn id="43" dur="1000"/>
                                        <p:tgtEl>
                                          <p:spTgt spid="3"/>
                                        </p:tgtEl>
                                      </p:cBhvr>
                                    </p:animEffect>
                                  </p:childTnLst>
                                </p:cTn>
                              </p:par>
                            </p:childTnLst>
                          </p:cTn>
                        </p:par>
                        <p:par>
                          <p:cTn id="44" fill="hold">
                            <p:stCondLst>
                              <p:cond delay="1750"/>
                            </p:stCondLst>
                            <p:childTnLst>
                              <p:par>
                                <p:cTn id="45" presetID="23" presetClass="entr" presetSubtype="28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750" fill="hold"/>
                                        <p:tgtEl>
                                          <p:spTgt spid="15"/>
                                        </p:tgtEl>
                                        <p:attrNameLst>
                                          <p:attrName>ppt_w</p:attrName>
                                        </p:attrNameLst>
                                      </p:cBhvr>
                                      <p:tavLst>
                                        <p:tav tm="0">
                                          <p:val>
                                            <p:strVal val="4/3*#ppt_w"/>
                                          </p:val>
                                        </p:tav>
                                        <p:tav tm="100000">
                                          <p:val>
                                            <p:strVal val="#ppt_w"/>
                                          </p:val>
                                        </p:tav>
                                      </p:tavLst>
                                    </p:anim>
                                    <p:anim calcmode="lin" valueType="num">
                                      <p:cBhvr>
                                        <p:cTn id="48" dur="750" fill="hold"/>
                                        <p:tgtEl>
                                          <p:spTgt spid="15"/>
                                        </p:tgtEl>
                                        <p:attrNameLst>
                                          <p:attrName>ppt_h</p:attrName>
                                        </p:attrNameLst>
                                      </p:cBhvr>
                                      <p:tavLst>
                                        <p:tav tm="0">
                                          <p:val>
                                            <p:strVal val="4/3*#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288"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750" fill="hold"/>
                                        <p:tgtEl>
                                          <p:spTgt spid="11"/>
                                        </p:tgtEl>
                                        <p:attrNameLst>
                                          <p:attrName>ppt_w</p:attrName>
                                        </p:attrNameLst>
                                      </p:cBhvr>
                                      <p:tavLst>
                                        <p:tav tm="0">
                                          <p:val>
                                            <p:strVal val="4/3*#ppt_w"/>
                                          </p:val>
                                        </p:tav>
                                        <p:tav tm="100000">
                                          <p:val>
                                            <p:strVal val="#ppt_w"/>
                                          </p:val>
                                        </p:tav>
                                      </p:tavLst>
                                    </p:anim>
                                    <p:anim calcmode="lin" valueType="num">
                                      <p:cBhvr>
                                        <p:cTn id="54" dur="750" fill="hold"/>
                                        <p:tgtEl>
                                          <p:spTgt spid="11"/>
                                        </p:tgtEl>
                                        <p:attrNameLst>
                                          <p:attrName>ppt_h</p:attrName>
                                        </p:attrNameLst>
                                      </p:cBhvr>
                                      <p:tavLst>
                                        <p:tav tm="0">
                                          <p:val>
                                            <p:strVal val="4/3*#ppt_h"/>
                                          </p:val>
                                        </p:tav>
                                        <p:tav tm="100000">
                                          <p:val>
                                            <p:strVal val="#ppt_h"/>
                                          </p:val>
                                        </p:tav>
                                      </p:tavLst>
                                    </p:anim>
                                  </p:childTnLst>
                                </p:cTn>
                              </p:par>
                            </p:childTnLst>
                          </p:cTn>
                        </p:par>
                        <p:par>
                          <p:cTn id="55" fill="hold">
                            <p:stCondLst>
                              <p:cond delay="750"/>
                            </p:stCondLst>
                            <p:childTnLst>
                              <p:par>
                                <p:cTn id="56" presetID="31" presetClass="entr" presetSubtype="0" fill="hold" nodeType="after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1000" fill="hold"/>
                                        <p:tgtEl>
                                          <p:spTgt spid="12"/>
                                        </p:tgtEl>
                                        <p:attrNameLst>
                                          <p:attrName>ppt_w</p:attrName>
                                        </p:attrNameLst>
                                      </p:cBhvr>
                                      <p:tavLst>
                                        <p:tav tm="0">
                                          <p:val>
                                            <p:fltVal val="0"/>
                                          </p:val>
                                        </p:tav>
                                        <p:tav tm="100000">
                                          <p:val>
                                            <p:strVal val="#ppt_w"/>
                                          </p:val>
                                        </p:tav>
                                      </p:tavLst>
                                    </p:anim>
                                    <p:anim calcmode="lin" valueType="num">
                                      <p:cBhvr>
                                        <p:cTn id="59" dur="1000" fill="hold"/>
                                        <p:tgtEl>
                                          <p:spTgt spid="12"/>
                                        </p:tgtEl>
                                        <p:attrNameLst>
                                          <p:attrName>ppt_h</p:attrName>
                                        </p:attrNameLst>
                                      </p:cBhvr>
                                      <p:tavLst>
                                        <p:tav tm="0">
                                          <p:val>
                                            <p:fltVal val="0"/>
                                          </p:val>
                                        </p:tav>
                                        <p:tav tm="100000">
                                          <p:val>
                                            <p:strVal val="#ppt_h"/>
                                          </p:val>
                                        </p:tav>
                                      </p:tavLst>
                                    </p:anim>
                                    <p:anim calcmode="lin" valueType="num">
                                      <p:cBhvr>
                                        <p:cTn id="60" dur="1000" fill="hold"/>
                                        <p:tgtEl>
                                          <p:spTgt spid="12"/>
                                        </p:tgtEl>
                                        <p:attrNameLst>
                                          <p:attrName>style.rotation</p:attrName>
                                        </p:attrNameLst>
                                      </p:cBhvr>
                                      <p:tavLst>
                                        <p:tav tm="0">
                                          <p:val>
                                            <p:fltVal val="90"/>
                                          </p:val>
                                        </p:tav>
                                        <p:tav tm="100000">
                                          <p:val>
                                            <p:fltVal val="0"/>
                                          </p:val>
                                        </p:tav>
                                      </p:tavLst>
                                    </p:anim>
                                    <p:animEffect transition="in" filter="fade">
                                      <p:cBhvr>
                                        <p:cTn id="61" dur="1000"/>
                                        <p:tgtEl>
                                          <p:spTgt spid="12"/>
                                        </p:tgtEl>
                                      </p:cBhvr>
                                    </p:animEffect>
                                  </p:childTnLst>
                                </p:cTn>
                              </p:par>
                            </p:childTnLst>
                          </p:cTn>
                        </p:par>
                        <p:par>
                          <p:cTn id="62" fill="hold">
                            <p:stCondLst>
                              <p:cond delay="1750"/>
                            </p:stCondLst>
                            <p:childTnLst>
                              <p:par>
                                <p:cTn id="63" presetID="23" presetClass="entr" presetSubtype="28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750" fill="hold"/>
                                        <p:tgtEl>
                                          <p:spTgt spid="13"/>
                                        </p:tgtEl>
                                        <p:attrNameLst>
                                          <p:attrName>ppt_w</p:attrName>
                                        </p:attrNameLst>
                                      </p:cBhvr>
                                      <p:tavLst>
                                        <p:tav tm="0">
                                          <p:val>
                                            <p:strVal val="4/3*#ppt_w"/>
                                          </p:val>
                                        </p:tav>
                                        <p:tav tm="100000">
                                          <p:val>
                                            <p:strVal val="#ppt_w"/>
                                          </p:val>
                                        </p:tav>
                                      </p:tavLst>
                                    </p:anim>
                                    <p:anim calcmode="lin" valueType="num">
                                      <p:cBhvr>
                                        <p:cTn id="66" dur="750" fill="hold"/>
                                        <p:tgtEl>
                                          <p:spTgt spid="1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10" grpId="0"/>
      <p:bldP spid="11" grpId="0"/>
      <p:bldP spid="13" grpId="0"/>
      <p:bldP spid="14" grpId="0"/>
      <p:bldP spid="14" grpId="1"/>
      <p:bldP spid="15"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 y="311719"/>
            <a:ext cx="4343401" cy="446817"/>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5" name="Rectangle 4"/>
          <p:cNvSpPr>
            <a:spLocks noChangeArrowheads="1"/>
          </p:cNvSpPr>
          <p:nvPr/>
        </p:nvSpPr>
        <p:spPr bwMode="auto">
          <a:xfrm>
            <a:off x="4738255" y="311719"/>
            <a:ext cx="4405746" cy="446817"/>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6" name="Text Box 1026"/>
          <p:cNvSpPr txBox="1">
            <a:spLocks noChangeArrowheads="1"/>
          </p:cNvSpPr>
          <p:nvPr/>
        </p:nvSpPr>
        <p:spPr bwMode="auto">
          <a:xfrm>
            <a:off x="-38559" y="-38035"/>
            <a:ext cx="4381959" cy="12003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0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STRONG</a:t>
            </a:r>
            <a:endParaRPr lang="en-US" sz="70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sp>
        <p:nvSpPr>
          <p:cNvPr id="7" name="Text Box 1026"/>
          <p:cNvSpPr txBox="1">
            <a:spLocks noChangeArrowheads="1"/>
          </p:cNvSpPr>
          <p:nvPr/>
        </p:nvSpPr>
        <p:spPr bwMode="auto">
          <a:xfrm>
            <a:off x="4750829" y="-50608"/>
            <a:ext cx="4393172" cy="12003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0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WEAKNESS</a:t>
            </a:r>
            <a:endParaRPr lang="en-US" sz="70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111" y="1864591"/>
            <a:ext cx="3499175" cy="2857660"/>
          </a:xfrm>
          <a:prstGeom prst="rect">
            <a:avLst/>
          </a:prstGeom>
          <a:effectLst>
            <a:glow rad="228600">
              <a:schemeClr val="accent4">
                <a:satMod val="175000"/>
                <a:alpha val="40000"/>
              </a:schemeClr>
            </a:glow>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3566" y="1854958"/>
            <a:ext cx="3840270" cy="2880203"/>
          </a:xfrm>
          <a:prstGeom prst="rect">
            <a:avLst/>
          </a:prstGeom>
          <a:effectLst>
            <a:glow rad="228600">
              <a:schemeClr val="accent4">
                <a:satMod val="175000"/>
                <a:alpha val="40000"/>
              </a:schemeClr>
            </a:glow>
          </a:effectLst>
        </p:spPr>
      </p:pic>
      <p:sp>
        <p:nvSpPr>
          <p:cNvPr id="10" name="Text Box 1026"/>
          <p:cNvSpPr txBox="1">
            <a:spLocks noChangeArrowheads="1"/>
          </p:cNvSpPr>
          <p:nvPr/>
        </p:nvSpPr>
        <p:spPr bwMode="auto">
          <a:xfrm>
            <a:off x="0" y="891796"/>
            <a:ext cx="4343400" cy="110799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6600" dirty="0" smtClean="0">
                <a:solidFill>
                  <a:srgbClr val="00FFFF"/>
                </a:solidFill>
                <a:effectLst>
                  <a:glow rad="228600">
                    <a:schemeClr val="accent4">
                      <a:satMod val="175000"/>
                      <a:alpha val="85000"/>
                    </a:schemeClr>
                  </a:glow>
                </a:effectLst>
                <a:latin typeface="Sakkal Majalla" pitchFamily="2" charset="-78"/>
                <a:cs typeface="Sakkal Majalla" pitchFamily="2" charset="-78"/>
              </a:rPr>
              <a:t>PHYSICALLY</a:t>
            </a:r>
            <a:endParaRPr lang="en-US" sz="6600" dirty="0">
              <a:solidFill>
                <a:srgbClr val="00FFFF"/>
              </a:solidFill>
              <a:effectLst>
                <a:glow rad="228600">
                  <a:schemeClr val="accent4">
                    <a:satMod val="175000"/>
                    <a:alpha val="85000"/>
                  </a:schemeClr>
                </a:glow>
              </a:effectLst>
              <a:latin typeface="Sakkal Majalla" pitchFamily="2" charset="-78"/>
              <a:cs typeface="Sakkal Majalla" pitchFamily="2" charset="-78"/>
            </a:endParaRPr>
          </a:p>
        </p:txBody>
      </p:sp>
      <p:sp>
        <p:nvSpPr>
          <p:cNvPr id="11" name="Text Box 1026"/>
          <p:cNvSpPr txBox="1">
            <a:spLocks noChangeArrowheads="1"/>
          </p:cNvSpPr>
          <p:nvPr/>
        </p:nvSpPr>
        <p:spPr bwMode="auto">
          <a:xfrm>
            <a:off x="4738255" y="891796"/>
            <a:ext cx="4405745" cy="110799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6600" dirty="0" smtClean="0">
                <a:solidFill>
                  <a:srgbClr val="00FFFF"/>
                </a:solidFill>
                <a:effectLst>
                  <a:glow rad="228600">
                    <a:schemeClr val="accent4">
                      <a:satMod val="175000"/>
                      <a:alpha val="85000"/>
                    </a:schemeClr>
                  </a:glow>
                </a:effectLst>
                <a:latin typeface="Sakkal Majalla" pitchFamily="2" charset="-78"/>
                <a:cs typeface="Sakkal Majalla" pitchFamily="2" charset="-78"/>
              </a:rPr>
              <a:t>SPIRITUALLY</a:t>
            </a:r>
            <a:endParaRPr lang="en-US" sz="6600" dirty="0">
              <a:solidFill>
                <a:srgbClr val="00FFFF"/>
              </a:solidFill>
              <a:effectLst>
                <a:glow rad="228600">
                  <a:schemeClr val="accent4">
                    <a:satMod val="175000"/>
                    <a:alpha val="85000"/>
                  </a:schemeClr>
                </a:glow>
              </a:effectLst>
              <a:latin typeface="Sakkal Majalla" pitchFamily="2" charset="-78"/>
              <a:cs typeface="Sakkal Majalla" pitchFamily="2" charset="-78"/>
            </a:endParaRPr>
          </a:p>
        </p:txBody>
      </p:sp>
      <p:sp>
        <p:nvSpPr>
          <p:cNvPr id="13" name="Text Box 1026"/>
          <p:cNvSpPr txBox="1">
            <a:spLocks noChangeArrowheads="1"/>
          </p:cNvSpPr>
          <p:nvPr/>
        </p:nvSpPr>
        <p:spPr bwMode="auto">
          <a:xfrm>
            <a:off x="4750828" y="3973941"/>
            <a:ext cx="4405745" cy="2885405"/>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55000"/>
              </a:lnSpc>
              <a:spcAft>
                <a:spcPct val="40000"/>
              </a:spcAft>
              <a:buClr>
                <a:srgbClr val="FFFF99"/>
              </a:buClr>
            </a:pPr>
            <a:r>
              <a:rPr lang="en-US" sz="6600" b="0" dirty="0" smtClean="0">
                <a:solidFill>
                  <a:schemeClr val="bg1"/>
                </a:solidFill>
                <a:effectLst>
                  <a:glow rad="228600">
                    <a:schemeClr val="accent4">
                      <a:satMod val="175000"/>
                      <a:alpha val="85000"/>
                    </a:schemeClr>
                  </a:glow>
                </a:effectLst>
                <a:latin typeface="Sakkal Majalla" pitchFamily="2" charset="-78"/>
                <a:cs typeface="Sakkal Majalla" pitchFamily="2" charset="-78"/>
              </a:rPr>
              <a:t>Carnally Minded And Lacking Spiritual Commitment</a:t>
            </a:r>
            <a:endParaRPr lang="en-US" sz="6600" b="0" dirty="0">
              <a:solidFill>
                <a:schemeClr val="bg1"/>
              </a:solidFill>
              <a:effectLst>
                <a:glow rad="228600">
                  <a:schemeClr val="accent4">
                    <a:satMod val="175000"/>
                    <a:alpha val="85000"/>
                  </a:schemeClr>
                </a:glow>
              </a:effectLst>
              <a:latin typeface="Sakkal Majalla" pitchFamily="2" charset="-78"/>
              <a:cs typeface="Sakkal Majalla" pitchFamily="2" charset="-78"/>
            </a:endParaRPr>
          </a:p>
        </p:txBody>
      </p:sp>
      <p:sp>
        <p:nvSpPr>
          <p:cNvPr id="15" name="Text Box 1026"/>
          <p:cNvSpPr txBox="1">
            <a:spLocks noChangeArrowheads="1"/>
          </p:cNvSpPr>
          <p:nvPr/>
        </p:nvSpPr>
        <p:spPr bwMode="auto">
          <a:xfrm>
            <a:off x="0" y="4531209"/>
            <a:ext cx="4405745" cy="1209562"/>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55000"/>
              </a:lnSpc>
              <a:spcAft>
                <a:spcPct val="40000"/>
              </a:spcAft>
              <a:buClr>
                <a:srgbClr val="FFFF99"/>
              </a:buClr>
            </a:pPr>
            <a:r>
              <a:rPr lang="en-US" sz="6600" b="0" dirty="0" smtClean="0">
                <a:solidFill>
                  <a:schemeClr val="bg1"/>
                </a:solidFill>
                <a:effectLst>
                  <a:glow rad="228600">
                    <a:schemeClr val="accent4">
                      <a:satMod val="175000"/>
                      <a:alpha val="85000"/>
                    </a:schemeClr>
                  </a:glow>
                </a:effectLst>
                <a:latin typeface="Sakkal Majalla" pitchFamily="2" charset="-78"/>
                <a:cs typeface="Sakkal Majalla" pitchFamily="2" charset="-78"/>
              </a:rPr>
              <a:t>In Excellent Shape</a:t>
            </a:r>
          </a:p>
        </p:txBody>
      </p:sp>
    </p:spTree>
    <p:extLst>
      <p:ext uri="{BB962C8B-B14F-4D97-AF65-F5344CB8AC3E}">
        <p14:creationId xmlns:p14="http://schemas.microsoft.com/office/powerpoint/2010/main" val="33372504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strVal val="4/3*#ppt_w"/>
                                          </p:val>
                                        </p:tav>
                                        <p:tav tm="100000">
                                          <p:val>
                                            <p:strVal val="#ppt_w"/>
                                          </p:val>
                                        </p:tav>
                                      </p:tavLst>
                                    </p:anim>
                                    <p:anim calcmode="lin" valueType="num">
                                      <p:cBhvr>
                                        <p:cTn id="8" dur="750" fill="hold"/>
                                        <p:tgtEl>
                                          <p:spTgt spid="10"/>
                                        </p:tgtEl>
                                        <p:attrNameLst>
                                          <p:attrName>ppt_h</p:attrName>
                                        </p:attrNameLst>
                                      </p:cBhvr>
                                      <p:tavLst>
                                        <p:tav tm="0">
                                          <p:val>
                                            <p:strVal val="4/3*#ppt_h"/>
                                          </p:val>
                                        </p:tav>
                                        <p:tav tm="100000">
                                          <p:val>
                                            <p:strVal val="#ppt_h"/>
                                          </p:val>
                                        </p:tav>
                                      </p:tavLst>
                                    </p:anim>
                                  </p:childTnLst>
                                </p:cTn>
                              </p:par>
                            </p:childTnLst>
                          </p:cTn>
                        </p:par>
                        <p:par>
                          <p:cTn id="9" fill="hold">
                            <p:stCondLst>
                              <p:cond delay="750"/>
                            </p:stCondLst>
                            <p:childTnLst>
                              <p:par>
                                <p:cTn id="10" presetID="31"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par>
                          <p:cTn id="16" fill="hold">
                            <p:stCondLst>
                              <p:cond delay="1750"/>
                            </p:stCondLst>
                            <p:childTnLst>
                              <p:par>
                                <p:cTn id="17" presetID="23" presetClass="entr" presetSubtype="28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750" fill="hold"/>
                                        <p:tgtEl>
                                          <p:spTgt spid="15"/>
                                        </p:tgtEl>
                                        <p:attrNameLst>
                                          <p:attrName>ppt_w</p:attrName>
                                        </p:attrNameLst>
                                      </p:cBhvr>
                                      <p:tavLst>
                                        <p:tav tm="0">
                                          <p:val>
                                            <p:strVal val="4/3*#ppt_w"/>
                                          </p:val>
                                        </p:tav>
                                        <p:tav tm="100000">
                                          <p:val>
                                            <p:strVal val="#ppt_w"/>
                                          </p:val>
                                        </p:tav>
                                      </p:tavLst>
                                    </p:anim>
                                    <p:anim calcmode="lin" valueType="num">
                                      <p:cBhvr>
                                        <p:cTn id="20" dur="750" fill="hold"/>
                                        <p:tgtEl>
                                          <p:spTgt spid="15"/>
                                        </p:tgtEl>
                                        <p:attrNameLst>
                                          <p:attrName>ppt_h</p:attrName>
                                        </p:attrNameLst>
                                      </p:cBhvr>
                                      <p:tavLst>
                                        <p:tav tm="0">
                                          <p:val>
                                            <p:strVal val="4/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750" fill="hold"/>
                                        <p:tgtEl>
                                          <p:spTgt spid="11"/>
                                        </p:tgtEl>
                                        <p:attrNameLst>
                                          <p:attrName>ppt_w</p:attrName>
                                        </p:attrNameLst>
                                      </p:cBhvr>
                                      <p:tavLst>
                                        <p:tav tm="0">
                                          <p:val>
                                            <p:strVal val="4/3*#ppt_w"/>
                                          </p:val>
                                        </p:tav>
                                        <p:tav tm="100000">
                                          <p:val>
                                            <p:strVal val="#ppt_w"/>
                                          </p:val>
                                        </p:tav>
                                      </p:tavLst>
                                    </p:anim>
                                    <p:anim calcmode="lin" valueType="num">
                                      <p:cBhvr>
                                        <p:cTn id="26" dur="750" fill="hold"/>
                                        <p:tgtEl>
                                          <p:spTgt spid="11"/>
                                        </p:tgtEl>
                                        <p:attrNameLst>
                                          <p:attrName>ppt_h</p:attrName>
                                        </p:attrNameLst>
                                      </p:cBhvr>
                                      <p:tavLst>
                                        <p:tav tm="0">
                                          <p:val>
                                            <p:strVal val="4/3*#ppt_h"/>
                                          </p:val>
                                        </p:tav>
                                        <p:tav tm="100000">
                                          <p:val>
                                            <p:strVal val="#ppt_h"/>
                                          </p:val>
                                        </p:tav>
                                      </p:tavLst>
                                    </p:anim>
                                  </p:childTnLst>
                                </p:cTn>
                              </p:par>
                            </p:childTnLst>
                          </p:cTn>
                        </p:par>
                        <p:par>
                          <p:cTn id="27" fill="hold">
                            <p:stCondLst>
                              <p:cond delay="750"/>
                            </p:stCondLst>
                            <p:childTnLst>
                              <p:par>
                                <p:cTn id="28" presetID="31"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fltVal val="0"/>
                                          </p:val>
                                        </p:tav>
                                        <p:tav tm="100000">
                                          <p:val>
                                            <p:strVal val="#ppt_h"/>
                                          </p:val>
                                        </p:tav>
                                      </p:tavLst>
                                    </p:anim>
                                    <p:anim calcmode="lin" valueType="num">
                                      <p:cBhvr>
                                        <p:cTn id="32" dur="1000" fill="hold"/>
                                        <p:tgtEl>
                                          <p:spTgt spid="12"/>
                                        </p:tgtEl>
                                        <p:attrNameLst>
                                          <p:attrName>style.rotation</p:attrName>
                                        </p:attrNameLst>
                                      </p:cBhvr>
                                      <p:tavLst>
                                        <p:tav tm="0">
                                          <p:val>
                                            <p:fltVal val="90"/>
                                          </p:val>
                                        </p:tav>
                                        <p:tav tm="100000">
                                          <p:val>
                                            <p:fltVal val="0"/>
                                          </p:val>
                                        </p:tav>
                                      </p:tavLst>
                                    </p:anim>
                                    <p:animEffect transition="in" filter="fade">
                                      <p:cBhvr>
                                        <p:cTn id="33" dur="1000"/>
                                        <p:tgtEl>
                                          <p:spTgt spid="12"/>
                                        </p:tgtEl>
                                      </p:cBhvr>
                                    </p:animEffect>
                                  </p:childTnLst>
                                </p:cTn>
                              </p:par>
                            </p:childTnLst>
                          </p:cTn>
                        </p:par>
                        <p:par>
                          <p:cTn id="34" fill="hold">
                            <p:stCondLst>
                              <p:cond delay="1750"/>
                            </p:stCondLst>
                            <p:childTnLst>
                              <p:par>
                                <p:cTn id="35" presetID="23" presetClass="entr" presetSubtype="28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750" fill="hold"/>
                                        <p:tgtEl>
                                          <p:spTgt spid="13"/>
                                        </p:tgtEl>
                                        <p:attrNameLst>
                                          <p:attrName>ppt_w</p:attrName>
                                        </p:attrNameLst>
                                      </p:cBhvr>
                                      <p:tavLst>
                                        <p:tav tm="0">
                                          <p:val>
                                            <p:strVal val="4/3*#ppt_w"/>
                                          </p:val>
                                        </p:tav>
                                        <p:tav tm="100000">
                                          <p:val>
                                            <p:strVal val="#ppt_w"/>
                                          </p:val>
                                        </p:tav>
                                      </p:tavLst>
                                    </p:anim>
                                    <p:anim calcmode="lin" valueType="num">
                                      <p:cBhvr>
                                        <p:cTn id="38" dur="750" fill="hold"/>
                                        <p:tgtEl>
                                          <p:spTgt spid="1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5"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 y="311719"/>
            <a:ext cx="4343401" cy="446817"/>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5" name="Rectangle 4"/>
          <p:cNvSpPr>
            <a:spLocks noChangeArrowheads="1"/>
          </p:cNvSpPr>
          <p:nvPr/>
        </p:nvSpPr>
        <p:spPr bwMode="auto">
          <a:xfrm>
            <a:off x="4738255" y="311719"/>
            <a:ext cx="4405746" cy="446817"/>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6" name="Text Box 1026"/>
          <p:cNvSpPr txBox="1">
            <a:spLocks noChangeArrowheads="1"/>
          </p:cNvSpPr>
          <p:nvPr/>
        </p:nvSpPr>
        <p:spPr bwMode="auto">
          <a:xfrm>
            <a:off x="-38559" y="-38035"/>
            <a:ext cx="4381959" cy="12003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0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STRONG</a:t>
            </a:r>
            <a:endParaRPr lang="en-US" sz="70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sp>
        <p:nvSpPr>
          <p:cNvPr id="7" name="Text Box 1026"/>
          <p:cNvSpPr txBox="1">
            <a:spLocks noChangeArrowheads="1"/>
          </p:cNvSpPr>
          <p:nvPr/>
        </p:nvSpPr>
        <p:spPr bwMode="auto">
          <a:xfrm>
            <a:off x="4750829" y="-50608"/>
            <a:ext cx="4393172" cy="12003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0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WEAKNESS</a:t>
            </a:r>
            <a:endParaRPr lang="en-US" sz="70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868" y="1864591"/>
            <a:ext cx="2857660" cy="2857660"/>
          </a:xfrm>
          <a:prstGeom prst="rect">
            <a:avLst/>
          </a:prstGeom>
          <a:effectLst>
            <a:glow rad="228600">
              <a:schemeClr val="accent4">
                <a:satMod val="175000"/>
                <a:alpha val="40000"/>
              </a:schemeClr>
            </a:glow>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5789" y="1854958"/>
            <a:ext cx="2255823" cy="2880203"/>
          </a:xfrm>
          <a:prstGeom prst="rect">
            <a:avLst/>
          </a:prstGeom>
          <a:effectLst>
            <a:glow rad="228600">
              <a:schemeClr val="accent4">
                <a:satMod val="175000"/>
                <a:alpha val="40000"/>
              </a:schemeClr>
            </a:glow>
          </a:effectLst>
        </p:spPr>
      </p:pic>
      <p:sp>
        <p:nvSpPr>
          <p:cNvPr id="10" name="Text Box 1026"/>
          <p:cNvSpPr txBox="1">
            <a:spLocks noChangeArrowheads="1"/>
          </p:cNvSpPr>
          <p:nvPr/>
        </p:nvSpPr>
        <p:spPr bwMode="auto">
          <a:xfrm>
            <a:off x="0" y="912578"/>
            <a:ext cx="4343400" cy="104644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6200" spc="-300" dirty="0" smtClean="0">
                <a:solidFill>
                  <a:srgbClr val="00FFFF"/>
                </a:solidFill>
                <a:effectLst>
                  <a:glow rad="228600">
                    <a:schemeClr val="accent4">
                      <a:satMod val="175000"/>
                      <a:alpha val="85000"/>
                    </a:schemeClr>
                  </a:glow>
                </a:effectLst>
                <a:latin typeface="Sakkal Majalla" pitchFamily="2" charset="-78"/>
                <a:cs typeface="Sakkal Majalla" pitchFamily="2" charset="-78"/>
              </a:rPr>
              <a:t>INTELLECTUALLY</a:t>
            </a:r>
            <a:endParaRPr lang="en-US" sz="6200" spc="-300" dirty="0">
              <a:solidFill>
                <a:srgbClr val="00FFFF"/>
              </a:solidFill>
              <a:effectLst>
                <a:glow rad="228600">
                  <a:schemeClr val="accent4">
                    <a:satMod val="175000"/>
                    <a:alpha val="85000"/>
                  </a:schemeClr>
                </a:glow>
              </a:effectLst>
              <a:latin typeface="Sakkal Majalla" pitchFamily="2" charset="-78"/>
              <a:cs typeface="Sakkal Majalla" pitchFamily="2" charset="-78"/>
            </a:endParaRPr>
          </a:p>
        </p:txBody>
      </p:sp>
      <p:sp>
        <p:nvSpPr>
          <p:cNvPr id="11" name="Text Box 1026"/>
          <p:cNvSpPr txBox="1">
            <a:spLocks noChangeArrowheads="1"/>
          </p:cNvSpPr>
          <p:nvPr/>
        </p:nvSpPr>
        <p:spPr bwMode="auto">
          <a:xfrm>
            <a:off x="4738255" y="891796"/>
            <a:ext cx="4405745" cy="110799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6600" dirty="0" smtClean="0">
                <a:solidFill>
                  <a:srgbClr val="00FFFF"/>
                </a:solidFill>
                <a:effectLst>
                  <a:glow rad="228600">
                    <a:schemeClr val="accent4">
                      <a:satMod val="175000"/>
                      <a:alpha val="85000"/>
                    </a:schemeClr>
                  </a:glow>
                </a:effectLst>
                <a:latin typeface="Sakkal Majalla" pitchFamily="2" charset="-78"/>
                <a:cs typeface="Sakkal Majalla" pitchFamily="2" charset="-78"/>
              </a:rPr>
              <a:t>FOOLISH</a:t>
            </a:r>
            <a:endParaRPr lang="en-US" sz="6600" dirty="0">
              <a:solidFill>
                <a:srgbClr val="00FFFF"/>
              </a:solidFill>
              <a:effectLst>
                <a:glow rad="228600">
                  <a:schemeClr val="accent4">
                    <a:satMod val="175000"/>
                    <a:alpha val="85000"/>
                  </a:schemeClr>
                </a:glow>
              </a:effectLst>
              <a:latin typeface="Sakkal Majalla" pitchFamily="2" charset="-78"/>
              <a:cs typeface="Sakkal Majalla" pitchFamily="2" charset="-78"/>
            </a:endParaRPr>
          </a:p>
        </p:txBody>
      </p:sp>
      <p:sp>
        <p:nvSpPr>
          <p:cNvPr id="13" name="Text Box 1026"/>
          <p:cNvSpPr txBox="1">
            <a:spLocks noChangeArrowheads="1"/>
          </p:cNvSpPr>
          <p:nvPr/>
        </p:nvSpPr>
        <p:spPr bwMode="auto">
          <a:xfrm>
            <a:off x="4750828" y="4774048"/>
            <a:ext cx="4405745" cy="1209562"/>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55000"/>
              </a:lnSpc>
              <a:spcAft>
                <a:spcPct val="40000"/>
              </a:spcAft>
              <a:buClr>
                <a:srgbClr val="FFFF99"/>
              </a:buClr>
            </a:pPr>
            <a:r>
              <a:rPr lang="en-US" sz="6600" b="0" dirty="0" smtClean="0">
                <a:solidFill>
                  <a:schemeClr val="bg1"/>
                </a:solidFill>
                <a:effectLst>
                  <a:glow rad="228600">
                    <a:schemeClr val="accent4">
                      <a:satMod val="175000"/>
                      <a:alpha val="85000"/>
                    </a:schemeClr>
                  </a:glow>
                </a:effectLst>
                <a:latin typeface="Sakkal Majalla" pitchFamily="2" charset="-78"/>
                <a:cs typeface="Sakkal Majalla" pitchFamily="2" charset="-78"/>
              </a:rPr>
              <a:t>Playing Mind Games</a:t>
            </a:r>
            <a:endParaRPr lang="en-US" sz="6600" b="0" dirty="0">
              <a:solidFill>
                <a:schemeClr val="bg1"/>
              </a:solidFill>
              <a:effectLst>
                <a:glow rad="228600">
                  <a:schemeClr val="accent4">
                    <a:satMod val="175000"/>
                    <a:alpha val="85000"/>
                  </a:schemeClr>
                </a:glow>
              </a:effectLst>
              <a:latin typeface="Sakkal Majalla" pitchFamily="2" charset="-78"/>
              <a:cs typeface="Sakkal Majalla" pitchFamily="2" charset="-78"/>
            </a:endParaRPr>
          </a:p>
        </p:txBody>
      </p:sp>
      <p:sp>
        <p:nvSpPr>
          <p:cNvPr id="15" name="Text Box 1026"/>
          <p:cNvSpPr txBox="1">
            <a:spLocks noChangeArrowheads="1"/>
          </p:cNvSpPr>
          <p:nvPr/>
        </p:nvSpPr>
        <p:spPr bwMode="auto">
          <a:xfrm>
            <a:off x="0" y="4531209"/>
            <a:ext cx="4405745" cy="1323824"/>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55000"/>
              </a:lnSpc>
              <a:spcAft>
                <a:spcPct val="40000"/>
              </a:spcAft>
              <a:buClr>
                <a:srgbClr val="FFFF99"/>
              </a:buClr>
            </a:pPr>
            <a:r>
              <a:rPr lang="en-US" sz="6600" b="0" dirty="0" smtClean="0">
                <a:solidFill>
                  <a:schemeClr val="bg1"/>
                </a:solidFill>
                <a:effectLst>
                  <a:glow rad="228600">
                    <a:schemeClr val="accent4">
                      <a:satMod val="175000"/>
                      <a:alpha val="85000"/>
                    </a:schemeClr>
                  </a:glow>
                </a:effectLst>
                <a:latin typeface="Sakkal Majalla" pitchFamily="2" charset="-78"/>
                <a:cs typeface="Sakkal Majalla" pitchFamily="2" charset="-78"/>
              </a:rPr>
              <a:t>Bright And Knowledgeable</a:t>
            </a:r>
          </a:p>
        </p:txBody>
      </p:sp>
    </p:spTree>
    <p:extLst>
      <p:ext uri="{BB962C8B-B14F-4D97-AF65-F5344CB8AC3E}">
        <p14:creationId xmlns:p14="http://schemas.microsoft.com/office/powerpoint/2010/main" val="276176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strVal val="4/3*#ppt_w"/>
                                          </p:val>
                                        </p:tav>
                                        <p:tav tm="100000">
                                          <p:val>
                                            <p:strVal val="#ppt_w"/>
                                          </p:val>
                                        </p:tav>
                                      </p:tavLst>
                                    </p:anim>
                                    <p:anim calcmode="lin" valueType="num">
                                      <p:cBhvr>
                                        <p:cTn id="8" dur="750" fill="hold"/>
                                        <p:tgtEl>
                                          <p:spTgt spid="10"/>
                                        </p:tgtEl>
                                        <p:attrNameLst>
                                          <p:attrName>ppt_h</p:attrName>
                                        </p:attrNameLst>
                                      </p:cBhvr>
                                      <p:tavLst>
                                        <p:tav tm="0">
                                          <p:val>
                                            <p:strVal val="4/3*#ppt_h"/>
                                          </p:val>
                                        </p:tav>
                                        <p:tav tm="100000">
                                          <p:val>
                                            <p:strVal val="#ppt_h"/>
                                          </p:val>
                                        </p:tav>
                                      </p:tavLst>
                                    </p:anim>
                                  </p:childTnLst>
                                </p:cTn>
                              </p:par>
                            </p:childTnLst>
                          </p:cTn>
                        </p:par>
                        <p:par>
                          <p:cTn id="9" fill="hold">
                            <p:stCondLst>
                              <p:cond delay="750"/>
                            </p:stCondLst>
                            <p:childTnLst>
                              <p:par>
                                <p:cTn id="10" presetID="31"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par>
                          <p:cTn id="16" fill="hold">
                            <p:stCondLst>
                              <p:cond delay="1750"/>
                            </p:stCondLst>
                            <p:childTnLst>
                              <p:par>
                                <p:cTn id="17" presetID="23" presetClass="entr" presetSubtype="28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750" fill="hold"/>
                                        <p:tgtEl>
                                          <p:spTgt spid="15"/>
                                        </p:tgtEl>
                                        <p:attrNameLst>
                                          <p:attrName>ppt_w</p:attrName>
                                        </p:attrNameLst>
                                      </p:cBhvr>
                                      <p:tavLst>
                                        <p:tav tm="0">
                                          <p:val>
                                            <p:strVal val="4/3*#ppt_w"/>
                                          </p:val>
                                        </p:tav>
                                        <p:tav tm="100000">
                                          <p:val>
                                            <p:strVal val="#ppt_w"/>
                                          </p:val>
                                        </p:tav>
                                      </p:tavLst>
                                    </p:anim>
                                    <p:anim calcmode="lin" valueType="num">
                                      <p:cBhvr>
                                        <p:cTn id="20" dur="750" fill="hold"/>
                                        <p:tgtEl>
                                          <p:spTgt spid="15"/>
                                        </p:tgtEl>
                                        <p:attrNameLst>
                                          <p:attrName>ppt_h</p:attrName>
                                        </p:attrNameLst>
                                      </p:cBhvr>
                                      <p:tavLst>
                                        <p:tav tm="0">
                                          <p:val>
                                            <p:strVal val="4/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750" fill="hold"/>
                                        <p:tgtEl>
                                          <p:spTgt spid="11"/>
                                        </p:tgtEl>
                                        <p:attrNameLst>
                                          <p:attrName>ppt_w</p:attrName>
                                        </p:attrNameLst>
                                      </p:cBhvr>
                                      <p:tavLst>
                                        <p:tav tm="0">
                                          <p:val>
                                            <p:strVal val="4/3*#ppt_w"/>
                                          </p:val>
                                        </p:tav>
                                        <p:tav tm="100000">
                                          <p:val>
                                            <p:strVal val="#ppt_w"/>
                                          </p:val>
                                        </p:tav>
                                      </p:tavLst>
                                    </p:anim>
                                    <p:anim calcmode="lin" valueType="num">
                                      <p:cBhvr>
                                        <p:cTn id="26" dur="750" fill="hold"/>
                                        <p:tgtEl>
                                          <p:spTgt spid="11"/>
                                        </p:tgtEl>
                                        <p:attrNameLst>
                                          <p:attrName>ppt_h</p:attrName>
                                        </p:attrNameLst>
                                      </p:cBhvr>
                                      <p:tavLst>
                                        <p:tav tm="0">
                                          <p:val>
                                            <p:strVal val="4/3*#ppt_h"/>
                                          </p:val>
                                        </p:tav>
                                        <p:tav tm="100000">
                                          <p:val>
                                            <p:strVal val="#ppt_h"/>
                                          </p:val>
                                        </p:tav>
                                      </p:tavLst>
                                    </p:anim>
                                  </p:childTnLst>
                                </p:cTn>
                              </p:par>
                            </p:childTnLst>
                          </p:cTn>
                        </p:par>
                        <p:par>
                          <p:cTn id="27" fill="hold">
                            <p:stCondLst>
                              <p:cond delay="750"/>
                            </p:stCondLst>
                            <p:childTnLst>
                              <p:par>
                                <p:cTn id="28" presetID="31"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fltVal val="0"/>
                                          </p:val>
                                        </p:tav>
                                        <p:tav tm="100000">
                                          <p:val>
                                            <p:strVal val="#ppt_h"/>
                                          </p:val>
                                        </p:tav>
                                      </p:tavLst>
                                    </p:anim>
                                    <p:anim calcmode="lin" valueType="num">
                                      <p:cBhvr>
                                        <p:cTn id="32" dur="1000" fill="hold"/>
                                        <p:tgtEl>
                                          <p:spTgt spid="12"/>
                                        </p:tgtEl>
                                        <p:attrNameLst>
                                          <p:attrName>style.rotation</p:attrName>
                                        </p:attrNameLst>
                                      </p:cBhvr>
                                      <p:tavLst>
                                        <p:tav tm="0">
                                          <p:val>
                                            <p:fltVal val="90"/>
                                          </p:val>
                                        </p:tav>
                                        <p:tav tm="100000">
                                          <p:val>
                                            <p:fltVal val="0"/>
                                          </p:val>
                                        </p:tav>
                                      </p:tavLst>
                                    </p:anim>
                                    <p:animEffect transition="in" filter="fade">
                                      <p:cBhvr>
                                        <p:cTn id="33" dur="1000"/>
                                        <p:tgtEl>
                                          <p:spTgt spid="12"/>
                                        </p:tgtEl>
                                      </p:cBhvr>
                                    </p:animEffect>
                                  </p:childTnLst>
                                </p:cTn>
                              </p:par>
                            </p:childTnLst>
                          </p:cTn>
                        </p:par>
                        <p:par>
                          <p:cTn id="34" fill="hold">
                            <p:stCondLst>
                              <p:cond delay="1750"/>
                            </p:stCondLst>
                            <p:childTnLst>
                              <p:par>
                                <p:cTn id="35" presetID="23" presetClass="entr" presetSubtype="28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750" fill="hold"/>
                                        <p:tgtEl>
                                          <p:spTgt spid="13"/>
                                        </p:tgtEl>
                                        <p:attrNameLst>
                                          <p:attrName>ppt_w</p:attrName>
                                        </p:attrNameLst>
                                      </p:cBhvr>
                                      <p:tavLst>
                                        <p:tav tm="0">
                                          <p:val>
                                            <p:strVal val="4/3*#ppt_w"/>
                                          </p:val>
                                        </p:tav>
                                        <p:tav tm="100000">
                                          <p:val>
                                            <p:strVal val="#ppt_w"/>
                                          </p:val>
                                        </p:tav>
                                      </p:tavLst>
                                    </p:anim>
                                    <p:anim calcmode="lin" valueType="num">
                                      <p:cBhvr>
                                        <p:cTn id="38" dur="750" fill="hold"/>
                                        <p:tgtEl>
                                          <p:spTgt spid="1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 y="311719"/>
            <a:ext cx="4343401" cy="446817"/>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5" name="Rectangle 4"/>
          <p:cNvSpPr>
            <a:spLocks noChangeArrowheads="1"/>
          </p:cNvSpPr>
          <p:nvPr/>
        </p:nvSpPr>
        <p:spPr bwMode="auto">
          <a:xfrm>
            <a:off x="4738255" y="311719"/>
            <a:ext cx="4405746" cy="446817"/>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6" name="Text Box 1026"/>
          <p:cNvSpPr txBox="1">
            <a:spLocks noChangeArrowheads="1"/>
          </p:cNvSpPr>
          <p:nvPr/>
        </p:nvSpPr>
        <p:spPr bwMode="auto">
          <a:xfrm>
            <a:off x="-38559" y="-38035"/>
            <a:ext cx="4381959" cy="12003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0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STRONG</a:t>
            </a:r>
            <a:endParaRPr lang="en-US" sz="70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sp>
        <p:nvSpPr>
          <p:cNvPr id="7" name="Text Box 1026"/>
          <p:cNvSpPr txBox="1">
            <a:spLocks noChangeArrowheads="1"/>
          </p:cNvSpPr>
          <p:nvPr/>
        </p:nvSpPr>
        <p:spPr bwMode="auto">
          <a:xfrm>
            <a:off x="4750829" y="-50608"/>
            <a:ext cx="4393172" cy="12003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0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WEAKNESS</a:t>
            </a:r>
            <a:endParaRPr lang="en-US" sz="70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597" y="1924410"/>
            <a:ext cx="3605646" cy="2810931"/>
          </a:xfrm>
          <a:prstGeom prst="rect">
            <a:avLst/>
          </a:prstGeom>
          <a:effectLst>
            <a:glow rad="228600">
              <a:schemeClr val="accent4">
                <a:satMod val="175000"/>
                <a:alpha val="40000"/>
              </a:schemeClr>
            </a:glow>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9431" y="1908412"/>
            <a:ext cx="3878811" cy="2736324"/>
          </a:xfrm>
          <a:prstGeom prst="rect">
            <a:avLst/>
          </a:prstGeom>
          <a:effectLst>
            <a:glow rad="228600">
              <a:schemeClr val="accent4">
                <a:satMod val="175000"/>
                <a:alpha val="40000"/>
              </a:schemeClr>
            </a:glow>
          </a:effectLst>
        </p:spPr>
      </p:pic>
      <p:sp>
        <p:nvSpPr>
          <p:cNvPr id="10" name="Text Box 1026"/>
          <p:cNvSpPr txBox="1">
            <a:spLocks noChangeArrowheads="1"/>
          </p:cNvSpPr>
          <p:nvPr/>
        </p:nvSpPr>
        <p:spPr bwMode="auto">
          <a:xfrm>
            <a:off x="0" y="902187"/>
            <a:ext cx="4343400" cy="110799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6600" dirty="0" smtClean="0">
                <a:solidFill>
                  <a:srgbClr val="00FFFF"/>
                </a:solidFill>
                <a:effectLst>
                  <a:glow rad="228600">
                    <a:schemeClr val="accent4">
                      <a:satMod val="175000"/>
                      <a:alpha val="85000"/>
                    </a:schemeClr>
                  </a:glow>
                </a:effectLst>
                <a:latin typeface="Sakkal Majalla" pitchFamily="2" charset="-78"/>
                <a:cs typeface="Sakkal Majalla" pitchFamily="2" charset="-78"/>
              </a:rPr>
              <a:t>OUTWARDLY</a:t>
            </a:r>
            <a:endParaRPr lang="en-US" sz="6600" dirty="0">
              <a:solidFill>
                <a:srgbClr val="00FFFF"/>
              </a:solidFill>
              <a:effectLst>
                <a:glow rad="228600">
                  <a:schemeClr val="accent4">
                    <a:satMod val="175000"/>
                    <a:alpha val="85000"/>
                  </a:schemeClr>
                </a:glow>
              </a:effectLst>
              <a:latin typeface="Sakkal Majalla" pitchFamily="2" charset="-78"/>
              <a:cs typeface="Sakkal Majalla" pitchFamily="2" charset="-78"/>
            </a:endParaRPr>
          </a:p>
        </p:txBody>
      </p:sp>
      <p:sp>
        <p:nvSpPr>
          <p:cNvPr id="11" name="Text Box 1026"/>
          <p:cNvSpPr txBox="1">
            <a:spLocks noChangeArrowheads="1"/>
          </p:cNvSpPr>
          <p:nvPr/>
        </p:nvSpPr>
        <p:spPr bwMode="auto">
          <a:xfrm>
            <a:off x="4738255" y="902187"/>
            <a:ext cx="4405745" cy="110799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6600" dirty="0" smtClean="0">
                <a:solidFill>
                  <a:srgbClr val="00FFFF"/>
                </a:solidFill>
                <a:effectLst>
                  <a:glow rad="228600">
                    <a:schemeClr val="accent4">
                      <a:satMod val="175000"/>
                      <a:alpha val="85000"/>
                    </a:schemeClr>
                  </a:glow>
                </a:effectLst>
                <a:latin typeface="Sakkal Majalla" pitchFamily="2" charset="-78"/>
                <a:cs typeface="Sakkal Majalla" pitchFamily="2" charset="-78"/>
              </a:rPr>
              <a:t>INWARDLY</a:t>
            </a:r>
            <a:endParaRPr lang="en-US" sz="6600" dirty="0">
              <a:solidFill>
                <a:srgbClr val="00FFFF"/>
              </a:solidFill>
              <a:effectLst>
                <a:glow rad="228600">
                  <a:schemeClr val="accent4">
                    <a:satMod val="175000"/>
                    <a:alpha val="85000"/>
                  </a:schemeClr>
                </a:glow>
              </a:effectLst>
              <a:latin typeface="Sakkal Majalla" pitchFamily="2" charset="-78"/>
              <a:cs typeface="Sakkal Majalla" pitchFamily="2" charset="-78"/>
            </a:endParaRPr>
          </a:p>
        </p:txBody>
      </p:sp>
      <p:sp>
        <p:nvSpPr>
          <p:cNvPr id="13" name="Text Box 1026"/>
          <p:cNvSpPr txBox="1">
            <a:spLocks noChangeArrowheads="1"/>
          </p:cNvSpPr>
          <p:nvPr/>
        </p:nvSpPr>
        <p:spPr bwMode="auto">
          <a:xfrm>
            <a:off x="4750828" y="4431145"/>
            <a:ext cx="4405745" cy="1209562"/>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55000"/>
              </a:lnSpc>
              <a:spcAft>
                <a:spcPct val="40000"/>
              </a:spcAft>
              <a:buClr>
                <a:srgbClr val="FFFF99"/>
              </a:buClr>
            </a:pPr>
            <a:r>
              <a:rPr lang="en-US" sz="6600" b="0" dirty="0" smtClean="0">
                <a:solidFill>
                  <a:schemeClr val="bg1"/>
                </a:solidFill>
                <a:effectLst>
                  <a:glow rad="228600">
                    <a:schemeClr val="accent4">
                      <a:satMod val="175000"/>
                      <a:alpha val="85000"/>
                    </a:schemeClr>
                  </a:glow>
                </a:effectLst>
                <a:latin typeface="Sakkal Majalla" pitchFamily="2" charset="-78"/>
                <a:cs typeface="Sakkal Majalla" pitchFamily="2" charset="-78"/>
              </a:rPr>
              <a:t>Can Easily Be Played</a:t>
            </a:r>
            <a:endParaRPr lang="en-US" sz="6600" b="0" dirty="0">
              <a:solidFill>
                <a:schemeClr val="bg1"/>
              </a:solidFill>
              <a:effectLst>
                <a:glow rad="228600">
                  <a:schemeClr val="accent4">
                    <a:satMod val="175000"/>
                    <a:alpha val="85000"/>
                  </a:schemeClr>
                </a:glow>
              </a:effectLst>
              <a:latin typeface="Sakkal Majalla" pitchFamily="2" charset="-78"/>
              <a:cs typeface="Sakkal Majalla" pitchFamily="2" charset="-78"/>
            </a:endParaRPr>
          </a:p>
        </p:txBody>
      </p:sp>
      <p:sp>
        <p:nvSpPr>
          <p:cNvPr id="15" name="Text Box 1026"/>
          <p:cNvSpPr txBox="1">
            <a:spLocks noChangeArrowheads="1"/>
          </p:cNvSpPr>
          <p:nvPr/>
        </p:nvSpPr>
        <p:spPr bwMode="auto">
          <a:xfrm>
            <a:off x="0" y="4531209"/>
            <a:ext cx="4405745" cy="1323824"/>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55000"/>
              </a:lnSpc>
              <a:spcAft>
                <a:spcPct val="40000"/>
              </a:spcAft>
              <a:buClr>
                <a:srgbClr val="FFFF99"/>
              </a:buClr>
            </a:pPr>
            <a:r>
              <a:rPr lang="en-US" sz="6600" b="0" dirty="0" smtClean="0">
                <a:solidFill>
                  <a:schemeClr val="bg1"/>
                </a:solidFill>
                <a:effectLst>
                  <a:glow rad="228600">
                    <a:schemeClr val="accent4">
                      <a:satMod val="175000"/>
                      <a:alpha val="85000"/>
                    </a:schemeClr>
                  </a:glow>
                </a:effectLst>
                <a:latin typeface="Sakkal Majalla" pitchFamily="2" charset="-78"/>
                <a:cs typeface="Sakkal Majalla" pitchFamily="2" charset="-78"/>
              </a:rPr>
              <a:t>Incredibly Attractive</a:t>
            </a:r>
          </a:p>
        </p:txBody>
      </p:sp>
    </p:spTree>
    <p:extLst>
      <p:ext uri="{BB962C8B-B14F-4D97-AF65-F5344CB8AC3E}">
        <p14:creationId xmlns:p14="http://schemas.microsoft.com/office/powerpoint/2010/main" val="37083951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strVal val="4/3*#ppt_w"/>
                                          </p:val>
                                        </p:tav>
                                        <p:tav tm="100000">
                                          <p:val>
                                            <p:strVal val="#ppt_w"/>
                                          </p:val>
                                        </p:tav>
                                      </p:tavLst>
                                    </p:anim>
                                    <p:anim calcmode="lin" valueType="num">
                                      <p:cBhvr>
                                        <p:cTn id="8" dur="750" fill="hold"/>
                                        <p:tgtEl>
                                          <p:spTgt spid="10"/>
                                        </p:tgtEl>
                                        <p:attrNameLst>
                                          <p:attrName>ppt_h</p:attrName>
                                        </p:attrNameLst>
                                      </p:cBhvr>
                                      <p:tavLst>
                                        <p:tav tm="0">
                                          <p:val>
                                            <p:strVal val="4/3*#ppt_h"/>
                                          </p:val>
                                        </p:tav>
                                        <p:tav tm="100000">
                                          <p:val>
                                            <p:strVal val="#ppt_h"/>
                                          </p:val>
                                        </p:tav>
                                      </p:tavLst>
                                    </p:anim>
                                  </p:childTnLst>
                                </p:cTn>
                              </p:par>
                            </p:childTnLst>
                          </p:cTn>
                        </p:par>
                        <p:par>
                          <p:cTn id="9" fill="hold">
                            <p:stCondLst>
                              <p:cond delay="750"/>
                            </p:stCondLst>
                            <p:childTnLst>
                              <p:par>
                                <p:cTn id="10" presetID="31"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par>
                          <p:cTn id="16" fill="hold">
                            <p:stCondLst>
                              <p:cond delay="1750"/>
                            </p:stCondLst>
                            <p:childTnLst>
                              <p:par>
                                <p:cTn id="17" presetID="23" presetClass="entr" presetSubtype="28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750" fill="hold"/>
                                        <p:tgtEl>
                                          <p:spTgt spid="15"/>
                                        </p:tgtEl>
                                        <p:attrNameLst>
                                          <p:attrName>ppt_w</p:attrName>
                                        </p:attrNameLst>
                                      </p:cBhvr>
                                      <p:tavLst>
                                        <p:tav tm="0">
                                          <p:val>
                                            <p:strVal val="4/3*#ppt_w"/>
                                          </p:val>
                                        </p:tav>
                                        <p:tav tm="100000">
                                          <p:val>
                                            <p:strVal val="#ppt_w"/>
                                          </p:val>
                                        </p:tav>
                                      </p:tavLst>
                                    </p:anim>
                                    <p:anim calcmode="lin" valueType="num">
                                      <p:cBhvr>
                                        <p:cTn id="20" dur="750" fill="hold"/>
                                        <p:tgtEl>
                                          <p:spTgt spid="15"/>
                                        </p:tgtEl>
                                        <p:attrNameLst>
                                          <p:attrName>ppt_h</p:attrName>
                                        </p:attrNameLst>
                                      </p:cBhvr>
                                      <p:tavLst>
                                        <p:tav tm="0">
                                          <p:val>
                                            <p:strVal val="4/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750" fill="hold"/>
                                        <p:tgtEl>
                                          <p:spTgt spid="11"/>
                                        </p:tgtEl>
                                        <p:attrNameLst>
                                          <p:attrName>ppt_w</p:attrName>
                                        </p:attrNameLst>
                                      </p:cBhvr>
                                      <p:tavLst>
                                        <p:tav tm="0">
                                          <p:val>
                                            <p:strVal val="4/3*#ppt_w"/>
                                          </p:val>
                                        </p:tav>
                                        <p:tav tm="100000">
                                          <p:val>
                                            <p:strVal val="#ppt_w"/>
                                          </p:val>
                                        </p:tav>
                                      </p:tavLst>
                                    </p:anim>
                                    <p:anim calcmode="lin" valueType="num">
                                      <p:cBhvr>
                                        <p:cTn id="26" dur="750" fill="hold"/>
                                        <p:tgtEl>
                                          <p:spTgt spid="11"/>
                                        </p:tgtEl>
                                        <p:attrNameLst>
                                          <p:attrName>ppt_h</p:attrName>
                                        </p:attrNameLst>
                                      </p:cBhvr>
                                      <p:tavLst>
                                        <p:tav tm="0">
                                          <p:val>
                                            <p:strVal val="4/3*#ppt_h"/>
                                          </p:val>
                                        </p:tav>
                                        <p:tav tm="100000">
                                          <p:val>
                                            <p:strVal val="#ppt_h"/>
                                          </p:val>
                                        </p:tav>
                                      </p:tavLst>
                                    </p:anim>
                                  </p:childTnLst>
                                </p:cTn>
                              </p:par>
                            </p:childTnLst>
                          </p:cTn>
                        </p:par>
                        <p:par>
                          <p:cTn id="27" fill="hold">
                            <p:stCondLst>
                              <p:cond delay="750"/>
                            </p:stCondLst>
                            <p:childTnLst>
                              <p:par>
                                <p:cTn id="28" presetID="31"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fltVal val="0"/>
                                          </p:val>
                                        </p:tav>
                                        <p:tav tm="100000">
                                          <p:val>
                                            <p:strVal val="#ppt_h"/>
                                          </p:val>
                                        </p:tav>
                                      </p:tavLst>
                                    </p:anim>
                                    <p:anim calcmode="lin" valueType="num">
                                      <p:cBhvr>
                                        <p:cTn id="32" dur="1000" fill="hold"/>
                                        <p:tgtEl>
                                          <p:spTgt spid="12"/>
                                        </p:tgtEl>
                                        <p:attrNameLst>
                                          <p:attrName>style.rotation</p:attrName>
                                        </p:attrNameLst>
                                      </p:cBhvr>
                                      <p:tavLst>
                                        <p:tav tm="0">
                                          <p:val>
                                            <p:fltVal val="90"/>
                                          </p:val>
                                        </p:tav>
                                        <p:tav tm="100000">
                                          <p:val>
                                            <p:fltVal val="0"/>
                                          </p:val>
                                        </p:tav>
                                      </p:tavLst>
                                    </p:anim>
                                    <p:animEffect transition="in" filter="fade">
                                      <p:cBhvr>
                                        <p:cTn id="33" dur="1000"/>
                                        <p:tgtEl>
                                          <p:spTgt spid="12"/>
                                        </p:tgtEl>
                                      </p:cBhvr>
                                    </p:animEffect>
                                  </p:childTnLst>
                                </p:cTn>
                              </p:par>
                            </p:childTnLst>
                          </p:cTn>
                        </p:par>
                        <p:par>
                          <p:cTn id="34" fill="hold">
                            <p:stCondLst>
                              <p:cond delay="1750"/>
                            </p:stCondLst>
                            <p:childTnLst>
                              <p:par>
                                <p:cTn id="35" presetID="23" presetClass="entr" presetSubtype="28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750" fill="hold"/>
                                        <p:tgtEl>
                                          <p:spTgt spid="13"/>
                                        </p:tgtEl>
                                        <p:attrNameLst>
                                          <p:attrName>ppt_w</p:attrName>
                                        </p:attrNameLst>
                                      </p:cBhvr>
                                      <p:tavLst>
                                        <p:tav tm="0">
                                          <p:val>
                                            <p:strVal val="4/3*#ppt_w"/>
                                          </p:val>
                                        </p:tav>
                                        <p:tav tm="100000">
                                          <p:val>
                                            <p:strVal val="#ppt_w"/>
                                          </p:val>
                                        </p:tav>
                                      </p:tavLst>
                                    </p:anim>
                                    <p:anim calcmode="lin" valueType="num">
                                      <p:cBhvr>
                                        <p:cTn id="38" dur="750" fill="hold"/>
                                        <p:tgtEl>
                                          <p:spTgt spid="1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 y="311719"/>
            <a:ext cx="4343401" cy="446817"/>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5" name="Rectangle 4"/>
          <p:cNvSpPr>
            <a:spLocks noChangeArrowheads="1"/>
          </p:cNvSpPr>
          <p:nvPr/>
        </p:nvSpPr>
        <p:spPr bwMode="auto">
          <a:xfrm>
            <a:off x="4738255" y="311719"/>
            <a:ext cx="4405746" cy="446817"/>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6" name="Text Box 1026"/>
          <p:cNvSpPr txBox="1">
            <a:spLocks noChangeArrowheads="1"/>
          </p:cNvSpPr>
          <p:nvPr/>
        </p:nvSpPr>
        <p:spPr bwMode="auto">
          <a:xfrm>
            <a:off x="-38559" y="-38035"/>
            <a:ext cx="4381959" cy="12003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0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STRONG</a:t>
            </a:r>
            <a:endParaRPr lang="en-US" sz="70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sp>
        <p:nvSpPr>
          <p:cNvPr id="7" name="Text Box 1026"/>
          <p:cNvSpPr txBox="1">
            <a:spLocks noChangeArrowheads="1"/>
          </p:cNvSpPr>
          <p:nvPr/>
        </p:nvSpPr>
        <p:spPr bwMode="auto">
          <a:xfrm>
            <a:off x="4750829" y="-50608"/>
            <a:ext cx="4393172" cy="12003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000" b="0" dirty="0" smtClean="0">
                <a:solidFill>
                  <a:srgbClr val="FFFF66"/>
                </a:solidFill>
                <a:effectLst>
                  <a:glow rad="228600">
                    <a:schemeClr val="accent4">
                      <a:satMod val="175000"/>
                      <a:alpha val="85000"/>
                    </a:schemeClr>
                  </a:glow>
                </a:effectLst>
                <a:latin typeface="Shatterboxx" pitchFamily="2" charset="0"/>
                <a:cs typeface="Sakkal Majalla" pitchFamily="2" charset="-78"/>
              </a:rPr>
              <a:t>WEAKNESS</a:t>
            </a:r>
            <a:endParaRPr lang="en-US" sz="7000" b="0" dirty="0">
              <a:solidFill>
                <a:srgbClr val="FFFF66"/>
              </a:solidFill>
              <a:effectLst>
                <a:glow rad="228600">
                  <a:schemeClr val="accent4">
                    <a:satMod val="175000"/>
                    <a:alpha val="85000"/>
                  </a:schemeClr>
                </a:glow>
              </a:effectLst>
              <a:latin typeface="Shatterboxx" pitchFamily="2" charset="0"/>
              <a:cs typeface="Sakkal Majalla" pitchFamily="2" charset="-78"/>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57" y="1873173"/>
            <a:ext cx="3474685" cy="3442060"/>
          </a:xfrm>
          <a:prstGeom prst="rect">
            <a:avLst/>
          </a:prstGeom>
          <a:effectLst>
            <a:glow rad="228600">
              <a:schemeClr val="accent4">
                <a:satMod val="175000"/>
                <a:alpha val="40000"/>
              </a:schemeClr>
            </a:glow>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0583" y="1908411"/>
            <a:ext cx="3141088" cy="3406821"/>
          </a:xfrm>
          <a:prstGeom prst="rect">
            <a:avLst/>
          </a:prstGeom>
          <a:effectLst>
            <a:glow rad="228600">
              <a:schemeClr val="accent4">
                <a:satMod val="175000"/>
                <a:alpha val="40000"/>
              </a:schemeClr>
            </a:glow>
          </a:effectLst>
        </p:spPr>
      </p:pic>
      <p:sp>
        <p:nvSpPr>
          <p:cNvPr id="10" name="Text Box 1026"/>
          <p:cNvSpPr txBox="1">
            <a:spLocks noChangeArrowheads="1"/>
          </p:cNvSpPr>
          <p:nvPr/>
        </p:nvSpPr>
        <p:spPr bwMode="auto">
          <a:xfrm>
            <a:off x="0" y="902187"/>
            <a:ext cx="4343400" cy="110799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6600" dirty="0" smtClean="0">
                <a:solidFill>
                  <a:srgbClr val="00FFFF"/>
                </a:solidFill>
                <a:effectLst>
                  <a:glow rad="228600">
                    <a:schemeClr val="accent4">
                      <a:satMod val="175000"/>
                      <a:alpha val="85000"/>
                    </a:schemeClr>
                  </a:glow>
                </a:effectLst>
                <a:latin typeface="Sakkal Majalla" pitchFamily="2" charset="-78"/>
                <a:cs typeface="Sakkal Majalla" pitchFamily="2" charset="-78"/>
              </a:rPr>
              <a:t>POWER</a:t>
            </a:r>
            <a:endParaRPr lang="en-US" sz="6600" dirty="0">
              <a:solidFill>
                <a:srgbClr val="00FFFF"/>
              </a:solidFill>
              <a:effectLst>
                <a:glow rad="228600">
                  <a:schemeClr val="accent4">
                    <a:satMod val="175000"/>
                    <a:alpha val="85000"/>
                  </a:schemeClr>
                </a:glow>
              </a:effectLst>
              <a:latin typeface="Sakkal Majalla" pitchFamily="2" charset="-78"/>
              <a:cs typeface="Sakkal Majalla" pitchFamily="2" charset="-78"/>
            </a:endParaRPr>
          </a:p>
        </p:txBody>
      </p:sp>
      <p:sp>
        <p:nvSpPr>
          <p:cNvPr id="11" name="Text Box 1026"/>
          <p:cNvSpPr txBox="1">
            <a:spLocks noChangeArrowheads="1"/>
          </p:cNvSpPr>
          <p:nvPr/>
        </p:nvSpPr>
        <p:spPr bwMode="auto">
          <a:xfrm>
            <a:off x="4738255" y="902187"/>
            <a:ext cx="4405745" cy="110799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6600" spc="-150" dirty="0" smtClean="0">
                <a:solidFill>
                  <a:srgbClr val="00FFFF"/>
                </a:solidFill>
                <a:effectLst>
                  <a:glow rad="228600">
                    <a:schemeClr val="accent4">
                      <a:satMod val="175000"/>
                      <a:alpha val="85000"/>
                    </a:schemeClr>
                  </a:glow>
                </a:effectLst>
                <a:latin typeface="Sakkal Majalla" pitchFamily="2" charset="-78"/>
                <a:cs typeface="Sakkal Majalla" pitchFamily="2" charset="-78"/>
              </a:rPr>
              <a:t>SELF-CONTROL</a:t>
            </a:r>
            <a:endParaRPr lang="en-US" sz="6600" spc="-150" dirty="0">
              <a:solidFill>
                <a:srgbClr val="00FFFF"/>
              </a:solidFill>
              <a:effectLst>
                <a:glow rad="228600">
                  <a:schemeClr val="accent4">
                    <a:satMod val="175000"/>
                    <a:alpha val="85000"/>
                  </a:schemeClr>
                </a:glow>
              </a:effectLst>
              <a:latin typeface="Sakkal Majalla" pitchFamily="2" charset="-78"/>
              <a:cs typeface="Sakkal Majalla" pitchFamily="2" charset="-78"/>
            </a:endParaRPr>
          </a:p>
        </p:txBody>
      </p:sp>
      <p:sp>
        <p:nvSpPr>
          <p:cNvPr id="13" name="Text Box 1026"/>
          <p:cNvSpPr txBox="1">
            <a:spLocks noChangeArrowheads="1"/>
          </p:cNvSpPr>
          <p:nvPr/>
        </p:nvSpPr>
        <p:spPr bwMode="auto">
          <a:xfrm>
            <a:off x="4738254" y="5063273"/>
            <a:ext cx="4405745" cy="176817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55000"/>
              </a:lnSpc>
              <a:spcAft>
                <a:spcPct val="40000"/>
              </a:spcAft>
              <a:buClr>
                <a:srgbClr val="FFFF99"/>
              </a:buClr>
            </a:pPr>
            <a:r>
              <a:rPr lang="en-US" sz="6600" b="0" spc="-150" dirty="0" smtClean="0">
                <a:solidFill>
                  <a:schemeClr val="bg1"/>
                </a:solidFill>
                <a:effectLst>
                  <a:glow rad="228600">
                    <a:schemeClr val="accent4">
                      <a:satMod val="175000"/>
                      <a:alpha val="85000"/>
                    </a:schemeClr>
                  </a:glow>
                </a:effectLst>
                <a:latin typeface="Sakkal Majalla" pitchFamily="2" charset="-78"/>
                <a:cs typeface="Sakkal Majalla" pitchFamily="2" charset="-78"/>
              </a:rPr>
              <a:t>Emotional And Given To Fits Of Anger And Rage</a:t>
            </a:r>
            <a:endParaRPr lang="en-US" sz="6600" b="0" spc="-150" dirty="0">
              <a:solidFill>
                <a:schemeClr val="bg1"/>
              </a:solidFill>
              <a:effectLst>
                <a:glow rad="228600">
                  <a:schemeClr val="accent4">
                    <a:satMod val="175000"/>
                    <a:alpha val="85000"/>
                  </a:schemeClr>
                </a:glow>
              </a:effectLst>
              <a:latin typeface="Sakkal Majalla" pitchFamily="2" charset="-78"/>
              <a:cs typeface="Sakkal Majalla" pitchFamily="2" charset="-78"/>
            </a:endParaRPr>
          </a:p>
        </p:txBody>
      </p:sp>
      <p:sp>
        <p:nvSpPr>
          <p:cNvPr id="15" name="Text Box 1026"/>
          <p:cNvSpPr txBox="1">
            <a:spLocks noChangeArrowheads="1"/>
          </p:cNvSpPr>
          <p:nvPr/>
        </p:nvSpPr>
        <p:spPr bwMode="auto">
          <a:xfrm>
            <a:off x="0" y="5063273"/>
            <a:ext cx="4405745" cy="1209562"/>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55000"/>
              </a:lnSpc>
              <a:spcAft>
                <a:spcPct val="40000"/>
              </a:spcAft>
              <a:buClr>
                <a:srgbClr val="FFFF99"/>
              </a:buClr>
            </a:pPr>
            <a:r>
              <a:rPr lang="en-US" sz="6600" b="0" dirty="0" smtClean="0">
                <a:solidFill>
                  <a:schemeClr val="bg1"/>
                </a:solidFill>
                <a:effectLst>
                  <a:glow rad="228600">
                    <a:schemeClr val="accent4">
                      <a:satMod val="175000"/>
                      <a:alpha val="85000"/>
                    </a:schemeClr>
                  </a:glow>
                </a:effectLst>
                <a:latin typeface="Sakkal Majalla" pitchFamily="2" charset="-78"/>
                <a:cs typeface="Sakkal Majalla" pitchFamily="2" charset="-78"/>
              </a:rPr>
              <a:t>Mighty And Strong</a:t>
            </a:r>
          </a:p>
        </p:txBody>
      </p:sp>
    </p:spTree>
    <p:extLst>
      <p:ext uri="{BB962C8B-B14F-4D97-AF65-F5344CB8AC3E}">
        <p14:creationId xmlns:p14="http://schemas.microsoft.com/office/powerpoint/2010/main" val="34432407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strVal val="4/3*#ppt_w"/>
                                          </p:val>
                                        </p:tav>
                                        <p:tav tm="100000">
                                          <p:val>
                                            <p:strVal val="#ppt_w"/>
                                          </p:val>
                                        </p:tav>
                                      </p:tavLst>
                                    </p:anim>
                                    <p:anim calcmode="lin" valueType="num">
                                      <p:cBhvr>
                                        <p:cTn id="8" dur="750" fill="hold"/>
                                        <p:tgtEl>
                                          <p:spTgt spid="10"/>
                                        </p:tgtEl>
                                        <p:attrNameLst>
                                          <p:attrName>ppt_h</p:attrName>
                                        </p:attrNameLst>
                                      </p:cBhvr>
                                      <p:tavLst>
                                        <p:tav tm="0">
                                          <p:val>
                                            <p:strVal val="4/3*#ppt_h"/>
                                          </p:val>
                                        </p:tav>
                                        <p:tav tm="100000">
                                          <p:val>
                                            <p:strVal val="#ppt_h"/>
                                          </p:val>
                                        </p:tav>
                                      </p:tavLst>
                                    </p:anim>
                                  </p:childTnLst>
                                </p:cTn>
                              </p:par>
                            </p:childTnLst>
                          </p:cTn>
                        </p:par>
                        <p:par>
                          <p:cTn id="9" fill="hold">
                            <p:stCondLst>
                              <p:cond delay="750"/>
                            </p:stCondLst>
                            <p:childTnLst>
                              <p:par>
                                <p:cTn id="10" presetID="31"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par>
                          <p:cTn id="16" fill="hold">
                            <p:stCondLst>
                              <p:cond delay="1750"/>
                            </p:stCondLst>
                            <p:childTnLst>
                              <p:par>
                                <p:cTn id="17" presetID="23" presetClass="entr" presetSubtype="28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750" fill="hold"/>
                                        <p:tgtEl>
                                          <p:spTgt spid="15"/>
                                        </p:tgtEl>
                                        <p:attrNameLst>
                                          <p:attrName>ppt_w</p:attrName>
                                        </p:attrNameLst>
                                      </p:cBhvr>
                                      <p:tavLst>
                                        <p:tav tm="0">
                                          <p:val>
                                            <p:strVal val="4/3*#ppt_w"/>
                                          </p:val>
                                        </p:tav>
                                        <p:tav tm="100000">
                                          <p:val>
                                            <p:strVal val="#ppt_w"/>
                                          </p:val>
                                        </p:tav>
                                      </p:tavLst>
                                    </p:anim>
                                    <p:anim calcmode="lin" valueType="num">
                                      <p:cBhvr>
                                        <p:cTn id="20" dur="750" fill="hold"/>
                                        <p:tgtEl>
                                          <p:spTgt spid="15"/>
                                        </p:tgtEl>
                                        <p:attrNameLst>
                                          <p:attrName>ppt_h</p:attrName>
                                        </p:attrNameLst>
                                      </p:cBhvr>
                                      <p:tavLst>
                                        <p:tav tm="0">
                                          <p:val>
                                            <p:strVal val="4/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750" fill="hold"/>
                                        <p:tgtEl>
                                          <p:spTgt spid="11"/>
                                        </p:tgtEl>
                                        <p:attrNameLst>
                                          <p:attrName>ppt_w</p:attrName>
                                        </p:attrNameLst>
                                      </p:cBhvr>
                                      <p:tavLst>
                                        <p:tav tm="0">
                                          <p:val>
                                            <p:strVal val="4/3*#ppt_w"/>
                                          </p:val>
                                        </p:tav>
                                        <p:tav tm="100000">
                                          <p:val>
                                            <p:strVal val="#ppt_w"/>
                                          </p:val>
                                        </p:tav>
                                      </p:tavLst>
                                    </p:anim>
                                    <p:anim calcmode="lin" valueType="num">
                                      <p:cBhvr>
                                        <p:cTn id="26" dur="750" fill="hold"/>
                                        <p:tgtEl>
                                          <p:spTgt spid="11"/>
                                        </p:tgtEl>
                                        <p:attrNameLst>
                                          <p:attrName>ppt_h</p:attrName>
                                        </p:attrNameLst>
                                      </p:cBhvr>
                                      <p:tavLst>
                                        <p:tav tm="0">
                                          <p:val>
                                            <p:strVal val="4/3*#ppt_h"/>
                                          </p:val>
                                        </p:tav>
                                        <p:tav tm="100000">
                                          <p:val>
                                            <p:strVal val="#ppt_h"/>
                                          </p:val>
                                        </p:tav>
                                      </p:tavLst>
                                    </p:anim>
                                  </p:childTnLst>
                                </p:cTn>
                              </p:par>
                            </p:childTnLst>
                          </p:cTn>
                        </p:par>
                        <p:par>
                          <p:cTn id="27" fill="hold">
                            <p:stCondLst>
                              <p:cond delay="750"/>
                            </p:stCondLst>
                            <p:childTnLst>
                              <p:par>
                                <p:cTn id="28" presetID="31"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fltVal val="0"/>
                                          </p:val>
                                        </p:tav>
                                        <p:tav tm="100000">
                                          <p:val>
                                            <p:strVal val="#ppt_h"/>
                                          </p:val>
                                        </p:tav>
                                      </p:tavLst>
                                    </p:anim>
                                    <p:anim calcmode="lin" valueType="num">
                                      <p:cBhvr>
                                        <p:cTn id="32" dur="1000" fill="hold"/>
                                        <p:tgtEl>
                                          <p:spTgt spid="12"/>
                                        </p:tgtEl>
                                        <p:attrNameLst>
                                          <p:attrName>style.rotation</p:attrName>
                                        </p:attrNameLst>
                                      </p:cBhvr>
                                      <p:tavLst>
                                        <p:tav tm="0">
                                          <p:val>
                                            <p:fltVal val="90"/>
                                          </p:val>
                                        </p:tav>
                                        <p:tav tm="100000">
                                          <p:val>
                                            <p:fltVal val="0"/>
                                          </p:val>
                                        </p:tav>
                                      </p:tavLst>
                                    </p:anim>
                                    <p:animEffect transition="in" filter="fade">
                                      <p:cBhvr>
                                        <p:cTn id="33" dur="1000"/>
                                        <p:tgtEl>
                                          <p:spTgt spid="12"/>
                                        </p:tgtEl>
                                      </p:cBhvr>
                                    </p:animEffect>
                                  </p:childTnLst>
                                </p:cTn>
                              </p:par>
                            </p:childTnLst>
                          </p:cTn>
                        </p:par>
                        <p:par>
                          <p:cTn id="34" fill="hold">
                            <p:stCondLst>
                              <p:cond delay="1750"/>
                            </p:stCondLst>
                            <p:childTnLst>
                              <p:par>
                                <p:cTn id="35" presetID="23" presetClass="entr" presetSubtype="28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750" fill="hold"/>
                                        <p:tgtEl>
                                          <p:spTgt spid="13"/>
                                        </p:tgtEl>
                                        <p:attrNameLst>
                                          <p:attrName>ppt_w</p:attrName>
                                        </p:attrNameLst>
                                      </p:cBhvr>
                                      <p:tavLst>
                                        <p:tav tm="0">
                                          <p:val>
                                            <p:strVal val="4/3*#ppt_w"/>
                                          </p:val>
                                        </p:tav>
                                        <p:tav tm="100000">
                                          <p:val>
                                            <p:strVal val="#ppt_w"/>
                                          </p:val>
                                        </p:tav>
                                      </p:tavLst>
                                    </p:anim>
                                    <p:anim calcmode="lin" valueType="num">
                                      <p:cBhvr>
                                        <p:cTn id="38" dur="750" fill="hold"/>
                                        <p:tgtEl>
                                          <p:spTgt spid="1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198508"/>
            <a:ext cx="8763000" cy="6460985"/>
          </a:xfrm>
          <a:prstGeom prst="rect">
            <a:avLst/>
          </a:prstGeom>
          <a:solidFill>
            <a:schemeClr val="tx1">
              <a:alpha val="85000"/>
            </a:schemeClr>
          </a:solidFill>
          <a:ln>
            <a:noFill/>
          </a:ln>
          <a:effectLst/>
          <a:extLst/>
        </p:spPr>
        <p:txBody>
          <a:bodyPr wrap="none" anchor="ctr"/>
          <a:lstStyle/>
          <a:p>
            <a:endParaRPr lang="en-US"/>
          </a:p>
        </p:txBody>
      </p:sp>
      <p:sp>
        <p:nvSpPr>
          <p:cNvPr id="3" name="Text Box 5"/>
          <p:cNvSpPr txBox="1">
            <a:spLocks noChangeArrowheads="1"/>
          </p:cNvSpPr>
          <p:nvPr/>
        </p:nvSpPr>
        <p:spPr bwMode="auto">
          <a:xfrm>
            <a:off x="266700" y="181958"/>
            <a:ext cx="8610600"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Teen" pitchFamily="2" charset="0"/>
              </a:rPr>
              <a:t>Ephesians 6:10-13</a:t>
            </a:r>
            <a:r>
              <a:rPr lang="en-US" b="0" dirty="0">
                <a:solidFill>
                  <a:schemeClr val="folHlink"/>
                </a:solidFill>
                <a:latin typeface="Teen" pitchFamily="2" charset="0"/>
              </a:rPr>
              <a:t/>
            </a:r>
            <a:br>
              <a:rPr lang="en-US" b="0" dirty="0">
                <a:solidFill>
                  <a:schemeClr val="folHlink"/>
                </a:solidFill>
                <a:latin typeface="Teen" pitchFamily="2" charset="0"/>
              </a:rPr>
            </a:br>
            <a:r>
              <a:rPr lang="en-US" b="0" baseline="30000" dirty="0">
                <a:solidFill>
                  <a:srgbClr val="FFC000"/>
                </a:solidFill>
                <a:latin typeface="Teen" pitchFamily="2" charset="0"/>
              </a:rPr>
              <a:t>10</a:t>
            </a:r>
            <a:r>
              <a:rPr lang="en-US" b="0" dirty="0">
                <a:solidFill>
                  <a:schemeClr val="bg1"/>
                </a:solidFill>
                <a:latin typeface="Teen" pitchFamily="2" charset="0"/>
              </a:rPr>
              <a:t>Finally, my brethren, be strong in the Lord, and in the power of his might. </a:t>
            </a:r>
          </a:p>
          <a:p>
            <a:pPr>
              <a:lnSpc>
                <a:spcPct val="80000"/>
              </a:lnSpc>
            </a:pPr>
            <a:r>
              <a:rPr lang="en-US" b="0" baseline="30000" dirty="0" smtClean="0">
                <a:solidFill>
                  <a:srgbClr val="FFC000"/>
                </a:solidFill>
                <a:latin typeface="Teen" pitchFamily="2" charset="0"/>
              </a:rPr>
              <a:t>11</a:t>
            </a:r>
            <a:r>
              <a:rPr lang="en-US" b="0" dirty="0" smtClean="0">
                <a:solidFill>
                  <a:schemeClr val="bg1"/>
                </a:solidFill>
                <a:latin typeface="Teen" pitchFamily="2" charset="0"/>
              </a:rPr>
              <a:t>Put </a:t>
            </a:r>
            <a:r>
              <a:rPr lang="en-US" b="0" dirty="0">
                <a:solidFill>
                  <a:schemeClr val="bg1"/>
                </a:solidFill>
                <a:latin typeface="Teen" pitchFamily="2" charset="0"/>
              </a:rPr>
              <a:t>on the whole </a:t>
            </a:r>
            <a:r>
              <a:rPr lang="en-US" b="0" dirty="0" err="1">
                <a:solidFill>
                  <a:schemeClr val="bg1"/>
                </a:solidFill>
                <a:latin typeface="Teen" pitchFamily="2" charset="0"/>
              </a:rPr>
              <a:t>armour</a:t>
            </a:r>
            <a:r>
              <a:rPr lang="en-US" b="0" dirty="0">
                <a:solidFill>
                  <a:schemeClr val="bg1"/>
                </a:solidFill>
                <a:latin typeface="Teen" pitchFamily="2" charset="0"/>
              </a:rPr>
              <a:t> of God, that ye may be able to stand against the wiles of the devil. </a:t>
            </a:r>
          </a:p>
          <a:p>
            <a:pPr>
              <a:lnSpc>
                <a:spcPct val="80000"/>
              </a:lnSpc>
            </a:pPr>
            <a:r>
              <a:rPr lang="en-US" b="0" baseline="30000" dirty="0" smtClean="0">
                <a:solidFill>
                  <a:srgbClr val="FFC000"/>
                </a:solidFill>
                <a:latin typeface="Teen" pitchFamily="2" charset="0"/>
              </a:rPr>
              <a:t>12</a:t>
            </a:r>
            <a:r>
              <a:rPr lang="en-US" b="0" dirty="0" smtClean="0">
                <a:solidFill>
                  <a:schemeClr val="bg1"/>
                </a:solidFill>
                <a:latin typeface="Teen" pitchFamily="2" charset="0"/>
              </a:rPr>
              <a:t>For </a:t>
            </a:r>
            <a:r>
              <a:rPr lang="en-US" b="0" dirty="0">
                <a:solidFill>
                  <a:schemeClr val="bg1"/>
                </a:solidFill>
                <a:latin typeface="Teen" pitchFamily="2" charset="0"/>
              </a:rPr>
              <a:t>we wrestle not against flesh and blood, but against principalities, against powers, against the rulers of the darkness of this world, against spiritual wickedness in high places. </a:t>
            </a:r>
          </a:p>
        </p:txBody>
      </p:sp>
    </p:spTree>
    <p:extLst>
      <p:ext uri="{BB962C8B-B14F-4D97-AF65-F5344CB8AC3E}">
        <p14:creationId xmlns:p14="http://schemas.microsoft.com/office/powerpoint/2010/main" val="19311870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2140436"/>
            <a:ext cx="8763000" cy="2577128"/>
          </a:xfrm>
          <a:prstGeom prst="rect">
            <a:avLst/>
          </a:prstGeom>
          <a:solidFill>
            <a:schemeClr val="tx1">
              <a:alpha val="85000"/>
            </a:schemeClr>
          </a:solidFill>
          <a:ln>
            <a:noFill/>
          </a:ln>
          <a:effectLst/>
          <a:extLst/>
        </p:spPr>
        <p:txBody>
          <a:bodyPr wrap="none" anchor="ctr"/>
          <a:lstStyle/>
          <a:p>
            <a:endParaRPr lang="en-US"/>
          </a:p>
        </p:txBody>
      </p:sp>
      <p:sp>
        <p:nvSpPr>
          <p:cNvPr id="3" name="Text Box 5"/>
          <p:cNvSpPr txBox="1">
            <a:spLocks noChangeArrowheads="1"/>
          </p:cNvSpPr>
          <p:nvPr/>
        </p:nvSpPr>
        <p:spPr bwMode="auto">
          <a:xfrm>
            <a:off x="266700" y="2140442"/>
            <a:ext cx="8610600" cy="2577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Teen" pitchFamily="2" charset="0"/>
              </a:rPr>
              <a:t>Ephesians 6:10-13</a:t>
            </a:r>
            <a:r>
              <a:rPr lang="en-US" b="0" dirty="0">
                <a:solidFill>
                  <a:schemeClr val="folHlink"/>
                </a:solidFill>
                <a:latin typeface="Teen" pitchFamily="2" charset="0"/>
              </a:rPr>
              <a:t/>
            </a:r>
            <a:br>
              <a:rPr lang="en-US" b="0" dirty="0">
                <a:solidFill>
                  <a:schemeClr val="folHlink"/>
                </a:solidFill>
                <a:latin typeface="Teen" pitchFamily="2" charset="0"/>
              </a:rPr>
            </a:br>
            <a:r>
              <a:rPr lang="en-US" b="0" baseline="30000" dirty="0" smtClean="0">
                <a:solidFill>
                  <a:srgbClr val="FFC000"/>
                </a:solidFill>
                <a:latin typeface="Teen" pitchFamily="2" charset="0"/>
              </a:rPr>
              <a:t>13</a:t>
            </a:r>
            <a:r>
              <a:rPr lang="en-US" b="0" dirty="0" smtClean="0">
                <a:solidFill>
                  <a:schemeClr val="bg1"/>
                </a:solidFill>
                <a:latin typeface="Teen" pitchFamily="2" charset="0"/>
              </a:rPr>
              <a:t>Wherefore </a:t>
            </a:r>
            <a:r>
              <a:rPr lang="en-US" b="0" dirty="0">
                <a:solidFill>
                  <a:schemeClr val="bg1"/>
                </a:solidFill>
                <a:latin typeface="Teen" pitchFamily="2" charset="0"/>
              </a:rPr>
              <a:t>take unto you the whole </a:t>
            </a:r>
            <a:r>
              <a:rPr lang="en-US" b="0" dirty="0" err="1">
                <a:solidFill>
                  <a:schemeClr val="bg1"/>
                </a:solidFill>
                <a:latin typeface="Teen" pitchFamily="2" charset="0"/>
              </a:rPr>
              <a:t>armour</a:t>
            </a:r>
            <a:r>
              <a:rPr lang="en-US" b="0" dirty="0">
                <a:solidFill>
                  <a:schemeClr val="bg1"/>
                </a:solidFill>
                <a:latin typeface="Teen" pitchFamily="2" charset="0"/>
              </a:rPr>
              <a:t> of God, that ye may be able to withstand in the evil day, and having done all, to stand.</a:t>
            </a:r>
          </a:p>
        </p:txBody>
      </p:sp>
    </p:spTree>
    <p:extLst>
      <p:ext uri="{BB962C8B-B14F-4D97-AF65-F5344CB8AC3E}">
        <p14:creationId xmlns:p14="http://schemas.microsoft.com/office/powerpoint/2010/main" val="1932491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 y="2872598"/>
            <a:ext cx="6741043" cy="277232"/>
          </a:xfrm>
          <a:prstGeom prst="rect">
            <a:avLst/>
          </a:prstGeom>
          <a:solidFill>
            <a:srgbClr val="FF0000"/>
          </a:solidFill>
          <a:ln>
            <a:noFill/>
          </a:ln>
          <a:effectLst>
            <a:glow rad="228600">
              <a:schemeClr val="accent4">
                <a:satMod val="175000"/>
                <a:alpha val="40000"/>
              </a:schemeClr>
            </a:glow>
          </a:effectLst>
          <a:extLst/>
        </p:spPr>
        <p:txBody>
          <a:bodyPr wrap="none" anchor="ctr"/>
          <a:lstStyle/>
          <a:p>
            <a:endParaRPr lang="en-US" sz="3200">
              <a:solidFill>
                <a:schemeClr val="bg1"/>
              </a:solidFill>
            </a:endParaRPr>
          </a:p>
        </p:txBody>
      </p:sp>
      <p:sp>
        <p:nvSpPr>
          <p:cNvPr id="3" name="Rectangle 2"/>
          <p:cNvSpPr>
            <a:spLocks noChangeArrowheads="1"/>
          </p:cNvSpPr>
          <p:nvPr/>
        </p:nvSpPr>
        <p:spPr bwMode="auto">
          <a:xfrm>
            <a:off x="-1" y="2082559"/>
            <a:ext cx="6741043" cy="277232"/>
          </a:xfrm>
          <a:prstGeom prst="rect">
            <a:avLst/>
          </a:prstGeom>
          <a:solidFill>
            <a:srgbClr val="FF0000"/>
          </a:solidFill>
          <a:ln>
            <a:noFill/>
          </a:ln>
          <a:effectLst>
            <a:glow rad="228600">
              <a:schemeClr val="accent4">
                <a:satMod val="175000"/>
                <a:alpha val="40000"/>
              </a:schemeClr>
            </a:glow>
          </a:effectLst>
          <a:extLst/>
        </p:spPr>
        <p:txBody>
          <a:bodyPr wrap="none" anchor="ctr"/>
          <a:lstStyle/>
          <a:p>
            <a:endParaRPr lang="en-US">
              <a:solidFill>
                <a:schemeClr val="bg1"/>
              </a:solidFill>
            </a:endParaRPr>
          </a:p>
        </p:txBody>
      </p:sp>
      <p:sp>
        <p:nvSpPr>
          <p:cNvPr id="4" name="Text Box 2"/>
          <p:cNvSpPr txBox="1">
            <a:spLocks noChangeArrowheads="1"/>
          </p:cNvSpPr>
          <p:nvPr/>
        </p:nvSpPr>
        <p:spPr bwMode="auto">
          <a:xfrm>
            <a:off x="223284" y="138508"/>
            <a:ext cx="8920716"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ct val="40000"/>
              </a:spcAft>
              <a:buClr>
                <a:srgbClr val="FFFF99"/>
              </a:buClr>
            </a:pPr>
            <a:r>
              <a:rPr lang="en-US" sz="115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SAMSON:</a:t>
            </a:r>
            <a:endParaRPr lang="en-US" sz="11500" b="0"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5" name="Text Box 2"/>
          <p:cNvSpPr txBox="1">
            <a:spLocks noChangeArrowheads="1"/>
          </p:cNvSpPr>
          <p:nvPr/>
        </p:nvSpPr>
        <p:spPr bwMode="auto">
          <a:xfrm>
            <a:off x="127591" y="1682902"/>
            <a:ext cx="901640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857250" indent="-857250">
              <a:spcAft>
                <a:spcPct val="40000"/>
              </a:spcAft>
              <a:buClr>
                <a:schemeClr val="bg1"/>
              </a:buClr>
              <a:buFont typeface="Wingdings" pitchFamily="2" charset="2"/>
              <a:buChar char="§"/>
            </a:pPr>
            <a:r>
              <a:rPr lang="en-US" sz="5800" spc="-300" dirty="0" smtClean="0">
                <a:ln>
                  <a:solidFill>
                    <a:schemeClr val="tx1"/>
                  </a:solidFill>
                </a:ln>
                <a:solidFill>
                  <a:srgbClr val="FFFF99"/>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Was A Child Born Of Prayer</a:t>
            </a:r>
            <a:endParaRPr lang="en-US" sz="5800" spc="-300" dirty="0">
              <a:ln>
                <a:solidFill>
                  <a:schemeClr val="tx1"/>
                </a:solidFill>
              </a:ln>
              <a:solidFill>
                <a:srgbClr val="FFFF99"/>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6" name="Text Box 2"/>
          <p:cNvSpPr txBox="1">
            <a:spLocks noChangeArrowheads="1"/>
          </p:cNvSpPr>
          <p:nvPr/>
        </p:nvSpPr>
        <p:spPr bwMode="auto">
          <a:xfrm>
            <a:off x="127591" y="2786972"/>
            <a:ext cx="9016409" cy="1174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857250" indent="-857250">
              <a:lnSpc>
                <a:spcPct val="55000"/>
              </a:lnSpc>
              <a:spcAft>
                <a:spcPct val="40000"/>
              </a:spcAft>
              <a:buClr>
                <a:schemeClr val="bg1"/>
              </a:buClr>
              <a:buFont typeface="Wingdings" pitchFamily="2" charset="2"/>
              <a:buChar char="§"/>
            </a:pPr>
            <a:r>
              <a:rPr lang="en-US" sz="5800" spc="-300" dirty="0" smtClean="0">
                <a:ln>
                  <a:solidFill>
                    <a:schemeClr val="tx1"/>
                  </a:solidFill>
                </a:ln>
                <a:solidFill>
                  <a:srgbClr val="00FFFF"/>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His Birth Came As A Direct Result Of A Visit From The Angel Of The Lord</a:t>
            </a:r>
            <a:endParaRPr lang="en-US" sz="5800" spc="-300" dirty="0">
              <a:ln>
                <a:solidFill>
                  <a:schemeClr val="tx1"/>
                </a:solidFill>
              </a:ln>
              <a:solidFill>
                <a:srgbClr val="00FFFF"/>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7" name="Rectangle 6"/>
          <p:cNvSpPr>
            <a:spLocks noChangeArrowheads="1"/>
          </p:cNvSpPr>
          <p:nvPr/>
        </p:nvSpPr>
        <p:spPr bwMode="auto">
          <a:xfrm>
            <a:off x="0" y="4183849"/>
            <a:ext cx="6741043" cy="277232"/>
          </a:xfrm>
          <a:prstGeom prst="rect">
            <a:avLst/>
          </a:prstGeom>
          <a:solidFill>
            <a:srgbClr val="FF0000"/>
          </a:solidFill>
          <a:ln>
            <a:noFill/>
          </a:ln>
          <a:effectLst>
            <a:glow rad="228600">
              <a:schemeClr val="accent4">
                <a:satMod val="175000"/>
                <a:alpha val="40000"/>
              </a:schemeClr>
            </a:glow>
          </a:effectLst>
          <a:extLst/>
        </p:spPr>
        <p:txBody>
          <a:bodyPr wrap="none" anchor="ctr"/>
          <a:lstStyle/>
          <a:p>
            <a:endParaRPr lang="en-US" sz="3200">
              <a:solidFill>
                <a:schemeClr val="bg1"/>
              </a:solidFill>
            </a:endParaRPr>
          </a:p>
        </p:txBody>
      </p:sp>
      <p:sp>
        <p:nvSpPr>
          <p:cNvPr id="8" name="Text Box 2"/>
          <p:cNvSpPr txBox="1">
            <a:spLocks noChangeArrowheads="1"/>
          </p:cNvSpPr>
          <p:nvPr/>
        </p:nvSpPr>
        <p:spPr bwMode="auto">
          <a:xfrm>
            <a:off x="127593" y="4098223"/>
            <a:ext cx="9016409" cy="1174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857250" indent="-857250">
              <a:lnSpc>
                <a:spcPct val="55000"/>
              </a:lnSpc>
              <a:spcAft>
                <a:spcPct val="40000"/>
              </a:spcAft>
              <a:buClr>
                <a:schemeClr val="bg1"/>
              </a:buClr>
              <a:buFont typeface="Wingdings" pitchFamily="2" charset="2"/>
              <a:buChar char="§"/>
            </a:pPr>
            <a:r>
              <a:rPr lang="en-US" sz="5800" spc="-300" dirty="0" smtClean="0">
                <a:ln>
                  <a:solidFill>
                    <a:schemeClr val="tx1"/>
                  </a:solidFill>
                </a:ln>
                <a:solidFill>
                  <a:srgbClr val="FFFF99"/>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He Was Raised By A Mom &amp; Dad  Who Were Sensitive &amp; Obedient To God</a:t>
            </a:r>
            <a:endParaRPr lang="en-US" sz="5800" spc="-300" dirty="0">
              <a:ln>
                <a:solidFill>
                  <a:schemeClr val="tx1"/>
                </a:solidFill>
              </a:ln>
              <a:solidFill>
                <a:srgbClr val="FFFF99"/>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9" name="Rectangle 8"/>
          <p:cNvSpPr>
            <a:spLocks noChangeArrowheads="1"/>
          </p:cNvSpPr>
          <p:nvPr/>
        </p:nvSpPr>
        <p:spPr bwMode="auto">
          <a:xfrm>
            <a:off x="-3" y="5479332"/>
            <a:ext cx="6741043" cy="277232"/>
          </a:xfrm>
          <a:prstGeom prst="rect">
            <a:avLst/>
          </a:prstGeom>
          <a:solidFill>
            <a:srgbClr val="FF0000"/>
          </a:solidFill>
          <a:ln>
            <a:noFill/>
          </a:ln>
          <a:effectLst>
            <a:glow rad="228600">
              <a:schemeClr val="accent4">
                <a:satMod val="175000"/>
                <a:alpha val="40000"/>
              </a:schemeClr>
            </a:glow>
          </a:effectLst>
          <a:extLst/>
        </p:spPr>
        <p:txBody>
          <a:bodyPr wrap="none" anchor="ctr"/>
          <a:lstStyle/>
          <a:p>
            <a:endParaRPr lang="en-US" sz="3200">
              <a:solidFill>
                <a:schemeClr val="bg1"/>
              </a:solidFill>
            </a:endParaRPr>
          </a:p>
        </p:txBody>
      </p:sp>
      <p:sp>
        <p:nvSpPr>
          <p:cNvPr id="10" name="Text Box 2"/>
          <p:cNvSpPr txBox="1">
            <a:spLocks noChangeArrowheads="1"/>
          </p:cNvSpPr>
          <p:nvPr/>
        </p:nvSpPr>
        <p:spPr bwMode="auto">
          <a:xfrm>
            <a:off x="127590" y="5393706"/>
            <a:ext cx="9016409" cy="1074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857250" indent="-857250">
              <a:lnSpc>
                <a:spcPct val="55000"/>
              </a:lnSpc>
              <a:spcAft>
                <a:spcPct val="40000"/>
              </a:spcAft>
              <a:buClr>
                <a:schemeClr val="bg1"/>
              </a:buClr>
              <a:buFont typeface="Wingdings" pitchFamily="2" charset="2"/>
              <a:buChar char="§"/>
            </a:pPr>
            <a:r>
              <a:rPr lang="en-US" sz="5800" spc="-300" dirty="0" smtClean="0">
                <a:ln>
                  <a:solidFill>
                    <a:schemeClr val="tx1"/>
                  </a:solidFill>
                </a:ln>
                <a:solidFill>
                  <a:srgbClr val="00FFFF"/>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He Was A </a:t>
            </a:r>
            <a:r>
              <a:rPr lang="en-US" sz="5800" spc="-300" dirty="0" err="1" smtClean="0">
                <a:ln>
                  <a:solidFill>
                    <a:schemeClr val="tx1"/>
                  </a:solidFill>
                </a:ln>
                <a:solidFill>
                  <a:srgbClr val="00FFFF"/>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Nazarite</a:t>
            </a:r>
            <a:r>
              <a:rPr lang="en-US" sz="5800" spc="-300" dirty="0" smtClean="0">
                <a:ln>
                  <a:solidFill>
                    <a:schemeClr val="tx1"/>
                  </a:solidFill>
                </a:ln>
                <a:solidFill>
                  <a:srgbClr val="00FFFF"/>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 Set Apart For A  Particular Spiritual </a:t>
            </a:r>
            <a:r>
              <a:rPr lang="en-US" sz="5000" spc="-300" dirty="0" smtClean="0">
                <a:ln>
                  <a:solidFill>
                    <a:schemeClr val="tx1"/>
                  </a:solidFill>
                </a:ln>
                <a:solidFill>
                  <a:srgbClr val="00FFFF"/>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(Righteous) </a:t>
            </a:r>
            <a:r>
              <a:rPr lang="en-US" sz="5800" spc="-300" dirty="0" smtClean="0">
                <a:ln>
                  <a:solidFill>
                    <a:schemeClr val="tx1"/>
                  </a:solidFill>
                </a:ln>
                <a:solidFill>
                  <a:srgbClr val="00FFFF"/>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Purpose</a:t>
            </a:r>
            <a:endParaRPr lang="en-US" sz="5800" spc="-300" dirty="0">
              <a:ln>
                <a:solidFill>
                  <a:schemeClr val="tx1"/>
                </a:solidFill>
              </a:ln>
              <a:solidFill>
                <a:srgbClr val="00FFFF"/>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val="4523011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0-#ppt_w/2"/>
                                          </p:val>
                                        </p:tav>
                                        <p:tav tm="100000">
                                          <p:val>
                                            <p:strVal val="#ppt_x"/>
                                          </p:val>
                                        </p:tav>
                                      </p:tavLst>
                                    </p:anim>
                                    <p:anim calcmode="lin" valueType="num">
                                      <p:cBhvr additive="base">
                                        <p:cTn id="27"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0-#ppt_w/2"/>
                                          </p:val>
                                        </p:tav>
                                        <p:tav tm="100000">
                                          <p:val>
                                            <p:strVal val="#ppt_x"/>
                                          </p:val>
                                        </p:tav>
                                      </p:tavLst>
                                    </p:anim>
                                    <p:anim calcmode="lin" valueType="num">
                                      <p:cBhvr additive="base">
                                        <p:cTn id="3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1+#ppt_w/2"/>
                                          </p:val>
                                        </p:tav>
                                        <p:tav tm="100000">
                                          <p:val>
                                            <p:strVal val="#ppt_x"/>
                                          </p:val>
                                        </p:tav>
                                      </p:tavLst>
                                    </p:anim>
                                    <p:anim calcmode="lin" valueType="num">
                                      <p:cBhvr additive="base">
                                        <p:cTn id="43" dur="500" fill="hold"/>
                                        <p:tgtEl>
                                          <p:spTgt spid="10"/>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0-#ppt_w/2"/>
                                          </p:val>
                                        </p:tav>
                                        <p:tav tm="100000">
                                          <p:val>
                                            <p:strVal val="#ppt_x"/>
                                          </p:val>
                                        </p:tav>
                                      </p:tavLst>
                                    </p:anim>
                                    <p:anim calcmode="lin" valueType="num">
                                      <p:cBhvr additive="base">
                                        <p:cTn id="4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7" grpId="0" animBg="1"/>
      <p:bldP spid="8" grpId="0"/>
      <p:bldP spid="9" grpId="0" animBg="1"/>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0" y="-1"/>
            <a:ext cx="9133609" cy="6850206"/>
          </a:xfrm>
          <a:prstGeom prst="rect">
            <a:avLst/>
          </a:prstGeom>
        </p:spPr>
      </p:pic>
    </p:spTree>
    <p:extLst>
      <p:ext uri="{BB962C8B-B14F-4D97-AF65-F5344CB8AC3E}">
        <p14:creationId xmlns:p14="http://schemas.microsoft.com/office/powerpoint/2010/main" val="29735514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rot="21407053">
            <a:off x="23740" y="1819667"/>
            <a:ext cx="9098304"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2040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rPr>
              <a:t>BE STRONG!</a:t>
            </a:r>
            <a:endParaRPr lang="en-US" sz="2040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20824527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125949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22848" y="2542937"/>
            <a:ext cx="9098304" cy="2529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0000"/>
              </a:lnSpc>
              <a:spcAft>
                <a:spcPct val="40000"/>
              </a:spcAft>
              <a:buClr>
                <a:srgbClr val="FFFF99"/>
              </a:buClr>
            </a:pPr>
            <a:r>
              <a:rPr lang="en-US" sz="13200" spc="-300" dirty="0" smtClean="0">
                <a:solidFill>
                  <a:srgbClr val="A9FFFF"/>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Well… How</a:t>
            </a:r>
            <a:br>
              <a:rPr lang="en-US" sz="13200" spc="-300" dirty="0" smtClean="0">
                <a:solidFill>
                  <a:srgbClr val="A9FFFF"/>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br>
            <a:r>
              <a:rPr lang="en-US" sz="13200" spc="-300" dirty="0" smtClean="0">
                <a:solidFill>
                  <a:srgbClr val="A9FFFF"/>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Did He Do?</a:t>
            </a:r>
            <a:endParaRPr lang="en-US" sz="13200" spc="-300" dirty="0">
              <a:solidFill>
                <a:srgbClr val="A9FFFF"/>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11" name="Text Box 2"/>
          <p:cNvSpPr txBox="1">
            <a:spLocks noChangeArrowheads="1"/>
          </p:cNvSpPr>
          <p:nvPr/>
        </p:nvSpPr>
        <p:spPr bwMode="auto">
          <a:xfrm rot="21407053">
            <a:off x="23740" y="2081277"/>
            <a:ext cx="9098304"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700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rPr>
              <a:t>NOT TOO GOOD!</a:t>
            </a:r>
            <a:endParaRPr lang="en-US" sz="1700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5758163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strVal val="4*#ppt_w"/>
                                          </p:val>
                                        </p:tav>
                                        <p:tav tm="100000">
                                          <p:val>
                                            <p:strVal val="#ppt_w"/>
                                          </p:val>
                                        </p:tav>
                                      </p:tavLst>
                                    </p:anim>
                                    <p:anim calcmode="lin" valueType="num">
                                      <p:cBhvr>
                                        <p:cTn id="13" dur="500" fill="hold"/>
                                        <p:tgtEl>
                                          <p:spTgt spid="1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0" y="-1"/>
            <a:ext cx="9133609" cy="6850206"/>
          </a:xfrm>
          <a:prstGeom prst="rect">
            <a:avLst/>
          </a:prstGeom>
        </p:spPr>
      </p:pic>
    </p:spTree>
    <p:extLst>
      <p:ext uri="{BB962C8B-B14F-4D97-AF65-F5344CB8AC3E}">
        <p14:creationId xmlns:p14="http://schemas.microsoft.com/office/powerpoint/2010/main" val="4013978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920521"/>
            <a:ext cx="8763000" cy="5016959"/>
          </a:xfrm>
          <a:prstGeom prst="rect">
            <a:avLst/>
          </a:prstGeom>
          <a:solidFill>
            <a:schemeClr val="tx1">
              <a:alpha val="85000"/>
            </a:schemeClr>
          </a:solidFill>
          <a:ln>
            <a:noFill/>
          </a:ln>
          <a:effectLst/>
          <a:extLst/>
        </p:spPr>
        <p:txBody>
          <a:bodyPr wrap="none" anchor="ctr"/>
          <a:lstStyle/>
          <a:p>
            <a:endParaRPr lang="en-US"/>
          </a:p>
        </p:txBody>
      </p:sp>
      <p:sp>
        <p:nvSpPr>
          <p:cNvPr id="3" name="Text Box 5"/>
          <p:cNvSpPr txBox="1">
            <a:spLocks noChangeArrowheads="1"/>
          </p:cNvSpPr>
          <p:nvPr/>
        </p:nvSpPr>
        <p:spPr bwMode="auto">
          <a:xfrm>
            <a:off x="266700" y="920621"/>
            <a:ext cx="86106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Judges 14:1-4</a:t>
            </a:r>
            <a:r>
              <a:rPr lang="en-US" b="0" dirty="0">
                <a:solidFill>
                  <a:schemeClr val="folHlink"/>
                </a:solidFill>
                <a:latin typeface="+mj-lt"/>
              </a:rPr>
              <a:t/>
            </a:r>
            <a:br>
              <a:rPr lang="en-US" b="0" dirty="0">
                <a:solidFill>
                  <a:schemeClr val="folHlink"/>
                </a:solidFill>
                <a:latin typeface="+mj-lt"/>
              </a:rPr>
            </a:br>
            <a:r>
              <a:rPr lang="en-US" b="0" baseline="30000" dirty="0">
                <a:solidFill>
                  <a:srgbClr val="FFC000"/>
                </a:solidFill>
                <a:latin typeface="Teen" pitchFamily="2" charset="0"/>
              </a:rPr>
              <a:t>1</a:t>
            </a:r>
            <a:r>
              <a:rPr lang="en-US" b="0" dirty="0">
                <a:solidFill>
                  <a:schemeClr val="bg1"/>
                </a:solidFill>
                <a:latin typeface="Teen" pitchFamily="2" charset="0"/>
              </a:rPr>
              <a:t>And Samson went down to </a:t>
            </a:r>
            <a:r>
              <a:rPr lang="en-US" b="0" dirty="0" err="1">
                <a:solidFill>
                  <a:schemeClr val="bg1"/>
                </a:solidFill>
                <a:latin typeface="Teen" pitchFamily="2" charset="0"/>
              </a:rPr>
              <a:t>Timnath</a:t>
            </a:r>
            <a:r>
              <a:rPr lang="en-US" b="0" dirty="0">
                <a:solidFill>
                  <a:schemeClr val="bg1"/>
                </a:solidFill>
                <a:latin typeface="Teen" pitchFamily="2" charset="0"/>
              </a:rPr>
              <a:t>, and saw a woman in </a:t>
            </a:r>
            <a:r>
              <a:rPr lang="en-US" b="0" dirty="0" err="1">
                <a:solidFill>
                  <a:schemeClr val="bg1"/>
                </a:solidFill>
                <a:latin typeface="Teen" pitchFamily="2" charset="0"/>
              </a:rPr>
              <a:t>Timnath</a:t>
            </a:r>
            <a:r>
              <a:rPr lang="en-US" b="0" dirty="0">
                <a:solidFill>
                  <a:schemeClr val="bg1"/>
                </a:solidFill>
                <a:latin typeface="Teen" pitchFamily="2" charset="0"/>
              </a:rPr>
              <a:t> of the daughters of the Philistines. </a:t>
            </a:r>
          </a:p>
          <a:p>
            <a:pPr>
              <a:lnSpc>
                <a:spcPct val="80000"/>
              </a:lnSpc>
            </a:pPr>
            <a:r>
              <a:rPr lang="en-US" b="0" baseline="30000" dirty="0" smtClean="0">
                <a:solidFill>
                  <a:srgbClr val="FFC000"/>
                </a:solidFill>
                <a:latin typeface="Teen" pitchFamily="2" charset="0"/>
              </a:rPr>
              <a:t>2</a:t>
            </a:r>
            <a:r>
              <a:rPr lang="en-US" b="0" dirty="0" smtClean="0">
                <a:solidFill>
                  <a:schemeClr val="bg1"/>
                </a:solidFill>
                <a:latin typeface="Teen" pitchFamily="2" charset="0"/>
              </a:rPr>
              <a:t>And </a:t>
            </a:r>
            <a:r>
              <a:rPr lang="en-US" b="0" dirty="0">
                <a:solidFill>
                  <a:schemeClr val="bg1"/>
                </a:solidFill>
                <a:latin typeface="Teen" pitchFamily="2" charset="0"/>
              </a:rPr>
              <a:t>he came up, and told his father and his mother, and said, I have seen a woman in </a:t>
            </a:r>
            <a:r>
              <a:rPr lang="en-US" b="0" dirty="0" err="1">
                <a:solidFill>
                  <a:schemeClr val="bg1"/>
                </a:solidFill>
                <a:latin typeface="Teen" pitchFamily="2" charset="0"/>
              </a:rPr>
              <a:t>Timnath</a:t>
            </a:r>
            <a:r>
              <a:rPr lang="en-US" b="0" dirty="0">
                <a:solidFill>
                  <a:schemeClr val="bg1"/>
                </a:solidFill>
                <a:latin typeface="Teen" pitchFamily="2" charset="0"/>
              </a:rPr>
              <a:t> of the daughters of the Philistines: now therefore get her for me to wife. </a:t>
            </a:r>
          </a:p>
        </p:txBody>
      </p:sp>
    </p:spTree>
    <p:extLst>
      <p:ext uri="{BB962C8B-B14F-4D97-AF65-F5344CB8AC3E}">
        <p14:creationId xmlns:p14="http://schemas.microsoft.com/office/powerpoint/2010/main" val="39714730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909236"/>
            <a:ext cx="8763000" cy="5039529"/>
          </a:xfrm>
          <a:prstGeom prst="rect">
            <a:avLst/>
          </a:prstGeom>
          <a:solidFill>
            <a:schemeClr val="tx1">
              <a:alpha val="85000"/>
            </a:schemeClr>
          </a:solidFill>
          <a:ln>
            <a:noFill/>
          </a:ln>
          <a:effectLst/>
          <a:extLst/>
        </p:spPr>
        <p:txBody>
          <a:bodyPr wrap="none" anchor="ctr"/>
          <a:lstStyle/>
          <a:p>
            <a:endParaRPr lang="en-US"/>
          </a:p>
        </p:txBody>
      </p:sp>
      <p:sp>
        <p:nvSpPr>
          <p:cNvPr id="3" name="Text Box 5"/>
          <p:cNvSpPr txBox="1">
            <a:spLocks noChangeArrowheads="1"/>
          </p:cNvSpPr>
          <p:nvPr/>
        </p:nvSpPr>
        <p:spPr bwMode="auto">
          <a:xfrm>
            <a:off x="266700" y="909336"/>
            <a:ext cx="8610600" cy="503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Judges 14:1-4</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C000"/>
                </a:solidFill>
                <a:latin typeface="Teen" pitchFamily="2" charset="0"/>
              </a:rPr>
              <a:t>3</a:t>
            </a:r>
            <a:r>
              <a:rPr lang="en-US" b="0" dirty="0" smtClean="0">
                <a:solidFill>
                  <a:schemeClr val="bg1"/>
                </a:solidFill>
                <a:latin typeface="Teen" pitchFamily="2" charset="0"/>
              </a:rPr>
              <a:t>Then </a:t>
            </a:r>
            <a:r>
              <a:rPr lang="en-US" b="0" dirty="0">
                <a:solidFill>
                  <a:schemeClr val="bg1"/>
                </a:solidFill>
                <a:latin typeface="Teen" pitchFamily="2" charset="0"/>
              </a:rPr>
              <a:t>his father and his mother said unto him, Is there never a woman among the daughters of thy brethren, or among all my people, that thou </a:t>
            </a:r>
            <a:r>
              <a:rPr lang="en-US" b="0" dirty="0" err="1">
                <a:solidFill>
                  <a:schemeClr val="bg1"/>
                </a:solidFill>
                <a:latin typeface="Teen" pitchFamily="2" charset="0"/>
              </a:rPr>
              <a:t>goest</a:t>
            </a:r>
            <a:r>
              <a:rPr lang="en-US" b="0" dirty="0">
                <a:solidFill>
                  <a:schemeClr val="bg1"/>
                </a:solidFill>
                <a:latin typeface="Teen" pitchFamily="2" charset="0"/>
              </a:rPr>
              <a:t> to take a wife of the uncircumcised Philistines? And Samson said unto his father, Get her for me; for she </a:t>
            </a:r>
            <a:r>
              <a:rPr lang="en-US" b="0" dirty="0" err="1">
                <a:solidFill>
                  <a:schemeClr val="bg1"/>
                </a:solidFill>
                <a:latin typeface="Teen" pitchFamily="2" charset="0"/>
              </a:rPr>
              <a:t>pleaseth</a:t>
            </a:r>
            <a:r>
              <a:rPr lang="en-US" b="0" dirty="0">
                <a:solidFill>
                  <a:schemeClr val="bg1"/>
                </a:solidFill>
                <a:latin typeface="Teen" pitchFamily="2" charset="0"/>
              </a:rPr>
              <a:t> me well</a:t>
            </a:r>
            <a:r>
              <a:rPr lang="en-US" b="0" dirty="0" smtClean="0">
                <a:solidFill>
                  <a:schemeClr val="bg1"/>
                </a:solidFill>
                <a:latin typeface="Teen" pitchFamily="2" charset="0"/>
              </a:rPr>
              <a:t>.</a:t>
            </a:r>
            <a:endParaRPr lang="en-US" b="0" dirty="0">
              <a:solidFill>
                <a:schemeClr val="bg1"/>
              </a:solidFill>
              <a:latin typeface="Teen" pitchFamily="2" charset="0"/>
            </a:endParaRPr>
          </a:p>
        </p:txBody>
      </p:sp>
    </p:spTree>
    <p:extLst>
      <p:ext uri="{BB962C8B-B14F-4D97-AF65-F5344CB8AC3E}">
        <p14:creationId xmlns:p14="http://schemas.microsoft.com/office/powerpoint/2010/main" val="2591130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oger's Font">
      <a:majorFont>
        <a:latin typeface="Teen"/>
        <a:ea typeface=""/>
        <a:cs typeface="Arial"/>
      </a:majorFont>
      <a:minorFont>
        <a:latin typeface="Tee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42902</TotalTime>
  <Words>393</Words>
  <Application>Microsoft Office PowerPoint</Application>
  <PresentationFormat>On-screen Show (4:3)</PresentationFormat>
  <Paragraphs>236</Paragraphs>
  <Slides>53</Slides>
  <Notes>53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Arial</vt:lpstr>
      <vt:lpstr>Tempus Sans ITC</vt:lpstr>
      <vt:lpstr>Teen</vt:lpstr>
      <vt:lpstr>Sakkal Majalla</vt:lpstr>
      <vt:lpstr>Shatterboxx</vt:lpstr>
      <vt:lpstr>Wingdings</vt:lpstr>
      <vt:lpstr>Libel Suit</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RDJ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RDJ</dc:creator>
  <cp:lastModifiedBy>Roger J</cp:lastModifiedBy>
  <cp:revision>3270</cp:revision>
  <dcterms:created xsi:type="dcterms:W3CDTF">2005-02-19T02:02:57Z</dcterms:created>
  <dcterms:modified xsi:type="dcterms:W3CDTF">2012-03-04T05:37:08Z</dcterms:modified>
</cp:coreProperties>
</file>