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5"/>
  </p:notesMasterIdLst>
  <p:sldIdLst>
    <p:sldId id="9488" r:id="rId2"/>
    <p:sldId id="9691" r:id="rId3"/>
    <p:sldId id="9587" r:id="rId4"/>
    <p:sldId id="9908" r:id="rId5"/>
    <p:sldId id="9909" r:id="rId6"/>
    <p:sldId id="9910" r:id="rId7"/>
    <p:sldId id="9911" r:id="rId8"/>
    <p:sldId id="9912" r:id="rId9"/>
    <p:sldId id="9914" r:id="rId10"/>
    <p:sldId id="9915" r:id="rId11"/>
    <p:sldId id="9916" r:id="rId12"/>
    <p:sldId id="9917" r:id="rId13"/>
    <p:sldId id="9918" r:id="rId14"/>
    <p:sldId id="9919" r:id="rId15"/>
    <p:sldId id="9920" r:id="rId16"/>
    <p:sldId id="9921" r:id="rId17"/>
    <p:sldId id="9928" r:id="rId18"/>
    <p:sldId id="9929" r:id="rId19"/>
    <p:sldId id="9930" r:id="rId20"/>
    <p:sldId id="9931" r:id="rId21"/>
    <p:sldId id="9932" r:id="rId22"/>
    <p:sldId id="9922" r:id="rId23"/>
    <p:sldId id="9923" r:id="rId24"/>
    <p:sldId id="9933" r:id="rId25"/>
    <p:sldId id="9934" r:id="rId26"/>
    <p:sldId id="9924" r:id="rId27"/>
    <p:sldId id="9925" r:id="rId28"/>
    <p:sldId id="9926" r:id="rId29"/>
    <p:sldId id="9927" r:id="rId30"/>
    <p:sldId id="9913" r:id="rId31"/>
    <p:sldId id="9935" r:id="rId32"/>
    <p:sldId id="9943" r:id="rId33"/>
    <p:sldId id="9944" r:id="rId34"/>
    <p:sldId id="9936" r:id="rId35"/>
    <p:sldId id="9937" r:id="rId36"/>
    <p:sldId id="9945" r:id="rId37"/>
    <p:sldId id="9946" r:id="rId38"/>
    <p:sldId id="9947" r:id="rId39"/>
    <p:sldId id="9948" r:id="rId40"/>
    <p:sldId id="9949" r:id="rId41"/>
    <p:sldId id="9950" r:id="rId42"/>
    <p:sldId id="9951" r:id="rId43"/>
    <p:sldId id="9952" r:id="rId44"/>
    <p:sldId id="9953" r:id="rId45"/>
    <p:sldId id="9938" r:id="rId46"/>
    <p:sldId id="9965" r:id="rId47"/>
    <p:sldId id="9939" r:id="rId48"/>
    <p:sldId id="9954" r:id="rId49"/>
    <p:sldId id="9955" r:id="rId50"/>
    <p:sldId id="9956" r:id="rId51"/>
    <p:sldId id="9957" r:id="rId52"/>
    <p:sldId id="9958" r:id="rId53"/>
    <p:sldId id="9959" r:id="rId54"/>
    <p:sldId id="9960" r:id="rId55"/>
    <p:sldId id="9961" r:id="rId56"/>
    <p:sldId id="9940" r:id="rId57"/>
    <p:sldId id="9941" r:id="rId58"/>
    <p:sldId id="9962" r:id="rId59"/>
    <p:sldId id="9963" r:id="rId60"/>
    <p:sldId id="9964" r:id="rId61"/>
    <p:sldId id="9966" r:id="rId62"/>
    <p:sldId id="9567" r:id="rId63"/>
    <p:sldId id="9424" r:id="rId64"/>
  </p:sldIdLst>
  <p:sldSz cx="9144000" cy="6858000" type="screen4x3"/>
  <p:notesSz cx="6858000" cy="9144000"/>
  <p:embeddedFontLst>
    <p:embeddedFont>
      <p:font typeface="Arial Narrow" pitchFamily="34" charset="0"/>
      <p:regular r:id="rId66"/>
      <p:bold r:id="rId67"/>
      <p:italic r:id="rId68"/>
      <p:boldItalic r:id="rId69"/>
    </p:embeddedFont>
    <p:embeddedFont>
      <p:font typeface="Teen" pitchFamily="2" charset="0"/>
      <p:regular r:id="rId70"/>
      <p:bold r:id="rId71"/>
      <p:italic r:id="rId72"/>
      <p:boldItalic r:id="rId73"/>
    </p:embeddedFont>
    <p:embeddedFont>
      <p:font typeface="Libel Suit" pitchFamily="2" charset="0"/>
      <p:regular r:id="rId74"/>
    </p:embeddedFont>
    <p:embeddedFont>
      <p:font typeface="Tempus Sans ITC" pitchFamily="82" charset="0"/>
      <p:regular r:id="rId75"/>
    </p:embeddedFont>
    <p:embeddedFont>
      <p:font typeface="LUKE" pitchFamily="2" charset="2"/>
      <p:regular r:id="rId76"/>
    </p:embeddedFont>
    <p:embeddedFont>
      <p:font typeface="Sakkal Majalla" pitchFamily="2" charset="-78"/>
      <p:regular r:id="rId77"/>
      <p:bold r:id="rId78"/>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FFFF"/>
    <a:srgbClr val="FFFF99"/>
    <a:srgbClr val="040454"/>
    <a:srgbClr val="00FFCC"/>
    <a:srgbClr val="580000"/>
    <a:srgbClr val="7CF485"/>
    <a:srgbClr val="DCE038"/>
    <a:srgbClr val="74F47D"/>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69" autoAdjust="0"/>
    <p:restoredTop sz="94228" autoAdjust="0"/>
  </p:normalViewPr>
  <p:slideViewPr>
    <p:cSldViewPr snapToGrid="0">
      <p:cViewPr varScale="1">
        <p:scale>
          <a:sx n="92" d="100"/>
          <a:sy n="92" d="100"/>
        </p:scale>
        <p:origin x="-12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181B2464-35C1-4427-808B-2622A5B89447}" type="slidenum">
              <a:rPr lang="en-US"/>
              <a:pPr/>
              <a:t>‹#›</a:t>
            </a:fld>
            <a:endParaRPr lang="en-US"/>
          </a:p>
        </p:txBody>
      </p:sp>
    </p:spTree>
    <p:extLst>
      <p:ext uri="{BB962C8B-B14F-4D97-AF65-F5344CB8AC3E}">
        <p14:creationId xmlns:p14="http://schemas.microsoft.com/office/powerpoint/2010/main" val="20181308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96BAE-E1AB-4A23-B5CC-A3628E6023BC}" type="slidenum">
              <a:rPr lang="en-US"/>
              <a:pPr/>
              <a:t>2</a:t>
            </a:fld>
            <a:endParaRPr lang="en-US"/>
          </a:p>
        </p:txBody>
      </p:sp>
      <p:sp>
        <p:nvSpPr>
          <p:cNvPr id="16795650" name="Rectangle 2"/>
          <p:cNvSpPr>
            <a:spLocks noGrp="1" noRot="1" noChangeAspect="1" noChangeArrowheads="1" noTextEdit="1"/>
          </p:cNvSpPr>
          <p:nvPr>
            <p:ph type="sldImg"/>
          </p:nvPr>
        </p:nvSpPr>
        <p:spPr>
          <a:ln/>
        </p:spPr>
      </p:sp>
      <p:sp>
        <p:nvSpPr>
          <p:cNvPr id="16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E105C-9FCB-4557-A629-FEDE442960FC}" type="slidenum">
              <a:rPr lang="en-US"/>
              <a:pPr/>
              <a:t>63</a:t>
            </a:fld>
            <a:endParaRPr lang="en-US"/>
          </a:p>
        </p:txBody>
      </p:sp>
      <p:sp>
        <p:nvSpPr>
          <p:cNvPr id="16799746" name="Rectangle 2"/>
          <p:cNvSpPr>
            <a:spLocks noGrp="1" noRot="1" noChangeAspect="1" noChangeArrowheads="1" noTextEdit="1"/>
          </p:cNvSpPr>
          <p:nvPr>
            <p:ph type="sldImg"/>
          </p:nvPr>
        </p:nvSpPr>
        <p:spPr>
          <a:ln/>
        </p:spPr>
      </p:sp>
      <p:sp>
        <p:nvSpPr>
          <p:cNvPr id="16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DE580C-ED6E-4DE4-BDB6-95C39EDD07AC}" type="slidenum">
              <a:rPr lang="en-US"/>
              <a:pPr/>
              <a:t>‹#›</a:t>
            </a:fld>
            <a:endParaRPr lang="en-US"/>
          </a:p>
        </p:txBody>
      </p:sp>
    </p:spTree>
    <p:extLst>
      <p:ext uri="{BB962C8B-B14F-4D97-AF65-F5344CB8AC3E}">
        <p14:creationId xmlns:p14="http://schemas.microsoft.com/office/powerpoint/2010/main" val="31991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1E2A5-12C1-490A-ADDE-322B5F82B0AF}" type="slidenum">
              <a:rPr lang="en-US"/>
              <a:pPr/>
              <a:t>‹#›</a:t>
            </a:fld>
            <a:endParaRPr lang="en-US"/>
          </a:p>
        </p:txBody>
      </p:sp>
    </p:spTree>
    <p:extLst>
      <p:ext uri="{BB962C8B-B14F-4D97-AF65-F5344CB8AC3E}">
        <p14:creationId xmlns:p14="http://schemas.microsoft.com/office/powerpoint/2010/main" val="14799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590F70-025D-46E7-A6A3-0854CAF4067B}" type="slidenum">
              <a:rPr lang="en-US"/>
              <a:pPr/>
              <a:t>‹#›</a:t>
            </a:fld>
            <a:endParaRPr lang="en-US"/>
          </a:p>
        </p:txBody>
      </p:sp>
    </p:spTree>
    <p:extLst>
      <p:ext uri="{BB962C8B-B14F-4D97-AF65-F5344CB8AC3E}">
        <p14:creationId xmlns:p14="http://schemas.microsoft.com/office/powerpoint/2010/main" val="403829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5B1768-63EE-4C78-B21F-8EC932490A58}" type="slidenum">
              <a:rPr lang="en-US"/>
              <a:pPr/>
              <a:t>‹#›</a:t>
            </a:fld>
            <a:endParaRPr lang="en-US"/>
          </a:p>
        </p:txBody>
      </p:sp>
    </p:spTree>
    <p:extLst>
      <p:ext uri="{BB962C8B-B14F-4D97-AF65-F5344CB8AC3E}">
        <p14:creationId xmlns:p14="http://schemas.microsoft.com/office/powerpoint/2010/main" val="95696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D04168-4B0C-4ED7-B1D9-26B3634B67F7}" type="slidenum">
              <a:rPr lang="en-US"/>
              <a:pPr/>
              <a:t>‹#›</a:t>
            </a:fld>
            <a:endParaRPr lang="en-US"/>
          </a:p>
        </p:txBody>
      </p:sp>
    </p:spTree>
    <p:extLst>
      <p:ext uri="{BB962C8B-B14F-4D97-AF65-F5344CB8AC3E}">
        <p14:creationId xmlns:p14="http://schemas.microsoft.com/office/powerpoint/2010/main" val="1100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C42EC0-32F7-4D0A-B541-C3A19E868DD0}" type="slidenum">
              <a:rPr lang="en-US"/>
              <a:pPr/>
              <a:t>‹#›</a:t>
            </a:fld>
            <a:endParaRPr lang="en-US"/>
          </a:p>
        </p:txBody>
      </p:sp>
    </p:spTree>
    <p:extLst>
      <p:ext uri="{BB962C8B-B14F-4D97-AF65-F5344CB8AC3E}">
        <p14:creationId xmlns:p14="http://schemas.microsoft.com/office/powerpoint/2010/main" val="38457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DDF08B-D1C6-4E8B-B1C0-730568C45DD3}" type="slidenum">
              <a:rPr lang="en-US"/>
              <a:pPr/>
              <a:t>‹#›</a:t>
            </a:fld>
            <a:endParaRPr lang="en-US"/>
          </a:p>
        </p:txBody>
      </p:sp>
    </p:spTree>
    <p:extLst>
      <p:ext uri="{BB962C8B-B14F-4D97-AF65-F5344CB8AC3E}">
        <p14:creationId xmlns:p14="http://schemas.microsoft.com/office/powerpoint/2010/main" val="320062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E4C174-6F63-4C38-AD61-E99DF4D7B90B}" type="slidenum">
              <a:rPr lang="en-US"/>
              <a:pPr/>
              <a:t>‹#›</a:t>
            </a:fld>
            <a:endParaRPr lang="en-US"/>
          </a:p>
        </p:txBody>
      </p:sp>
    </p:spTree>
    <p:extLst>
      <p:ext uri="{BB962C8B-B14F-4D97-AF65-F5344CB8AC3E}">
        <p14:creationId xmlns:p14="http://schemas.microsoft.com/office/powerpoint/2010/main" val="390949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pPr/>
              <a:t>‹#›</a:t>
            </a:fld>
            <a:endParaRPr lang="en-US"/>
          </a:p>
        </p:txBody>
      </p:sp>
    </p:spTree>
    <p:extLst>
      <p:ext uri="{BB962C8B-B14F-4D97-AF65-F5344CB8AC3E}">
        <p14:creationId xmlns:p14="http://schemas.microsoft.com/office/powerpoint/2010/main" val="2313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145D26-9FAE-4565-A816-BC47CEFB5E90}" type="slidenum">
              <a:rPr lang="en-US"/>
              <a:pPr/>
              <a:t>‹#›</a:t>
            </a:fld>
            <a:endParaRPr lang="en-US"/>
          </a:p>
        </p:txBody>
      </p:sp>
    </p:spTree>
    <p:extLst>
      <p:ext uri="{BB962C8B-B14F-4D97-AF65-F5344CB8AC3E}">
        <p14:creationId xmlns:p14="http://schemas.microsoft.com/office/powerpoint/2010/main" val="27965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1BBF3B-C318-4182-B715-FB8A61CC1C0F}" type="slidenum">
              <a:rPr lang="en-US"/>
              <a:pPr/>
              <a:t>‹#›</a:t>
            </a:fld>
            <a:endParaRPr lang="en-US"/>
          </a:p>
        </p:txBody>
      </p:sp>
    </p:spTree>
    <p:extLst>
      <p:ext uri="{BB962C8B-B14F-4D97-AF65-F5344CB8AC3E}">
        <p14:creationId xmlns:p14="http://schemas.microsoft.com/office/powerpoint/2010/main" val="126091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4*#ppt_w"/>
                                          </p:val>
                                        </p:tav>
                                        <p:tav tm="100000">
                                          <p:val>
                                            <p:strVal val="#ppt_w"/>
                                          </p:val>
                                        </p:tav>
                                      </p:tavLst>
                                    </p:anim>
                                    <p:anim calcmode="lin" valueType="num">
                                      <p:cBhvr>
                                        <p:cTn id="8" dur="1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336996"/>
            <a:ext cx="9121152" cy="2184009"/>
          </a:xfrm>
          <a:prstGeom prst="rect">
            <a:avLst/>
          </a:prstGeom>
          <a:solidFill>
            <a:srgbClr val="0070C0"/>
          </a:solidFill>
          <a:ln>
            <a:noFill/>
          </a:ln>
          <a:effectLst>
            <a:glow rad="228600">
              <a:schemeClr val="accent4">
                <a:satMod val="175000"/>
                <a:alpha val="40000"/>
              </a:schemeClr>
            </a:glow>
          </a:effectLst>
          <a:extLst/>
        </p:spPr>
        <p:txBody>
          <a:bodyPr wrap="none" anchor="ctr"/>
          <a:lstStyle/>
          <a:p>
            <a:endParaRPr lang="en-US"/>
          </a:p>
        </p:txBody>
      </p:sp>
      <p:sp>
        <p:nvSpPr>
          <p:cNvPr id="2" name="Text Box 2"/>
          <p:cNvSpPr txBox="1">
            <a:spLocks noChangeArrowheads="1"/>
          </p:cNvSpPr>
          <p:nvPr/>
        </p:nvSpPr>
        <p:spPr bwMode="auto">
          <a:xfrm>
            <a:off x="22848" y="1602474"/>
            <a:ext cx="909830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200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CHOOSE</a:t>
            </a:r>
            <a:br>
              <a:rPr lang="en-US" sz="200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br>
            <a:r>
              <a:rPr lang="en-US" sz="200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TO DO IT!</a:t>
            </a:r>
            <a:endParaRPr lang="en-US" sz="200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143565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4*#ppt_w"/>
                                          </p:val>
                                        </p:tav>
                                        <p:tav tm="100000">
                                          <p:val>
                                            <p:strVal val="#ppt_w"/>
                                          </p:val>
                                        </p:tav>
                                      </p:tavLst>
                                    </p:anim>
                                    <p:anim calcmode="lin" valueType="num">
                                      <p:cBhvr>
                                        <p:cTn id="8" dur="10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3" presetClass="entr" presetSubtype="3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4*#ppt_w"/>
                                          </p:val>
                                        </p:tav>
                                        <p:tav tm="100000">
                                          <p:val>
                                            <p:strVal val="#ppt_w"/>
                                          </p:val>
                                        </p:tav>
                                      </p:tavLst>
                                    </p:anim>
                                    <p:anim calcmode="lin" valueType="num">
                                      <p:cBhvr>
                                        <p:cTn id="13"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336996"/>
            <a:ext cx="9121152" cy="2184009"/>
          </a:xfrm>
          <a:prstGeom prst="rect">
            <a:avLst/>
          </a:prstGeom>
          <a:solidFill>
            <a:srgbClr val="0070C0"/>
          </a:solidFill>
          <a:ln>
            <a:noFill/>
          </a:ln>
          <a:effectLst>
            <a:glow rad="228600">
              <a:schemeClr val="accent4">
                <a:satMod val="175000"/>
                <a:alpha val="40000"/>
              </a:schemeClr>
            </a:glow>
          </a:effectLst>
          <a:extLst/>
        </p:spPr>
        <p:txBody>
          <a:bodyPr wrap="none" anchor="ctr"/>
          <a:lstStyle/>
          <a:p>
            <a:endParaRPr lang="en-US"/>
          </a:p>
        </p:txBody>
      </p:sp>
      <p:sp>
        <p:nvSpPr>
          <p:cNvPr id="3" name="Text Box 2"/>
          <p:cNvSpPr txBox="1">
            <a:spLocks noChangeArrowheads="1"/>
          </p:cNvSpPr>
          <p:nvPr/>
        </p:nvSpPr>
        <p:spPr bwMode="auto">
          <a:xfrm>
            <a:off x="22848" y="2077567"/>
            <a:ext cx="9098304" cy="408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87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oki Cola" pitchFamily="2" charset="0"/>
              </a:rPr>
              <a:t>Its Your</a:t>
            </a:r>
            <a:br>
              <a:rPr lang="en-US" sz="187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oki Cola" pitchFamily="2" charset="0"/>
              </a:rPr>
            </a:br>
            <a:r>
              <a:rPr lang="en-US" sz="187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oki Cola" pitchFamily="2" charset="0"/>
              </a:rPr>
              <a:t>Move</a:t>
            </a:r>
            <a:r>
              <a:rPr lang="en-US" sz="187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UKE" pitchFamily="2" charset="2"/>
              </a:rPr>
              <a:t>!</a:t>
            </a:r>
            <a:endParaRPr lang="en-US" sz="187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UKE" pitchFamily="2" charset="2"/>
            </a:endParaRPr>
          </a:p>
        </p:txBody>
      </p:sp>
    </p:spTree>
    <p:extLst>
      <p:ext uri="{BB962C8B-B14F-4D97-AF65-F5344CB8AC3E}">
        <p14:creationId xmlns:p14="http://schemas.microsoft.com/office/powerpoint/2010/main" val="2773655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286392"/>
            <a:ext cx="8763000" cy="4285216"/>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287997"/>
            <a:ext cx="8610600" cy="428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75000"/>
              </a:lnSpc>
            </a:pPr>
            <a:r>
              <a:rPr lang="en-US" b="0" dirty="0" smtClean="0">
                <a:solidFill>
                  <a:srgbClr val="FFC000"/>
                </a:solidFill>
                <a:latin typeface="+mj-lt"/>
              </a:rPr>
              <a:t>Joshua 24:15</a:t>
            </a:r>
            <a:r>
              <a:rPr lang="en-US" b="0" dirty="0">
                <a:solidFill>
                  <a:schemeClr val="folHlink"/>
                </a:solidFill>
                <a:latin typeface="+mj-lt"/>
              </a:rPr>
              <a:t/>
            </a:r>
            <a:br>
              <a:rPr lang="en-US" b="0" dirty="0">
                <a:solidFill>
                  <a:schemeClr val="folHlink"/>
                </a:solidFill>
                <a:latin typeface="+mj-lt"/>
              </a:rPr>
            </a:br>
            <a:r>
              <a:rPr lang="en-US" b="0" dirty="0" smtClean="0">
                <a:solidFill>
                  <a:schemeClr val="bg1"/>
                </a:solidFill>
                <a:latin typeface="Teen" pitchFamily="2" charset="0"/>
              </a:rPr>
              <a:t>And if </a:t>
            </a:r>
            <a:r>
              <a:rPr lang="en-US" b="0" dirty="0">
                <a:solidFill>
                  <a:schemeClr val="bg1"/>
                </a:solidFill>
                <a:latin typeface="Teen" pitchFamily="2" charset="0"/>
              </a:rPr>
              <a:t>it seem evil unto you to serve the LORD, choose you this day whom ye will serve; whether the gods which your fathers served that were on the other side of the flood, or the gods of the Amorites, in whose land ye dwell: </a:t>
            </a:r>
            <a:r>
              <a:rPr lang="en-US" i="1" dirty="0">
                <a:solidFill>
                  <a:srgbClr val="00FFFF"/>
                </a:solidFill>
                <a:latin typeface="Teen" pitchFamily="2" charset="0"/>
              </a:rPr>
              <a:t>but as for me and my house, we will serve the LORD.</a:t>
            </a:r>
          </a:p>
        </p:txBody>
      </p:sp>
    </p:spTree>
    <p:extLst>
      <p:ext uri="{BB962C8B-B14F-4D97-AF65-F5344CB8AC3E}">
        <p14:creationId xmlns:p14="http://schemas.microsoft.com/office/powerpoint/2010/main" val="4202971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48" y="2346060"/>
            <a:ext cx="9098304"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dirty="0" smtClean="0">
                <a:ln w="19050">
                  <a:solidFill>
                    <a:schemeClr val="bg1"/>
                  </a:solidFill>
                </a:ln>
                <a:effectLst>
                  <a:glow rad="317500">
                    <a:schemeClr val="accent3">
                      <a:satMod val="175000"/>
                      <a:alpha val="40000"/>
                    </a:schemeClr>
                  </a:glow>
                  <a:outerShdw blurRad="50800" dist="38100" dir="2700000" algn="tl" rotWithShape="0">
                    <a:prstClr val="black">
                      <a:alpha val="40000"/>
                    </a:prstClr>
                  </a:outerShdw>
                </a:effectLst>
                <a:latin typeface="Libel Suit" pitchFamily="2" charset="0"/>
              </a:rPr>
              <a:t>YOUR CHOICE WILL BE A WITNESS AGAINST YOU!</a:t>
            </a:r>
            <a:endParaRPr lang="en-US" sz="11500" dirty="0">
              <a:ln w="19050">
                <a:solidFill>
                  <a:schemeClr val="bg1"/>
                </a:solidFill>
              </a:ln>
              <a:effectLst>
                <a:glow rad="317500">
                  <a:schemeClr val="accent3">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261277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ppt_w"/>
                                          </p:val>
                                        </p:tav>
                                        <p:tav tm="100000">
                                          <p:val>
                                            <p:strVal val="#ppt_w"/>
                                          </p:val>
                                        </p:tav>
                                      </p:tavLst>
                                    </p:anim>
                                    <p:anim calcmode="lin" valueType="num">
                                      <p:cBhvr>
                                        <p:cTn id="8" dur="10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350820"/>
            <a:ext cx="8763000" cy="4170960"/>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453734"/>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Joshua 24:21-22</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21</a:t>
            </a:r>
            <a:r>
              <a:rPr lang="en-US" b="0" dirty="0">
                <a:solidFill>
                  <a:schemeClr val="bg1"/>
                </a:solidFill>
                <a:latin typeface="Teen" pitchFamily="2" charset="0"/>
              </a:rPr>
              <a:t>And the people said unto Joshua, Nay; but we will serve the LORD. </a:t>
            </a:r>
          </a:p>
          <a:p>
            <a:pPr>
              <a:lnSpc>
                <a:spcPct val="80000"/>
              </a:lnSpc>
            </a:pPr>
            <a:r>
              <a:rPr lang="en-US" b="0" baseline="30000" dirty="0" smtClean="0">
                <a:solidFill>
                  <a:srgbClr val="FFC000"/>
                </a:solidFill>
                <a:latin typeface="Teen" pitchFamily="2" charset="0"/>
              </a:rPr>
              <a:t>22</a:t>
            </a:r>
            <a:r>
              <a:rPr lang="en-US" b="0" dirty="0" smtClean="0">
                <a:solidFill>
                  <a:schemeClr val="bg1"/>
                </a:solidFill>
                <a:latin typeface="Teen" pitchFamily="2" charset="0"/>
              </a:rPr>
              <a:t>And </a:t>
            </a:r>
            <a:r>
              <a:rPr lang="en-US" b="0" dirty="0">
                <a:solidFill>
                  <a:schemeClr val="bg1"/>
                </a:solidFill>
                <a:latin typeface="Teen" pitchFamily="2" charset="0"/>
              </a:rPr>
              <a:t>Joshua said unto the people, </a:t>
            </a:r>
            <a:r>
              <a:rPr lang="en-US" i="1" dirty="0">
                <a:solidFill>
                  <a:srgbClr val="00FFCC"/>
                </a:solidFill>
                <a:latin typeface="Teen" pitchFamily="2" charset="0"/>
              </a:rPr>
              <a:t>Ye are witnesses </a:t>
            </a:r>
            <a:r>
              <a:rPr lang="en-US" b="0" dirty="0">
                <a:solidFill>
                  <a:schemeClr val="bg1"/>
                </a:solidFill>
                <a:latin typeface="Teen" pitchFamily="2" charset="0"/>
              </a:rPr>
              <a:t>against yourselves that ye have chosen you the LORD, to serve </a:t>
            </a:r>
            <a:r>
              <a:rPr lang="en-US" b="0" dirty="0" smtClean="0">
                <a:solidFill>
                  <a:schemeClr val="bg1"/>
                </a:solidFill>
                <a:latin typeface="Teen" pitchFamily="2" charset="0"/>
              </a:rPr>
              <a:t>Him</a:t>
            </a:r>
            <a:r>
              <a:rPr lang="en-US" b="0" dirty="0">
                <a:solidFill>
                  <a:schemeClr val="bg1"/>
                </a:solidFill>
                <a:latin typeface="Teen" pitchFamily="2" charset="0"/>
              </a:rPr>
              <a:t>. And they said, </a:t>
            </a:r>
            <a:r>
              <a:rPr lang="en-US" i="1" dirty="0" smtClean="0">
                <a:solidFill>
                  <a:srgbClr val="00FFFF"/>
                </a:solidFill>
                <a:latin typeface="Teen" pitchFamily="2" charset="0"/>
              </a:rPr>
              <a:t>WE ARE WITNESSES. </a:t>
            </a:r>
            <a:endParaRPr lang="en-US" i="1" dirty="0">
              <a:solidFill>
                <a:srgbClr val="00FFFF"/>
              </a:solidFill>
              <a:latin typeface="Teen" pitchFamily="2" charset="0"/>
            </a:endParaRPr>
          </a:p>
        </p:txBody>
      </p:sp>
    </p:spTree>
    <p:extLst>
      <p:ext uri="{BB962C8B-B14F-4D97-AF65-F5344CB8AC3E}">
        <p14:creationId xmlns:p14="http://schemas.microsoft.com/office/powerpoint/2010/main" val="3336297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a:spLocks noChangeArrowheads="1"/>
          </p:cNvSpPr>
          <p:nvPr/>
        </p:nvSpPr>
        <p:spPr bwMode="auto">
          <a:xfrm>
            <a:off x="190500" y="176637"/>
            <a:ext cx="8763000" cy="2688237"/>
          </a:xfrm>
          <a:prstGeom prst="rect">
            <a:avLst/>
          </a:prstGeom>
          <a:solidFill>
            <a:schemeClr val="tx1">
              <a:alpha val="85000"/>
            </a:schemeClr>
          </a:solidFill>
          <a:ln>
            <a:noFill/>
          </a:ln>
          <a:effectLst/>
          <a:extLst/>
        </p:spPr>
        <p:txBody>
          <a:bodyPr wrap="none" anchor="ctr"/>
          <a:lstStyle/>
          <a:p>
            <a:endParaRPr lang="en-US"/>
          </a:p>
        </p:txBody>
      </p:sp>
      <p:sp>
        <p:nvSpPr>
          <p:cNvPr id="4" name="Text Box 5"/>
          <p:cNvSpPr txBox="1">
            <a:spLocks noChangeArrowheads="1"/>
          </p:cNvSpPr>
          <p:nvPr/>
        </p:nvSpPr>
        <p:spPr bwMode="auto">
          <a:xfrm>
            <a:off x="266700" y="279551"/>
            <a:ext cx="8610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13:1</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mj-lt"/>
              </a:rPr>
              <a:t>And the children of Israel did evil again in the sight of the LORD; and the LORD delivered them into the hand of the Philistines forty years. </a:t>
            </a:r>
            <a:endParaRPr lang="en-US" b="0" i="1" dirty="0">
              <a:solidFill>
                <a:schemeClr val="bg1"/>
              </a:solidFill>
              <a:latin typeface="+mj-lt"/>
            </a:endParaRPr>
          </a:p>
        </p:txBody>
      </p:sp>
    </p:spTree>
    <p:extLst>
      <p:ext uri="{BB962C8B-B14F-4D97-AF65-F5344CB8AC3E}">
        <p14:creationId xmlns:p14="http://schemas.microsoft.com/office/powerpoint/2010/main" val="194093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48" y="301552"/>
            <a:ext cx="9098304" cy="15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80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THE CYCLES OF THE BOOK OF JUDGES</a:t>
            </a:r>
            <a:endParaRPr lang="en-US" sz="80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3" name="Text Box 2"/>
          <p:cNvSpPr txBox="1">
            <a:spLocks noChangeArrowheads="1"/>
          </p:cNvSpPr>
          <p:nvPr/>
        </p:nvSpPr>
        <p:spPr bwMode="auto">
          <a:xfrm>
            <a:off x="22848" y="1690875"/>
            <a:ext cx="9098304" cy="147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7400" b="0" spc="-30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Each Cycle Is Complete In Itself And Contains The Same Six Things!</a:t>
            </a:r>
            <a:endParaRPr lang="en-US" sz="7400" b="0" spc="-30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22848" y="4046146"/>
            <a:ext cx="9098304" cy="18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9500" spc="-30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1. </a:t>
            </a:r>
            <a: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Israel would sin, and begin worshiping idols</a:t>
            </a:r>
            <a:endParaRPr lang="en-US" sz="95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2230290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4/3*#ppt_w"/>
                                          </p:val>
                                        </p:tav>
                                        <p:tav tm="100000">
                                          <p:val>
                                            <p:strVal val="#ppt_w"/>
                                          </p:val>
                                        </p:tav>
                                      </p:tavLst>
                                    </p:anim>
                                    <p:anim calcmode="lin" valueType="num">
                                      <p:cBhvr>
                                        <p:cTn id="20" dur="50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48" y="301552"/>
            <a:ext cx="9098304" cy="15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80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THE CYCLES OF THE BOOK OF JUDGES</a:t>
            </a:r>
            <a:endParaRPr lang="en-US" sz="80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3" name="Text Box 2"/>
          <p:cNvSpPr txBox="1">
            <a:spLocks noChangeArrowheads="1"/>
          </p:cNvSpPr>
          <p:nvPr/>
        </p:nvSpPr>
        <p:spPr bwMode="auto">
          <a:xfrm>
            <a:off x="22848" y="1690875"/>
            <a:ext cx="9098304" cy="147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7400" b="0" spc="-30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Each Cycle Is Complete In Itself And Contains The Same Six Things!</a:t>
            </a:r>
            <a:endParaRPr lang="en-US" sz="7400" b="0" spc="-30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22848" y="3450698"/>
            <a:ext cx="9098304" cy="347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9500" spc="-30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2. </a:t>
            </a:r>
            <a: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God would allow</a:t>
            </a:r>
            <a:b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their neighboring enemies to dominate and rule over them</a:t>
            </a:r>
            <a:endParaRPr lang="en-US" sz="95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446852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48" y="301552"/>
            <a:ext cx="9098304" cy="15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80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THE CYCLES OF THE BOOK OF JUDGES</a:t>
            </a:r>
            <a:endParaRPr lang="en-US" sz="80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3" name="Text Box 2"/>
          <p:cNvSpPr txBox="1">
            <a:spLocks noChangeArrowheads="1"/>
          </p:cNvSpPr>
          <p:nvPr/>
        </p:nvSpPr>
        <p:spPr bwMode="auto">
          <a:xfrm>
            <a:off x="22848" y="1690875"/>
            <a:ext cx="9098304" cy="147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7400" b="0" spc="-30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Each Cycle Is Complete In Itself And Contains The Same Six Things!</a:t>
            </a:r>
            <a:endParaRPr lang="en-US" sz="7400" b="0" spc="-30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22848" y="3780321"/>
            <a:ext cx="9098304" cy="250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9500" spc="-30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3. </a:t>
            </a:r>
            <a: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Israel would cry out to God for deliverance and repent of their sins</a:t>
            </a:r>
            <a:endParaRPr lang="en-US" sz="95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325817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48" y="301552"/>
            <a:ext cx="9098304" cy="15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80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THE CYCLES OF THE BOOK OF JUDGES</a:t>
            </a:r>
            <a:endParaRPr lang="en-US" sz="80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3" name="Text Box 2"/>
          <p:cNvSpPr txBox="1">
            <a:spLocks noChangeArrowheads="1"/>
          </p:cNvSpPr>
          <p:nvPr/>
        </p:nvSpPr>
        <p:spPr bwMode="auto">
          <a:xfrm>
            <a:off x="22848" y="1690875"/>
            <a:ext cx="9098304" cy="147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7400" b="0" spc="-30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Each Cycle Is Complete In Itself And Contains The Same Six Things!</a:t>
            </a:r>
            <a:endParaRPr lang="en-US" sz="7400" b="0" spc="-30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22848" y="3418799"/>
            <a:ext cx="9098304"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9500" spc="-30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4. </a:t>
            </a:r>
            <a: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God would raise up</a:t>
            </a:r>
            <a:b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 deliverer (Judge)</a:t>
            </a:r>
            <a:b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who would enjoy peace and prosperity</a:t>
            </a:r>
            <a:endParaRPr lang="en-US" sz="95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847878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40124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4*#ppt_w"/>
                                          </p:val>
                                        </p:tav>
                                        <p:tav tm="100000">
                                          <p:val>
                                            <p:strVal val="#ppt_w"/>
                                          </p:val>
                                        </p:tav>
                                      </p:tavLst>
                                    </p:anim>
                                    <p:anim calcmode="lin" valueType="num">
                                      <p:cBhvr>
                                        <p:cTn id="8" dur="10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48" y="301552"/>
            <a:ext cx="9098304" cy="15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80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THE CYCLES OF THE BOOK OF JUDGES</a:t>
            </a:r>
            <a:endParaRPr lang="en-US" sz="80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3" name="Text Box 2"/>
          <p:cNvSpPr txBox="1">
            <a:spLocks noChangeArrowheads="1"/>
          </p:cNvSpPr>
          <p:nvPr/>
        </p:nvSpPr>
        <p:spPr bwMode="auto">
          <a:xfrm>
            <a:off x="22848" y="1690875"/>
            <a:ext cx="9098304" cy="147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7400" b="0" spc="-30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Each Cycle Is Complete In Itself And Contains The Same Six Things!</a:t>
            </a:r>
            <a:endParaRPr lang="en-US" sz="7400" b="0" spc="-30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22848" y="3418799"/>
            <a:ext cx="9098304"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9500" spc="-30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5</a:t>
            </a:r>
            <a:r>
              <a:rPr lang="en-US" sz="9500" spc="-30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t>
            </a:r>
            <a: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Israel would enjoy peace and prosperity until the deliverer (Judge) would die</a:t>
            </a:r>
            <a:endParaRPr lang="en-US" sz="95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135829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48" y="301552"/>
            <a:ext cx="9098304" cy="15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80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THE CYCLES OF THE BOOK OF JUDGES</a:t>
            </a:r>
            <a:endParaRPr lang="en-US" sz="80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3" name="Text Box 2"/>
          <p:cNvSpPr txBox="1">
            <a:spLocks noChangeArrowheads="1"/>
          </p:cNvSpPr>
          <p:nvPr/>
        </p:nvSpPr>
        <p:spPr bwMode="auto">
          <a:xfrm>
            <a:off x="22848" y="1690875"/>
            <a:ext cx="9098304" cy="147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7400" b="0" spc="-30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Each Cycle Is Complete In Itself And Contains The Same Six Things!</a:t>
            </a:r>
            <a:endParaRPr lang="en-US" sz="7400" b="0" spc="-30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22848" y="3418799"/>
            <a:ext cx="9098304" cy="347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9500" spc="-30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6. </a:t>
            </a:r>
            <a: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Israel would then</a:t>
            </a:r>
            <a:b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fall back into sin, back into idolatry, and back into bondage</a:t>
            </a:r>
            <a:endParaRPr lang="en-US" sz="95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602633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rot="21407053">
            <a:off x="22848" y="2029344"/>
            <a:ext cx="909830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6000" dirty="0" smtClean="0">
                <a:solidFill>
                  <a:srgbClr val="FFC0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SOUND FAMILIAR?</a:t>
            </a:r>
            <a:endParaRPr lang="en-US" sz="16000" dirty="0">
              <a:solidFill>
                <a:srgbClr val="FFC0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432687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416091"/>
            <a:ext cx="8763000" cy="6025818"/>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416894"/>
            <a:ext cx="8610600" cy="60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Romans 8:5-9</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5</a:t>
            </a:r>
            <a:r>
              <a:rPr lang="en-US" b="0" dirty="0">
                <a:solidFill>
                  <a:schemeClr val="bg1"/>
                </a:solidFill>
                <a:latin typeface="Teen" pitchFamily="2" charset="0"/>
              </a:rPr>
              <a:t>For they that are after the flesh do mind the things of the flesh; but they that are after the Spirit the things of the Spirit. </a:t>
            </a:r>
          </a:p>
          <a:p>
            <a:pPr>
              <a:lnSpc>
                <a:spcPct val="80000"/>
              </a:lnSpc>
            </a:pPr>
            <a:r>
              <a:rPr lang="en-US" b="0" baseline="30000" dirty="0" smtClean="0">
                <a:solidFill>
                  <a:srgbClr val="FFC000"/>
                </a:solidFill>
                <a:latin typeface="Teen" pitchFamily="2" charset="0"/>
              </a:rPr>
              <a:t>6</a:t>
            </a:r>
            <a:r>
              <a:rPr lang="en-US" b="0" dirty="0" smtClean="0">
                <a:solidFill>
                  <a:schemeClr val="bg1"/>
                </a:solidFill>
                <a:latin typeface="Teen" pitchFamily="2" charset="0"/>
              </a:rPr>
              <a:t>For </a:t>
            </a:r>
            <a:r>
              <a:rPr lang="en-US" b="0" dirty="0">
                <a:solidFill>
                  <a:schemeClr val="bg1"/>
                </a:solidFill>
                <a:latin typeface="Teen" pitchFamily="2" charset="0"/>
              </a:rPr>
              <a:t>to be carnally minded is death; but to be spiritually minded is life and peace. </a:t>
            </a:r>
          </a:p>
          <a:p>
            <a:pPr>
              <a:lnSpc>
                <a:spcPct val="80000"/>
              </a:lnSpc>
            </a:pPr>
            <a:r>
              <a:rPr lang="en-US" b="0" baseline="30000" dirty="0" smtClean="0">
                <a:solidFill>
                  <a:srgbClr val="FFC000"/>
                </a:solidFill>
                <a:latin typeface="Teen" pitchFamily="2" charset="0"/>
              </a:rPr>
              <a:t>7</a:t>
            </a:r>
            <a:r>
              <a:rPr lang="en-US" b="0" dirty="0" smtClean="0">
                <a:solidFill>
                  <a:schemeClr val="bg1"/>
                </a:solidFill>
                <a:latin typeface="Teen" pitchFamily="2" charset="0"/>
              </a:rPr>
              <a:t>Because </a:t>
            </a:r>
            <a:r>
              <a:rPr lang="en-US" b="0" dirty="0">
                <a:solidFill>
                  <a:schemeClr val="bg1"/>
                </a:solidFill>
                <a:latin typeface="Teen" pitchFamily="2" charset="0"/>
              </a:rPr>
              <a:t>the carnal mind is enmity against God: for it is not subject to the law of God, neither indeed can be. </a:t>
            </a:r>
          </a:p>
        </p:txBody>
      </p:sp>
    </p:spTree>
    <p:extLst>
      <p:ext uri="{BB962C8B-B14F-4D97-AF65-F5344CB8AC3E}">
        <p14:creationId xmlns:p14="http://schemas.microsoft.com/office/powerpoint/2010/main" val="3899283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412261"/>
            <a:ext cx="8763000" cy="4033478"/>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413064"/>
            <a:ext cx="86106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Romans 8:5-9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8</a:t>
            </a:r>
            <a:r>
              <a:rPr lang="en-US" b="0" dirty="0" smtClean="0">
                <a:solidFill>
                  <a:schemeClr val="bg1"/>
                </a:solidFill>
                <a:latin typeface="Teen" pitchFamily="2" charset="0"/>
              </a:rPr>
              <a:t>So </a:t>
            </a:r>
            <a:r>
              <a:rPr lang="en-US" b="0" dirty="0">
                <a:solidFill>
                  <a:schemeClr val="bg1"/>
                </a:solidFill>
                <a:latin typeface="Teen" pitchFamily="2" charset="0"/>
              </a:rPr>
              <a:t>then they that are in the flesh cannot please God. </a:t>
            </a:r>
          </a:p>
          <a:p>
            <a:pPr>
              <a:lnSpc>
                <a:spcPct val="80000"/>
              </a:lnSpc>
            </a:pPr>
            <a:r>
              <a:rPr lang="en-US" b="0" baseline="30000" dirty="0" smtClean="0">
                <a:solidFill>
                  <a:srgbClr val="FFC000"/>
                </a:solidFill>
                <a:latin typeface="Teen" pitchFamily="2" charset="0"/>
              </a:rPr>
              <a:t>9</a:t>
            </a:r>
            <a:r>
              <a:rPr lang="en-US" b="0" dirty="0" smtClean="0">
                <a:solidFill>
                  <a:schemeClr val="bg1"/>
                </a:solidFill>
                <a:latin typeface="Teen" pitchFamily="2" charset="0"/>
              </a:rPr>
              <a:t>But </a:t>
            </a:r>
            <a:r>
              <a:rPr lang="en-US" b="0" dirty="0">
                <a:solidFill>
                  <a:schemeClr val="bg1"/>
                </a:solidFill>
                <a:latin typeface="Teen" pitchFamily="2" charset="0"/>
              </a:rPr>
              <a:t>ye are not in the flesh, but in the Spirit, if so be that the Spirit of God dwell in you. Now if any man have not the Spirit of Christ, he is none of his. </a:t>
            </a:r>
          </a:p>
        </p:txBody>
      </p:sp>
    </p:spTree>
    <p:extLst>
      <p:ext uri="{BB962C8B-B14F-4D97-AF65-F5344CB8AC3E}">
        <p14:creationId xmlns:p14="http://schemas.microsoft.com/office/powerpoint/2010/main" val="3771717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155156"/>
            <a:ext cx="8763000" cy="4547689"/>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155557"/>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Galatians 5:16-17</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16</a:t>
            </a:r>
            <a:r>
              <a:rPr lang="en-US" b="0" dirty="0">
                <a:solidFill>
                  <a:schemeClr val="bg1"/>
                </a:solidFill>
                <a:latin typeface="Teen" pitchFamily="2" charset="0"/>
              </a:rPr>
              <a:t>This I say then, Walk in the Spirit, and ye shall not </a:t>
            </a:r>
            <a:r>
              <a:rPr lang="en-US" b="0" dirty="0" err="1">
                <a:solidFill>
                  <a:schemeClr val="bg1"/>
                </a:solidFill>
                <a:latin typeface="Teen" pitchFamily="2" charset="0"/>
              </a:rPr>
              <a:t>fulfil</a:t>
            </a:r>
            <a:r>
              <a:rPr lang="en-US" b="0" dirty="0">
                <a:solidFill>
                  <a:schemeClr val="bg1"/>
                </a:solidFill>
                <a:latin typeface="Teen" pitchFamily="2" charset="0"/>
              </a:rPr>
              <a:t> the lust of the flesh. </a:t>
            </a:r>
          </a:p>
          <a:p>
            <a:pPr>
              <a:lnSpc>
                <a:spcPct val="80000"/>
              </a:lnSpc>
            </a:pPr>
            <a:r>
              <a:rPr lang="en-US" b="0" baseline="30000" dirty="0" smtClean="0">
                <a:solidFill>
                  <a:srgbClr val="FFC000"/>
                </a:solidFill>
                <a:latin typeface="Teen" pitchFamily="2" charset="0"/>
              </a:rPr>
              <a:t>17</a:t>
            </a:r>
            <a:r>
              <a:rPr lang="en-US" b="0" dirty="0" smtClean="0">
                <a:solidFill>
                  <a:schemeClr val="bg1"/>
                </a:solidFill>
                <a:latin typeface="Teen" pitchFamily="2" charset="0"/>
              </a:rPr>
              <a:t>For </a:t>
            </a:r>
            <a:r>
              <a:rPr lang="en-US" b="0" dirty="0">
                <a:solidFill>
                  <a:schemeClr val="bg1"/>
                </a:solidFill>
                <a:latin typeface="Teen" pitchFamily="2" charset="0"/>
              </a:rPr>
              <a:t>the flesh </a:t>
            </a:r>
            <a:r>
              <a:rPr lang="en-US" b="0" dirty="0" err="1">
                <a:solidFill>
                  <a:schemeClr val="bg1"/>
                </a:solidFill>
                <a:latin typeface="Teen" pitchFamily="2" charset="0"/>
              </a:rPr>
              <a:t>lusteth</a:t>
            </a:r>
            <a:r>
              <a:rPr lang="en-US" b="0" dirty="0">
                <a:solidFill>
                  <a:schemeClr val="bg1"/>
                </a:solidFill>
                <a:latin typeface="Teen" pitchFamily="2" charset="0"/>
              </a:rPr>
              <a:t> against the Spirit, and the Spirit against the flesh: and these are contrary the one to the other: so that ye cannot do the things that ye would.</a:t>
            </a:r>
          </a:p>
        </p:txBody>
      </p:sp>
    </p:spTree>
    <p:extLst>
      <p:ext uri="{BB962C8B-B14F-4D97-AF65-F5344CB8AC3E}">
        <p14:creationId xmlns:p14="http://schemas.microsoft.com/office/powerpoint/2010/main" val="1939742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6413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48" y="270379"/>
            <a:ext cx="9098304" cy="150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70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SAMSON IS THE SEVENTH &amp; LAST CYCLE OF JUDGES</a:t>
            </a:r>
            <a:endParaRPr lang="en-US" sz="70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3" name="Rectangle 2"/>
          <p:cNvSpPr>
            <a:spLocks noChangeArrowheads="1"/>
          </p:cNvSpPr>
          <p:nvPr/>
        </p:nvSpPr>
        <p:spPr bwMode="auto">
          <a:xfrm>
            <a:off x="190500" y="2784778"/>
            <a:ext cx="8763000" cy="2688237"/>
          </a:xfrm>
          <a:prstGeom prst="rect">
            <a:avLst/>
          </a:prstGeom>
          <a:solidFill>
            <a:schemeClr val="tx1">
              <a:alpha val="85000"/>
            </a:schemeClr>
          </a:solidFill>
          <a:ln>
            <a:noFill/>
          </a:ln>
          <a:effectLst/>
          <a:extLst/>
        </p:spPr>
        <p:txBody>
          <a:bodyPr wrap="none" anchor="ctr"/>
          <a:lstStyle/>
          <a:p>
            <a:endParaRPr lang="en-US"/>
          </a:p>
        </p:txBody>
      </p:sp>
      <p:sp>
        <p:nvSpPr>
          <p:cNvPr id="4" name="Text Box 5"/>
          <p:cNvSpPr txBox="1">
            <a:spLocks noChangeArrowheads="1"/>
          </p:cNvSpPr>
          <p:nvPr/>
        </p:nvSpPr>
        <p:spPr bwMode="auto">
          <a:xfrm>
            <a:off x="266700" y="2887692"/>
            <a:ext cx="8610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13:1</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mj-lt"/>
              </a:rPr>
              <a:t>And the children of Israel did evil again in the sight of the LORD; and the LORD delivered them into the hand of the Philistines forty years. </a:t>
            </a:r>
            <a:endParaRPr lang="en-US" b="0" i="1" dirty="0">
              <a:solidFill>
                <a:schemeClr val="bg1"/>
              </a:solidFill>
              <a:latin typeface="+mj-lt"/>
            </a:endParaRPr>
          </a:p>
        </p:txBody>
      </p:sp>
    </p:spTree>
    <p:extLst>
      <p:ext uri="{BB962C8B-B14F-4D97-AF65-F5344CB8AC3E}">
        <p14:creationId xmlns:p14="http://schemas.microsoft.com/office/powerpoint/2010/main" val="469815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1301"/>
            <a:ext cx="9121152" cy="935603"/>
          </a:xfrm>
          <a:prstGeom prst="rect">
            <a:avLst/>
          </a:prstGeom>
          <a:solidFill>
            <a:schemeClr val="bg1"/>
          </a:solidFill>
          <a:ln>
            <a:noFill/>
          </a:ln>
          <a:effectLst>
            <a:glow rad="228600">
              <a:schemeClr val="accent4">
                <a:satMod val="175000"/>
                <a:alpha val="40000"/>
              </a:schemeClr>
            </a:glow>
          </a:effectLst>
          <a:extLst/>
        </p:spPr>
        <p:txBody>
          <a:bodyPr wrap="none" anchor="ctr"/>
          <a:lstStyle/>
          <a:p>
            <a:endParaRPr lang="en-US">
              <a:solidFill>
                <a:schemeClr val="bg1"/>
              </a:solidFill>
            </a:endParaRPr>
          </a:p>
        </p:txBody>
      </p:sp>
      <p:sp>
        <p:nvSpPr>
          <p:cNvPr id="2" name="Text Box 2"/>
          <p:cNvSpPr txBox="1">
            <a:spLocks noChangeArrowheads="1"/>
          </p:cNvSpPr>
          <p:nvPr/>
        </p:nvSpPr>
        <p:spPr bwMode="auto">
          <a:xfrm>
            <a:off x="22848" y="-294547"/>
            <a:ext cx="909830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200" dirty="0" smtClean="0">
                <a:ln w="12700">
                  <a:solidFill>
                    <a:schemeClr val="tx1"/>
                  </a:solidFill>
                </a:ln>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PHILISTINES</a:t>
            </a:r>
            <a:endParaRPr lang="en-US" sz="13200" dirty="0">
              <a:ln w="12700">
                <a:solidFill>
                  <a:schemeClr val="tx1"/>
                </a:solidFill>
              </a:ln>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Text Box 2"/>
          <p:cNvSpPr txBox="1">
            <a:spLocks noChangeArrowheads="1"/>
          </p:cNvSpPr>
          <p:nvPr/>
        </p:nvSpPr>
        <p:spPr bwMode="auto">
          <a:xfrm>
            <a:off x="-22848" y="3466865"/>
            <a:ext cx="9144000" cy="141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66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They Settled Along The Coastline</a:t>
            </a:r>
            <a:br>
              <a:rPr lang="en-US" sz="66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66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Of The Mediterranean Sea</a:t>
            </a:r>
            <a:endParaRPr lang="en-US" sz="6600" spc="-15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6" name="Text Box 2"/>
          <p:cNvSpPr txBox="1">
            <a:spLocks noChangeArrowheads="1"/>
          </p:cNvSpPr>
          <p:nvPr/>
        </p:nvSpPr>
        <p:spPr bwMode="auto">
          <a:xfrm>
            <a:off x="-45696" y="4983808"/>
            <a:ext cx="9144000" cy="19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66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They Were </a:t>
            </a:r>
            <a:r>
              <a:rPr lang="en-US" sz="6600" spc="-150" dirty="0" err="1"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Seamingly</a:t>
            </a:r>
            <a:r>
              <a:rPr lang="en-US" sz="66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Impossible</a:t>
            </a:r>
            <a:br>
              <a:rPr lang="en-US" sz="66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66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To Defeat And Remained Israel’s</a:t>
            </a:r>
            <a:br>
              <a:rPr lang="en-US" sz="66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66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Enemy For Centuries</a:t>
            </a:r>
            <a:endParaRPr lang="en-US" sz="6600" spc="-15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3" name="Text Box 2"/>
          <p:cNvSpPr txBox="1">
            <a:spLocks noChangeArrowheads="1"/>
          </p:cNvSpPr>
          <p:nvPr/>
        </p:nvSpPr>
        <p:spPr bwMode="auto">
          <a:xfrm>
            <a:off x="0" y="1949922"/>
            <a:ext cx="9144000" cy="141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66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 War-Like People Who Migrated</a:t>
            </a:r>
            <a:br>
              <a:rPr lang="en-US" sz="66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66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From The Land Of Egypt</a:t>
            </a:r>
            <a:endParaRPr lang="en-US" sz="6600" spc="-15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3606146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P spid="6"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2" y="4821825"/>
            <a:ext cx="6741043" cy="268460"/>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a:solidFill>
                <a:schemeClr val="bg1"/>
              </a:solidFill>
            </a:endParaRPr>
          </a:p>
        </p:txBody>
      </p:sp>
      <p:sp>
        <p:nvSpPr>
          <p:cNvPr id="5" name="Rectangle 4"/>
          <p:cNvSpPr>
            <a:spLocks noChangeArrowheads="1"/>
          </p:cNvSpPr>
          <p:nvPr/>
        </p:nvSpPr>
        <p:spPr bwMode="auto">
          <a:xfrm>
            <a:off x="-1" y="3989254"/>
            <a:ext cx="6741043" cy="268460"/>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a:solidFill>
                <a:schemeClr val="bg1"/>
              </a:solidFill>
            </a:endParaRPr>
          </a:p>
        </p:txBody>
      </p:sp>
      <p:sp>
        <p:nvSpPr>
          <p:cNvPr id="2" name="Text Box 2"/>
          <p:cNvSpPr txBox="1">
            <a:spLocks noChangeArrowheads="1"/>
          </p:cNvSpPr>
          <p:nvPr/>
        </p:nvSpPr>
        <p:spPr bwMode="auto">
          <a:xfrm>
            <a:off x="22848" y="1510114"/>
            <a:ext cx="9098304" cy="247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88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TWO WAYS THE</a:t>
            </a:r>
            <a:br>
              <a:rPr lang="en-US" sz="88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88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PHILISTINES CONTINUED TO OVERCOME ISRAEL</a:t>
            </a:r>
            <a:endParaRPr lang="en-US" sz="88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3" name="Text Box 2"/>
          <p:cNvSpPr txBox="1">
            <a:spLocks noChangeArrowheads="1"/>
          </p:cNvSpPr>
          <p:nvPr/>
        </p:nvSpPr>
        <p:spPr bwMode="auto">
          <a:xfrm>
            <a:off x="786809" y="3578964"/>
            <a:ext cx="83571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720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Through Trade</a:t>
            </a:r>
            <a:endParaRPr lang="en-US" sz="720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786809" y="4427842"/>
            <a:ext cx="83571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72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Through Intermarriage</a:t>
            </a:r>
            <a:endParaRPr lang="en-US" sz="720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2182663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2848" y="2542937"/>
            <a:ext cx="9098304" cy="229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1000" b="0" spc="-30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What Did Joshua Tell The Children Of Israel?</a:t>
            </a:r>
            <a:endParaRPr lang="en-US" sz="11000" b="0" spc="-30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1" name="Text Box 2"/>
          <p:cNvSpPr txBox="1">
            <a:spLocks noChangeArrowheads="1"/>
          </p:cNvSpPr>
          <p:nvPr/>
        </p:nvSpPr>
        <p:spPr bwMode="auto">
          <a:xfrm rot="21407053">
            <a:off x="22848" y="2029344"/>
            <a:ext cx="909830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600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CHOOSE TO DO IT!</a:t>
            </a:r>
            <a:endParaRPr lang="en-US" sz="1600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575816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strVal val="4*#ppt_w"/>
                                          </p:val>
                                        </p:tav>
                                        <p:tav tm="100000">
                                          <p:val>
                                            <p:strVal val="#ppt_w"/>
                                          </p:val>
                                        </p:tav>
                                      </p:tavLst>
                                    </p:anim>
                                    <p:anim calcmode="lin" valueType="num">
                                      <p:cBhvr>
                                        <p:cTn id="13" dur="5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447148"/>
            <a:ext cx="9144000" cy="451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150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They Dominated Them Through Economic And Physical Seduction</a:t>
            </a:r>
            <a:endParaRPr lang="en-US" sz="11500" spc="-30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2617960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rot="21407053">
            <a:off x="22848" y="2337401"/>
            <a:ext cx="9098304" cy="277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3300" dirty="0" smtClean="0">
                <a:solidFill>
                  <a:srgbClr val="FFC0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MONEY &amp; SEX STILL DOES THAT TODAY!</a:t>
            </a:r>
            <a:endParaRPr lang="en-US" sz="13300" dirty="0">
              <a:solidFill>
                <a:srgbClr val="FFC0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067397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2814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07925"/>
            <a:ext cx="9144000" cy="510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No Child Ever Born Had A Better Start And More Potential To Be A Spiritual Leader, Than Samson!</a:t>
            </a:r>
            <a:endParaRPr lang="en-US" sz="105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4248339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904831"/>
            <a:ext cx="8763000" cy="5048339"/>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905232"/>
            <a:ext cx="86106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13:2-3</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2</a:t>
            </a:r>
            <a:r>
              <a:rPr lang="en-US" b="0" dirty="0">
                <a:solidFill>
                  <a:schemeClr val="bg1"/>
                </a:solidFill>
                <a:latin typeface="Teen" pitchFamily="2" charset="0"/>
              </a:rPr>
              <a:t>And there was a certain man of </a:t>
            </a:r>
            <a:r>
              <a:rPr lang="en-US" b="0" dirty="0" err="1">
                <a:solidFill>
                  <a:schemeClr val="bg1"/>
                </a:solidFill>
                <a:latin typeface="Teen" pitchFamily="2" charset="0"/>
              </a:rPr>
              <a:t>Zorah</a:t>
            </a:r>
            <a:r>
              <a:rPr lang="en-US" b="0" dirty="0">
                <a:solidFill>
                  <a:schemeClr val="bg1"/>
                </a:solidFill>
                <a:latin typeface="Teen" pitchFamily="2" charset="0"/>
              </a:rPr>
              <a:t>, of the family of the </a:t>
            </a:r>
            <a:r>
              <a:rPr lang="en-US" b="0" dirty="0" err="1">
                <a:solidFill>
                  <a:schemeClr val="bg1"/>
                </a:solidFill>
                <a:latin typeface="Teen" pitchFamily="2" charset="0"/>
              </a:rPr>
              <a:t>Danites</a:t>
            </a:r>
            <a:r>
              <a:rPr lang="en-US" b="0" dirty="0">
                <a:solidFill>
                  <a:schemeClr val="bg1"/>
                </a:solidFill>
                <a:latin typeface="Teen" pitchFamily="2" charset="0"/>
              </a:rPr>
              <a:t>, whose name was </a:t>
            </a:r>
            <a:r>
              <a:rPr lang="en-US" b="0" dirty="0" err="1">
                <a:solidFill>
                  <a:schemeClr val="bg1"/>
                </a:solidFill>
                <a:latin typeface="Teen" pitchFamily="2" charset="0"/>
              </a:rPr>
              <a:t>Manoah</a:t>
            </a:r>
            <a:r>
              <a:rPr lang="en-US" b="0" dirty="0">
                <a:solidFill>
                  <a:schemeClr val="bg1"/>
                </a:solidFill>
                <a:latin typeface="Teen" pitchFamily="2" charset="0"/>
              </a:rPr>
              <a:t>; and his wife was barren, and bare not. </a:t>
            </a:r>
          </a:p>
          <a:p>
            <a:pPr>
              <a:lnSpc>
                <a:spcPct val="80000"/>
              </a:lnSpc>
            </a:pPr>
            <a:r>
              <a:rPr lang="en-US" b="0" baseline="30000" dirty="0" smtClean="0">
                <a:solidFill>
                  <a:srgbClr val="FFC000"/>
                </a:solidFill>
                <a:latin typeface="Teen" pitchFamily="2" charset="0"/>
              </a:rPr>
              <a:t>3</a:t>
            </a:r>
            <a:r>
              <a:rPr lang="en-US" b="0" dirty="0" smtClean="0">
                <a:solidFill>
                  <a:schemeClr val="bg1"/>
                </a:solidFill>
                <a:latin typeface="Teen" pitchFamily="2" charset="0"/>
              </a:rPr>
              <a:t>And </a:t>
            </a:r>
            <a:r>
              <a:rPr lang="en-US" b="0" dirty="0">
                <a:solidFill>
                  <a:schemeClr val="bg1"/>
                </a:solidFill>
                <a:latin typeface="Teen" pitchFamily="2" charset="0"/>
              </a:rPr>
              <a:t>the angel of the LORD appeared unto the woman, and said unto her, Behold now, thou art barren, and </a:t>
            </a:r>
            <a:r>
              <a:rPr lang="en-US" b="0" dirty="0" err="1">
                <a:solidFill>
                  <a:schemeClr val="bg1"/>
                </a:solidFill>
                <a:latin typeface="Teen" pitchFamily="2" charset="0"/>
              </a:rPr>
              <a:t>bearest</a:t>
            </a:r>
            <a:r>
              <a:rPr lang="en-US" b="0" dirty="0">
                <a:solidFill>
                  <a:schemeClr val="bg1"/>
                </a:solidFill>
                <a:latin typeface="Teen" pitchFamily="2" charset="0"/>
              </a:rPr>
              <a:t> not: but thou shalt conceive, and bear a son. </a:t>
            </a:r>
          </a:p>
        </p:txBody>
      </p:sp>
    </p:spTree>
    <p:extLst>
      <p:ext uri="{BB962C8B-B14F-4D97-AF65-F5344CB8AC3E}">
        <p14:creationId xmlns:p14="http://schemas.microsoft.com/office/powerpoint/2010/main" val="2481961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 y="2872598"/>
            <a:ext cx="674104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z="3200">
              <a:solidFill>
                <a:schemeClr val="bg1"/>
              </a:solidFill>
            </a:endParaRPr>
          </a:p>
        </p:txBody>
      </p:sp>
      <p:sp>
        <p:nvSpPr>
          <p:cNvPr id="3" name="Rectangle 2"/>
          <p:cNvSpPr>
            <a:spLocks noChangeArrowheads="1"/>
          </p:cNvSpPr>
          <p:nvPr/>
        </p:nvSpPr>
        <p:spPr bwMode="auto">
          <a:xfrm>
            <a:off x="-1" y="2082559"/>
            <a:ext cx="674104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a:solidFill>
                <a:schemeClr val="bg1"/>
              </a:solidFill>
            </a:endParaRPr>
          </a:p>
        </p:txBody>
      </p:sp>
      <p:sp>
        <p:nvSpPr>
          <p:cNvPr id="4" name="Text Box 2"/>
          <p:cNvSpPr txBox="1">
            <a:spLocks noChangeArrowheads="1"/>
          </p:cNvSpPr>
          <p:nvPr/>
        </p:nvSpPr>
        <p:spPr bwMode="auto">
          <a:xfrm>
            <a:off x="223284" y="138508"/>
            <a:ext cx="8920716"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SAMSON:</a:t>
            </a:r>
            <a:endParaRPr lang="en-US" sz="115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Text Box 2"/>
          <p:cNvSpPr txBox="1">
            <a:spLocks noChangeArrowheads="1"/>
          </p:cNvSpPr>
          <p:nvPr/>
        </p:nvSpPr>
        <p:spPr bwMode="auto">
          <a:xfrm>
            <a:off x="340243" y="1682902"/>
            <a:ext cx="880375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6000" spc="-30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Was A Child Born Of Prayer</a:t>
            </a:r>
            <a:endParaRPr lang="en-US" sz="6000" spc="-30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6" name="Text Box 2"/>
          <p:cNvSpPr txBox="1">
            <a:spLocks noChangeArrowheads="1"/>
          </p:cNvSpPr>
          <p:nvPr/>
        </p:nvSpPr>
        <p:spPr bwMode="auto">
          <a:xfrm>
            <a:off x="340243" y="2786972"/>
            <a:ext cx="8803758" cy="121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lnSpc>
                <a:spcPct val="55000"/>
              </a:lnSpc>
              <a:spcAft>
                <a:spcPct val="40000"/>
              </a:spcAft>
              <a:buClr>
                <a:schemeClr val="bg1"/>
              </a:buClr>
              <a:buFont typeface="Wingdings" pitchFamily="2" charset="2"/>
              <a:buChar char="§"/>
            </a:pPr>
            <a:r>
              <a:rPr lang="en-US" sz="60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Came As A Direct Result Of A Visit From The Angel Of The Lord</a:t>
            </a:r>
            <a:endParaRPr lang="en-US" sz="6000" spc="-30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7" name="Rectangle 6"/>
          <p:cNvSpPr>
            <a:spLocks noChangeArrowheads="1"/>
          </p:cNvSpPr>
          <p:nvPr/>
        </p:nvSpPr>
        <p:spPr bwMode="auto">
          <a:xfrm>
            <a:off x="0" y="4183849"/>
            <a:ext cx="674104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z="3200">
              <a:solidFill>
                <a:schemeClr val="bg1"/>
              </a:solidFill>
            </a:endParaRPr>
          </a:p>
        </p:txBody>
      </p:sp>
      <p:sp>
        <p:nvSpPr>
          <p:cNvPr id="8" name="Text Box 2"/>
          <p:cNvSpPr txBox="1">
            <a:spLocks noChangeArrowheads="1"/>
          </p:cNvSpPr>
          <p:nvPr/>
        </p:nvSpPr>
        <p:spPr bwMode="auto">
          <a:xfrm>
            <a:off x="340245" y="4098223"/>
            <a:ext cx="8803758" cy="121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lnSpc>
                <a:spcPct val="55000"/>
              </a:lnSpc>
              <a:spcAft>
                <a:spcPct val="40000"/>
              </a:spcAft>
              <a:buClr>
                <a:schemeClr val="bg1"/>
              </a:buClr>
              <a:buFont typeface="Wingdings" pitchFamily="2" charset="2"/>
              <a:buChar char="§"/>
            </a:pPr>
            <a:r>
              <a:rPr lang="en-US" sz="6000" spc="-30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Would Be Raised By Parents Who Were Sensitive &amp; Obedient To God</a:t>
            </a:r>
            <a:endParaRPr lang="en-US" sz="6000" spc="-30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9" name="Rectangle 8"/>
          <p:cNvSpPr>
            <a:spLocks noChangeArrowheads="1"/>
          </p:cNvSpPr>
          <p:nvPr/>
        </p:nvSpPr>
        <p:spPr bwMode="auto">
          <a:xfrm>
            <a:off x="-3" y="5479332"/>
            <a:ext cx="674104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z="3200">
              <a:solidFill>
                <a:schemeClr val="bg1"/>
              </a:solidFill>
            </a:endParaRPr>
          </a:p>
        </p:txBody>
      </p:sp>
      <p:sp>
        <p:nvSpPr>
          <p:cNvPr id="10" name="Text Box 2"/>
          <p:cNvSpPr txBox="1">
            <a:spLocks noChangeArrowheads="1"/>
          </p:cNvSpPr>
          <p:nvPr/>
        </p:nvSpPr>
        <p:spPr bwMode="auto">
          <a:xfrm>
            <a:off x="340242" y="5393706"/>
            <a:ext cx="880375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lnSpc>
                <a:spcPct val="55000"/>
              </a:lnSpc>
              <a:spcAft>
                <a:spcPct val="40000"/>
              </a:spcAft>
              <a:buClr>
                <a:schemeClr val="bg1"/>
              </a:buClr>
              <a:buFont typeface="Wingdings" pitchFamily="2" charset="2"/>
              <a:buChar char="§"/>
            </a:pPr>
            <a:r>
              <a:rPr lang="en-US" sz="60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His Family Was Blessed And Uniquely Visited By The Lord</a:t>
            </a:r>
            <a:endParaRPr lang="en-US" sz="6000" spc="-30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452301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P spid="8" grpId="0"/>
      <p:bldP spid="9"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065578"/>
            <a:ext cx="91440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800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If Samson’s Life Teaches Us Anything, It’s That Children (Even With The Strongest Spiritual Beginning ) Can Plunge Headlong Into Carnality And Immorality,</a:t>
            </a:r>
            <a:br>
              <a:rPr lang="en-US" sz="800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800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IF THEY SO CHOOSE!</a:t>
            </a:r>
          </a:p>
        </p:txBody>
      </p:sp>
    </p:spTree>
    <p:extLst>
      <p:ext uri="{BB962C8B-B14F-4D97-AF65-F5344CB8AC3E}">
        <p14:creationId xmlns:p14="http://schemas.microsoft.com/office/powerpoint/2010/main" val="4013978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967429"/>
            <a:ext cx="9144000" cy="345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1500" spc="-30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Samson Would Be</a:t>
            </a:r>
            <a:br>
              <a:rPr lang="en-US" sz="11500" spc="-30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11500" spc="-30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 NAZARITE</a:t>
            </a:r>
            <a:br>
              <a:rPr lang="en-US" sz="11500" spc="-30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11500" spc="-30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From Conception</a:t>
            </a:r>
          </a:p>
        </p:txBody>
      </p:sp>
    </p:spTree>
    <p:extLst>
      <p:ext uri="{BB962C8B-B14F-4D97-AF65-F5344CB8AC3E}">
        <p14:creationId xmlns:p14="http://schemas.microsoft.com/office/powerpoint/2010/main" val="1744916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55018"/>
            <a:ext cx="9144000" cy="239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1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Even Momma Had To “BEWARE”</a:t>
            </a:r>
          </a:p>
        </p:txBody>
      </p:sp>
      <p:sp>
        <p:nvSpPr>
          <p:cNvPr id="3" name="Rectangle 2"/>
          <p:cNvSpPr>
            <a:spLocks noChangeArrowheads="1"/>
          </p:cNvSpPr>
          <p:nvPr/>
        </p:nvSpPr>
        <p:spPr bwMode="auto">
          <a:xfrm>
            <a:off x="190500" y="3401492"/>
            <a:ext cx="8763000" cy="2187587"/>
          </a:xfrm>
          <a:prstGeom prst="rect">
            <a:avLst/>
          </a:prstGeom>
          <a:solidFill>
            <a:schemeClr val="tx1">
              <a:alpha val="85000"/>
            </a:schemeClr>
          </a:solidFill>
          <a:ln>
            <a:noFill/>
          </a:ln>
          <a:effectLst/>
          <a:extLst/>
        </p:spPr>
        <p:txBody>
          <a:bodyPr wrap="none" anchor="ctr"/>
          <a:lstStyle/>
          <a:p>
            <a:endParaRPr lang="en-US"/>
          </a:p>
        </p:txBody>
      </p:sp>
      <p:sp>
        <p:nvSpPr>
          <p:cNvPr id="4" name="Text Box 5"/>
          <p:cNvSpPr txBox="1">
            <a:spLocks noChangeArrowheads="1"/>
          </p:cNvSpPr>
          <p:nvPr/>
        </p:nvSpPr>
        <p:spPr bwMode="auto">
          <a:xfrm>
            <a:off x="266700" y="3504406"/>
            <a:ext cx="8610600" cy="208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13:4</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Now therefore beware, I pray thee, and drink not wine nor strong drink, and eat not any unclean thing: </a:t>
            </a:r>
          </a:p>
        </p:txBody>
      </p:sp>
    </p:spTree>
    <p:extLst>
      <p:ext uri="{BB962C8B-B14F-4D97-AF65-F5344CB8AC3E}">
        <p14:creationId xmlns:p14="http://schemas.microsoft.com/office/powerpoint/2010/main" val="1569446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55699"/>
            <a:ext cx="9144000" cy="448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9200" spc="-30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 NAZARITE Was A</a:t>
            </a:r>
            <a:br>
              <a:rPr lang="en-US" sz="9200" spc="-30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200" spc="-30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Form Of Sanctification</a:t>
            </a:r>
            <a:br>
              <a:rPr lang="en-US" sz="9200" spc="-30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2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 Setting Apart For</a:t>
            </a:r>
            <a:br>
              <a:rPr lang="en-US" sz="92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2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 Particular Spiritually RIGHTEOUS Purpose”</a:t>
            </a:r>
          </a:p>
        </p:txBody>
      </p:sp>
    </p:spTree>
    <p:extLst>
      <p:ext uri="{BB962C8B-B14F-4D97-AF65-F5344CB8AC3E}">
        <p14:creationId xmlns:p14="http://schemas.microsoft.com/office/powerpoint/2010/main" val="2584075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641579"/>
            <a:ext cx="8763000" cy="3574842"/>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648000"/>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Joshua 23:12-13</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12</a:t>
            </a:r>
            <a:r>
              <a:rPr lang="en-US" b="0" dirty="0">
                <a:solidFill>
                  <a:schemeClr val="bg1"/>
                </a:solidFill>
                <a:latin typeface="Teen" pitchFamily="2" charset="0"/>
              </a:rPr>
              <a:t>Else if ye do in any wise </a:t>
            </a:r>
            <a:r>
              <a:rPr lang="en-US" i="1" dirty="0">
                <a:solidFill>
                  <a:srgbClr val="00FFCC"/>
                </a:solidFill>
                <a:latin typeface="Teen" pitchFamily="2" charset="0"/>
              </a:rPr>
              <a:t>go back</a:t>
            </a:r>
            <a:r>
              <a:rPr lang="en-US" b="0" dirty="0">
                <a:solidFill>
                  <a:schemeClr val="bg1"/>
                </a:solidFill>
                <a:latin typeface="Teen" pitchFamily="2" charset="0"/>
              </a:rPr>
              <a:t>, and cleave unto the remnant of these nations, even these that remain among you, and shall make marriages with them, and go in unto them, and they to you</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3694500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647799"/>
            <a:ext cx="8763000" cy="3562402"/>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648000"/>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13:5-7</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5</a:t>
            </a:r>
            <a:r>
              <a:rPr lang="en-US" b="0" dirty="0">
                <a:solidFill>
                  <a:schemeClr val="bg1"/>
                </a:solidFill>
                <a:latin typeface="Teen" pitchFamily="2" charset="0"/>
              </a:rPr>
              <a:t>For, lo, thou shalt conceive, and bear a son; and no razor shall come on his head: for the child shall be a </a:t>
            </a:r>
            <a:r>
              <a:rPr lang="en-US" b="0" dirty="0" err="1">
                <a:solidFill>
                  <a:schemeClr val="bg1"/>
                </a:solidFill>
                <a:latin typeface="Teen" pitchFamily="2" charset="0"/>
              </a:rPr>
              <a:t>Nazarite</a:t>
            </a:r>
            <a:r>
              <a:rPr lang="en-US" b="0" dirty="0">
                <a:solidFill>
                  <a:schemeClr val="bg1"/>
                </a:solidFill>
                <a:latin typeface="Teen" pitchFamily="2" charset="0"/>
              </a:rPr>
              <a:t> unto God from the womb: and he shall begin to deliver Israel out of the hand of the Philistines. </a:t>
            </a:r>
          </a:p>
        </p:txBody>
      </p:sp>
    </p:spTree>
    <p:extLst>
      <p:ext uri="{BB962C8B-B14F-4D97-AF65-F5344CB8AC3E}">
        <p14:creationId xmlns:p14="http://schemas.microsoft.com/office/powerpoint/2010/main" val="4025504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155357"/>
            <a:ext cx="8763000" cy="4547287"/>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155557"/>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13:5-7</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6</a:t>
            </a:r>
            <a:r>
              <a:rPr lang="en-US" b="0" dirty="0" smtClean="0">
                <a:solidFill>
                  <a:schemeClr val="bg1"/>
                </a:solidFill>
                <a:latin typeface="Teen" pitchFamily="2" charset="0"/>
              </a:rPr>
              <a:t>Then </a:t>
            </a:r>
            <a:r>
              <a:rPr lang="en-US" b="0" dirty="0">
                <a:solidFill>
                  <a:schemeClr val="bg1"/>
                </a:solidFill>
                <a:latin typeface="Teen" pitchFamily="2" charset="0"/>
              </a:rPr>
              <a:t>the woman came and told her husband, saying, A man of God came unto me, and his countenance was like the countenance of an angel of God, very terrible: but I asked him not whence he was, neither told he me his </a:t>
            </a:r>
            <a:r>
              <a:rPr lang="en-US" b="0" dirty="0" smtClean="0">
                <a:solidFill>
                  <a:schemeClr val="bg1"/>
                </a:solidFill>
                <a:latin typeface="Teen" pitchFamily="2" charset="0"/>
              </a:rPr>
              <a:t>name</a:t>
            </a:r>
            <a:r>
              <a:rPr lang="en-US" b="0" dirty="0">
                <a:solidFill>
                  <a:schemeClr val="bg1"/>
                </a:solidFill>
                <a:latin typeface="Teen" pitchFamily="2" charset="0"/>
              </a:rPr>
              <a:t>:</a:t>
            </a:r>
          </a:p>
        </p:txBody>
      </p:sp>
    </p:spTree>
    <p:extLst>
      <p:ext uri="{BB962C8B-B14F-4D97-AF65-F5344CB8AC3E}">
        <p14:creationId xmlns:p14="http://schemas.microsoft.com/office/powerpoint/2010/main" val="3390952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401578"/>
            <a:ext cx="8763000" cy="4054844"/>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401779"/>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13:5-7</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7</a:t>
            </a:r>
            <a:r>
              <a:rPr lang="en-US" b="0" dirty="0" smtClean="0">
                <a:solidFill>
                  <a:schemeClr val="bg1"/>
                </a:solidFill>
                <a:latin typeface="Teen" pitchFamily="2" charset="0"/>
              </a:rPr>
              <a:t>But </a:t>
            </a:r>
            <a:r>
              <a:rPr lang="en-US" b="0" dirty="0">
                <a:solidFill>
                  <a:schemeClr val="bg1"/>
                </a:solidFill>
                <a:latin typeface="Teen" pitchFamily="2" charset="0"/>
              </a:rPr>
              <a:t>he said unto me, Behold, thou shalt conceive, and bear a son; and now drink no wine nor strong drink, neither eat any unclean thing: for the child shall be a </a:t>
            </a:r>
            <a:r>
              <a:rPr lang="en-US" b="0" dirty="0" err="1">
                <a:solidFill>
                  <a:schemeClr val="bg1"/>
                </a:solidFill>
                <a:latin typeface="Teen" pitchFamily="2" charset="0"/>
              </a:rPr>
              <a:t>Nazarite</a:t>
            </a:r>
            <a:r>
              <a:rPr lang="en-US" b="0" dirty="0">
                <a:solidFill>
                  <a:schemeClr val="bg1"/>
                </a:solidFill>
                <a:latin typeface="Teen" pitchFamily="2" charset="0"/>
              </a:rPr>
              <a:t> to God from the womb to the day of his death. </a:t>
            </a:r>
          </a:p>
        </p:txBody>
      </p:sp>
    </p:spTree>
    <p:extLst>
      <p:ext uri="{BB962C8B-B14F-4D97-AF65-F5344CB8AC3E}">
        <p14:creationId xmlns:p14="http://schemas.microsoft.com/office/powerpoint/2010/main" val="2279085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 y="2872598"/>
            <a:ext cx="674104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z="3200">
              <a:solidFill>
                <a:schemeClr val="bg1"/>
              </a:solidFill>
            </a:endParaRPr>
          </a:p>
        </p:txBody>
      </p:sp>
      <p:sp>
        <p:nvSpPr>
          <p:cNvPr id="6" name="Text Box 2"/>
          <p:cNvSpPr txBox="1">
            <a:spLocks noChangeArrowheads="1"/>
          </p:cNvSpPr>
          <p:nvPr/>
        </p:nvSpPr>
        <p:spPr bwMode="auto">
          <a:xfrm>
            <a:off x="329609" y="2786972"/>
            <a:ext cx="8814392" cy="107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55000"/>
              </a:lnSpc>
              <a:spcAft>
                <a:spcPct val="40000"/>
              </a:spcAft>
              <a:buClr>
                <a:schemeClr val="bg1"/>
              </a:buClr>
            </a:pPr>
            <a:r>
              <a:rPr lang="en-US" sz="5800" spc="-300" dirty="0" smtClean="0">
                <a:ln>
                  <a:solidFill>
                    <a:schemeClr val="tx1"/>
                  </a:solidFill>
                </a:ln>
                <a:solidFill>
                  <a:schemeClr val="bg1"/>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1.  </a:t>
            </a:r>
            <a:r>
              <a:rPr lang="en-US" sz="58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Cannot Touch A Dead Body Of</a:t>
            </a:r>
            <a:br>
              <a:rPr lang="en-US" sz="58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58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Any Kind</a:t>
            </a:r>
            <a:endParaRPr lang="en-US" sz="5800" spc="-30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7" name="Rectangle 6"/>
          <p:cNvSpPr>
            <a:spLocks noChangeArrowheads="1"/>
          </p:cNvSpPr>
          <p:nvPr/>
        </p:nvSpPr>
        <p:spPr bwMode="auto">
          <a:xfrm>
            <a:off x="0" y="4183849"/>
            <a:ext cx="674104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z="3200">
              <a:solidFill>
                <a:schemeClr val="bg1"/>
              </a:solidFill>
            </a:endParaRPr>
          </a:p>
        </p:txBody>
      </p:sp>
      <p:sp>
        <p:nvSpPr>
          <p:cNvPr id="8" name="Text Box 2"/>
          <p:cNvSpPr txBox="1">
            <a:spLocks noChangeArrowheads="1"/>
          </p:cNvSpPr>
          <p:nvPr/>
        </p:nvSpPr>
        <p:spPr bwMode="auto">
          <a:xfrm>
            <a:off x="329611" y="4098223"/>
            <a:ext cx="8814392" cy="107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55000"/>
              </a:lnSpc>
              <a:spcAft>
                <a:spcPct val="40000"/>
              </a:spcAft>
              <a:buClr>
                <a:schemeClr val="bg1"/>
              </a:buClr>
            </a:pPr>
            <a:r>
              <a:rPr lang="en-US" sz="5800" spc="-300" dirty="0" smtClean="0">
                <a:ln>
                  <a:solidFill>
                    <a:schemeClr val="tx1"/>
                  </a:solidFill>
                </a:ln>
                <a:solidFill>
                  <a:schemeClr val="bg1"/>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2.  </a:t>
            </a:r>
            <a:r>
              <a:rPr lang="en-US" sz="5800" spc="-30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Cannot Drink Wine, Strong Drink, Or          </a:t>
            </a:r>
            <a:br>
              <a:rPr lang="en-US" sz="5800" spc="-30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5800" spc="-30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Have Contact With Fruit Of The Vine</a:t>
            </a:r>
            <a:endParaRPr lang="en-US" sz="5800" spc="-30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9" name="Rectangle 8"/>
          <p:cNvSpPr>
            <a:spLocks noChangeArrowheads="1"/>
          </p:cNvSpPr>
          <p:nvPr/>
        </p:nvSpPr>
        <p:spPr bwMode="auto">
          <a:xfrm>
            <a:off x="-3" y="5479332"/>
            <a:ext cx="674104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z="3200">
              <a:solidFill>
                <a:schemeClr val="bg1"/>
              </a:solidFill>
            </a:endParaRPr>
          </a:p>
        </p:txBody>
      </p:sp>
      <p:sp>
        <p:nvSpPr>
          <p:cNvPr id="10" name="Text Box 2"/>
          <p:cNvSpPr txBox="1">
            <a:spLocks noChangeArrowheads="1"/>
          </p:cNvSpPr>
          <p:nvPr/>
        </p:nvSpPr>
        <p:spPr bwMode="auto">
          <a:xfrm>
            <a:off x="329608" y="5393706"/>
            <a:ext cx="8814392" cy="58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55000"/>
              </a:lnSpc>
              <a:spcAft>
                <a:spcPct val="40000"/>
              </a:spcAft>
              <a:buClr>
                <a:schemeClr val="bg1"/>
              </a:buClr>
            </a:pPr>
            <a:r>
              <a:rPr lang="en-US" sz="5800" spc="-300" dirty="0" smtClean="0">
                <a:ln>
                  <a:solidFill>
                    <a:schemeClr val="tx1"/>
                  </a:solidFill>
                </a:ln>
                <a:solidFill>
                  <a:schemeClr val="bg1"/>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3 .  </a:t>
            </a:r>
            <a:r>
              <a:rPr lang="en-US" sz="58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Cannot Cut Their Hair</a:t>
            </a:r>
            <a:endParaRPr lang="en-US" sz="5800" spc="-30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1" name="Text Box 2"/>
          <p:cNvSpPr txBox="1">
            <a:spLocks noChangeArrowheads="1"/>
          </p:cNvSpPr>
          <p:nvPr/>
        </p:nvSpPr>
        <p:spPr bwMode="auto">
          <a:xfrm>
            <a:off x="0" y="1148688"/>
            <a:ext cx="9144000"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80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 NAZARITE OBSERVED THREE PARTICULAR RULES</a:t>
            </a:r>
          </a:p>
        </p:txBody>
      </p:sp>
    </p:spTree>
    <p:extLst>
      <p:ext uri="{BB962C8B-B14F-4D97-AF65-F5344CB8AC3E}">
        <p14:creationId xmlns:p14="http://schemas.microsoft.com/office/powerpoint/2010/main" val="3808365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8" grpId="0"/>
      <p:bldP spid="9" grpId="0" animBg="1"/>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0" y="1148688"/>
            <a:ext cx="9144000"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80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 NAZARITE OBSERVED THREE PARTICULAR RULES</a:t>
            </a:r>
          </a:p>
        </p:txBody>
      </p:sp>
      <p:sp>
        <p:nvSpPr>
          <p:cNvPr id="12" name="Text Box 2"/>
          <p:cNvSpPr txBox="1">
            <a:spLocks noChangeArrowheads="1"/>
          </p:cNvSpPr>
          <p:nvPr/>
        </p:nvSpPr>
        <p:spPr bwMode="auto">
          <a:xfrm>
            <a:off x="0" y="3064362"/>
            <a:ext cx="91440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96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This Was Usually</a:t>
            </a:r>
            <a:br>
              <a:rPr lang="en-US" sz="96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6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Not For Life, But For</a:t>
            </a:r>
            <a:br>
              <a:rPr lang="en-US" sz="96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6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 Specific Time Period</a:t>
            </a:r>
            <a:br>
              <a:rPr lang="en-US" sz="96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6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And Purpose</a:t>
            </a:r>
          </a:p>
        </p:txBody>
      </p:sp>
    </p:spTree>
    <p:extLst>
      <p:ext uri="{BB962C8B-B14F-4D97-AF65-F5344CB8AC3E}">
        <p14:creationId xmlns:p14="http://schemas.microsoft.com/office/powerpoint/2010/main" val="3255857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336996"/>
            <a:ext cx="9121152" cy="2184009"/>
          </a:xfrm>
          <a:prstGeom prst="rect">
            <a:avLst/>
          </a:prstGeom>
          <a:solidFill>
            <a:srgbClr val="0070C0"/>
          </a:solidFill>
          <a:ln>
            <a:noFill/>
          </a:ln>
          <a:effectLst>
            <a:glow rad="228600">
              <a:schemeClr val="accent4">
                <a:satMod val="175000"/>
                <a:alpha val="40000"/>
              </a:schemeClr>
            </a:glow>
          </a:effectLst>
          <a:extLst/>
        </p:spPr>
        <p:txBody>
          <a:bodyPr wrap="none" anchor="ctr"/>
          <a:lstStyle/>
          <a:p>
            <a:endParaRPr lang="en-US"/>
          </a:p>
        </p:txBody>
      </p:sp>
      <p:sp>
        <p:nvSpPr>
          <p:cNvPr id="3" name="Text Box 2"/>
          <p:cNvSpPr txBox="1">
            <a:spLocks noChangeArrowheads="1"/>
          </p:cNvSpPr>
          <p:nvPr/>
        </p:nvSpPr>
        <p:spPr bwMode="auto">
          <a:xfrm>
            <a:off x="22848" y="1966159"/>
            <a:ext cx="9098304" cy="341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72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FOR SAMSON</a:t>
            </a:r>
            <a:r>
              <a:rPr lang="en-US" sz="138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
            </a:r>
            <a:br>
              <a:rPr lang="en-US" sz="138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br>
            <a:r>
              <a:rPr lang="en-US" sz="138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IT WAS FOR LIFE!</a:t>
            </a:r>
          </a:p>
        </p:txBody>
      </p:sp>
      <p:sp>
        <p:nvSpPr>
          <p:cNvPr id="4" name="Text Box 2"/>
          <p:cNvSpPr txBox="1">
            <a:spLocks noChangeArrowheads="1"/>
          </p:cNvSpPr>
          <p:nvPr/>
        </p:nvSpPr>
        <p:spPr bwMode="auto">
          <a:xfrm rot="202643">
            <a:off x="22848" y="1977434"/>
            <a:ext cx="9098304"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6000" dirty="0" smtClean="0">
                <a:ln w="28575">
                  <a:solidFill>
                    <a:schemeClr val="tx1"/>
                  </a:solidFill>
                </a:ln>
                <a:solidFill>
                  <a:srgbClr val="FFC000"/>
                </a:solidFill>
                <a:effectLst>
                  <a:glow rad="635000">
                    <a:schemeClr val="accent4">
                      <a:satMod val="175000"/>
                      <a:alpha val="90000"/>
                    </a:schemeClr>
                  </a:glow>
                  <a:outerShdw blurRad="50800" dist="38100" dir="2700000" algn="tl" rotWithShape="0">
                    <a:prstClr val="black">
                      <a:alpha val="40000"/>
                    </a:prstClr>
                  </a:outerShdw>
                </a:effectLst>
                <a:latin typeface="Libel Suit" pitchFamily="2" charset="0"/>
              </a:rPr>
              <a:t>From The Womb</a:t>
            </a:r>
            <a:br>
              <a:rPr lang="en-US" sz="16000" dirty="0" smtClean="0">
                <a:ln w="28575">
                  <a:solidFill>
                    <a:schemeClr val="tx1"/>
                  </a:solidFill>
                </a:ln>
                <a:solidFill>
                  <a:srgbClr val="FFC000"/>
                </a:solidFill>
                <a:effectLst>
                  <a:glow rad="635000">
                    <a:schemeClr val="accent4">
                      <a:satMod val="175000"/>
                      <a:alpha val="90000"/>
                    </a:schemeClr>
                  </a:glow>
                  <a:outerShdw blurRad="50800" dist="38100" dir="2700000" algn="tl" rotWithShape="0">
                    <a:prstClr val="black">
                      <a:alpha val="40000"/>
                    </a:prstClr>
                  </a:outerShdw>
                </a:effectLst>
                <a:latin typeface="Libel Suit" pitchFamily="2" charset="0"/>
              </a:rPr>
            </a:br>
            <a:r>
              <a:rPr lang="en-US" sz="16000" dirty="0" smtClean="0">
                <a:ln w="28575">
                  <a:solidFill>
                    <a:schemeClr val="tx1"/>
                  </a:solidFill>
                </a:ln>
                <a:solidFill>
                  <a:srgbClr val="FFC000"/>
                </a:solidFill>
                <a:effectLst>
                  <a:glow rad="635000">
                    <a:schemeClr val="accent4">
                      <a:satMod val="175000"/>
                      <a:alpha val="90000"/>
                    </a:schemeClr>
                  </a:glow>
                  <a:outerShdw blurRad="50800" dist="38100" dir="2700000" algn="tl" rotWithShape="0">
                    <a:prstClr val="black">
                      <a:alpha val="40000"/>
                    </a:prstClr>
                  </a:outerShdw>
                </a:effectLst>
                <a:latin typeface="Libel Suit" pitchFamily="2" charset="0"/>
              </a:rPr>
              <a:t>To The Tomb!</a:t>
            </a:r>
            <a:endParaRPr lang="en-US" sz="16000" dirty="0">
              <a:ln w="28575">
                <a:solidFill>
                  <a:schemeClr val="tx1"/>
                </a:solidFill>
              </a:ln>
              <a:solidFill>
                <a:srgbClr val="FFC000"/>
              </a:solidFill>
              <a:effectLst>
                <a:glow rad="635000">
                  <a:schemeClr val="accent4">
                    <a:satMod val="175000"/>
                    <a:alpha val="9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30851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ppt_w"/>
                                          </p:val>
                                        </p:tav>
                                        <p:tav tm="100000">
                                          <p:val>
                                            <p:strVal val="#ppt_w"/>
                                          </p:val>
                                        </p:tav>
                                      </p:tavLst>
                                    </p:anim>
                                    <p:anim calcmode="lin" valueType="num">
                                      <p:cBhvr>
                                        <p:cTn id="8" dur="10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3" presetClass="entr" presetSubtype="52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strVal val="4*#ppt_w"/>
                                          </p:val>
                                        </p:tav>
                                        <p:tav tm="100000">
                                          <p:val>
                                            <p:strVal val="#ppt_w"/>
                                          </p:val>
                                        </p:tav>
                                      </p:tavLst>
                                    </p:anim>
                                    <p:anim calcmode="lin" valueType="num">
                                      <p:cBhvr>
                                        <p:cTn id="21"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4952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3284" y="959397"/>
            <a:ext cx="892071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88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DADDY PRAYS...</a:t>
            </a:r>
            <a:endParaRPr lang="en-US" sz="8800" b="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2468688"/>
            <a:ext cx="8763000" cy="3562402"/>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2468889"/>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13:8</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Then </a:t>
            </a:r>
            <a:r>
              <a:rPr lang="en-US" b="0" dirty="0" err="1">
                <a:solidFill>
                  <a:schemeClr val="bg1"/>
                </a:solidFill>
                <a:latin typeface="Teen" pitchFamily="2" charset="0"/>
              </a:rPr>
              <a:t>Manoah</a:t>
            </a:r>
            <a:r>
              <a:rPr lang="en-US" b="0" dirty="0">
                <a:solidFill>
                  <a:schemeClr val="bg1"/>
                </a:solidFill>
                <a:latin typeface="Teen" pitchFamily="2" charset="0"/>
              </a:rPr>
              <a:t> </a:t>
            </a:r>
            <a:r>
              <a:rPr lang="en-US" b="0" dirty="0" err="1">
                <a:solidFill>
                  <a:schemeClr val="bg1"/>
                </a:solidFill>
                <a:latin typeface="Teen" pitchFamily="2" charset="0"/>
              </a:rPr>
              <a:t>intreated</a:t>
            </a:r>
            <a:r>
              <a:rPr lang="en-US" b="0" dirty="0">
                <a:solidFill>
                  <a:schemeClr val="bg1"/>
                </a:solidFill>
                <a:latin typeface="Teen" pitchFamily="2" charset="0"/>
              </a:rPr>
              <a:t> the LORD, and said, O my Lord, let the man of God which thou didst send come again unto us, and teach us what we shall do unto the child that shall be born. </a:t>
            </a:r>
          </a:p>
        </p:txBody>
      </p:sp>
    </p:spTree>
    <p:extLst>
      <p:ext uri="{BB962C8B-B14F-4D97-AF65-F5344CB8AC3E}">
        <p14:creationId xmlns:p14="http://schemas.microsoft.com/office/powerpoint/2010/main" val="4262639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3284" y="180072"/>
            <a:ext cx="892071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5200" b="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GOD ANSWERS DADDY’S PRAYER...</a:t>
            </a:r>
            <a:endParaRPr lang="en-US" sz="5200" b="0" spc="-15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117857"/>
            <a:ext cx="8763000" cy="5509401"/>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118059"/>
            <a:ext cx="8610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13:9-14</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9</a:t>
            </a:r>
            <a:r>
              <a:rPr lang="en-US" b="0" dirty="0">
                <a:solidFill>
                  <a:schemeClr val="bg1"/>
                </a:solidFill>
                <a:latin typeface="Teen" pitchFamily="2" charset="0"/>
              </a:rPr>
              <a:t>And God hearkened to the voice of </a:t>
            </a:r>
            <a:r>
              <a:rPr lang="en-US" b="0" dirty="0" err="1">
                <a:solidFill>
                  <a:schemeClr val="bg1"/>
                </a:solidFill>
                <a:latin typeface="Teen" pitchFamily="2" charset="0"/>
              </a:rPr>
              <a:t>Manoah</a:t>
            </a:r>
            <a:r>
              <a:rPr lang="en-US" b="0" dirty="0">
                <a:solidFill>
                  <a:schemeClr val="bg1"/>
                </a:solidFill>
                <a:latin typeface="Teen" pitchFamily="2" charset="0"/>
              </a:rPr>
              <a:t>; and the angel of God came again unto the woman as she sat in the field: but </a:t>
            </a:r>
            <a:r>
              <a:rPr lang="en-US" b="0" dirty="0" err="1">
                <a:solidFill>
                  <a:schemeClr val="bg1"/>
                </a:solidFill>
                <a:latin typeface="Teen" pitchFamily="2" charset="0"/>
              </a:rPr>
              <a:t>Manoah</a:t>
            </a:r>
            <a:r>
              <a:rPr lang="en-US" b="0" dirty="0">
                <a:solidFill>
                  <a:schemeClr val="bg1"/>
                </a:solidFill>
                <a:latin typeface="Teen" pitchFamily="2" charset="0"/>
              </a:rPr>
              <a:t> her husband was not with her. </a:t>
            </a:r>
          </a:p>
          <a:p>
            <a:pPr>
              <a:lnSpc>
                <a:spcPct val="80000"/>
              </a:lnSpc>
            </a:pPr>
            <a:r>
              <a:rPr lang="en-US" b="0" baseline="30000" dirty="0" smtClean="0">
                <a:solidFill>
                  <a:srgbClr val="FFC000"/>
                </a:solidFill>
                <a:latin typeface="Teen" pitchFamily="2" charset="0"/>
              </a:rPr>
              <a:t>10</a:t>
            </a:r>
            <a:r>
              <a:rPr lang="en-US" b="0" dirty="0" smtClean="0">
                <a:solidFill>
                  <a:schemeClr val="bg1"/>
                </a:solidFill>
                <a:latin typeface="Teen" pitchFamily="2" charset="0"/>
              </a:rPr>
              <a:t>And </a:t>
            </a:r>
            <a:r>
              <a:rPr lang="en-US" b="0" dirty="0">
                <a:solidFill>
                  <a:schemeClr val="bg1"/>
                </a:solidFill>
                <a:latin typeface="Teen" pitchFamily="2" charset="0"/>
              </a:rPr>
              <a:t>the woman made haste, and ran, and </a:t>
            </a:r>
            <a:r>
              <a:rPr lang="en-US" b="0" dirty="0" err="1">
                <a:solidFill>
                  <a:schemeClr val="bg1"/>
                </a:solidFill>
                <a:latin typeface="Teen" pitchFamily="2" charset="0"/>
              </a:rPr>
              <a:t>shewed</a:t>
            </a:r>
            <a:r>
              <a:rPr lang="en-US" b="0" dirty="0">
                <a:solidFill>
                  <a:schemeClr val="bg1"/>
                </a:solidFill>
                <a:latin typeface="Teen" pitchFamily="2" charset="0"/>
              </a:rPr>
              <a:t> her husband, and said unto him, Behold, the man hath appeared unto me, that came unto me the other day. </a:t>
            </a:r>
          </a:p>
        </p:txBody>
      </p:sp>
    </p:spTree>
    <p:extLst>
      <p:ext uri="{BB962C8B-B14F-4D97-AF65-F5344CB8AC3E}">
        <p14:creationId xmlns:p14="http://schemas.microsoft.com/office/powerpoint/2010/main" val="1704418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3284" y="180072"/>
            <a:ext cx="892071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5200" b="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GOD ANSWERS DADDY’S PRAYER...</a:t>
            </a:r>
            <a:endParaRPr lang="en-US" sz="5200" b="0" spc="-15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388023"/>
            <a:ext cx="8763000" cy="5016959"/>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388225"/>
            <a:ext cx="8610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13:9-14</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11</a:t>
            </a:r>
            <a:r>
              <a:rPr lang="en-US" b="0" dirty="0" smtClean="0">
                <a:solidFill>
                  <a:schemeClr val="bg1"/>
                </a:solidFill>
                <a:latin typeface="Teen" pitchFamily="2" charset="0"/>
              </a:rPr>
              <a:t>And </a:t>
            </a:r>
            <a:r>
              <a:rPr lang="en-US" b="0" dirty="0" err="1">
                <a:solidFill>
                  <a:schemeClr val="bg1"/>
                </a:solidFill>
                <a:latin typeface="Teen" pitchFamily="2" charset="0"/>
              </a:rPr>
              <a:t>Manoah</a:t>
            </a:r>
            <a:r>
              <a:rPr lang="en-US" b="0" dirty="0">
                <a:solidFill>
                  <a:schemeClr val="bg1"/>
                </a:solidFill>
                <a:latin typeface="Teen" pitchFamily="2" charset="0"/>
              </a:rPr>
              <a:t> arose, and went after his wife, and came to the man, and said unto him, Art thou the man that </a:t>
            </a:r>
            <a:r>
              <a:rPr lang="en-US" b="0" dirty="0" err="1">
                <a:solidFill>
                  <a:schemeClr val="bg1"/>
                </a:solidFill>
                <a:latin typeface="Teen" pitchFamily="2" charset="0"/>
              </a:rPr>
              <a:t>spakest</a:t>
            </a:r>
            <a:r>
              <a:rPr lang="en-US" b="0" dirty="0">
                <a:solidFill>
                  <a:schemeClr val="bg1"/>
                </a:solidFill>
                <a:latin typeface="Teen" pitchFamily="2" charset="0"/>
              </a:rPr>
              <a:t> unto the woman? And he said, I am. </a:t>
            </a:r>
          </a:p>
          <a:p>
            <a:pPr>
              <a:lnSpc>
                <a:spcPct val="80000"/>
              </a:lnSpc>
            </a:pPr>
            <a:r>
              <a:rPr lang="en-US" b="0" baseline="30000" dirty="0" smtClean="0">
                <a:solidFill>
                  <a:srgbClr val="FFC000"/>
                </a:solidFill>
                <a:latin typeface="Teen" pitchFamily="2" charset="0"/>
              </a:rPr>
              <a:t>12</a:t>
            </a:r>
            <a:r>
              <a:rPr lang="en-US" b="0" dirty="0" smtClean="0">
                <a:solidFill>
                  <a:schemeClr val="bg1"/>
                </a:solidFill>
                <a:latin typeface="Teen" pitchFamily="2" charset="0"/>
              </a:rPr>
              <a:t>And </a:t>
            </a:r>
            <a:r>
              <a:rPr lang="en-US" b="0" dirty="0" err="1">
                <a:solidFill>
                  <a:schemeClr val="bg1"/>
                </a:solidFill>
                <a:latin typeface="Teen" pitchFamily="2" charset="0"/>
              </a:rPr>
              <a:t>Manoah</a:t>
            </a:r>
            <a:r>
              <a:rPr lang="en-US" b="0" dirty="0">
                <a:solidFill>
                  <a:schemeClr val="bg1"/>
                </a:solidFill>
                <a:latin typeface="Teen" pitchFamily="2" charset="0"/>
              </a:rPr>
              <a:t> said, Now let thy words come to pass. How shall we order the child, and how shall we do unto him? </a:t>
            </a:r>
          </a:p>
        </p:txBody>
      </p:sp>
    </p:spTree>
    <p:extLst>
      <p:ext uri="{BB962C8B-B14F-4D97-AF65-F5344CB8AC3E}">
        <p14:creationId xmlns:p14="http://schemas.microsoft.com/office/powerpoint/2010/main" val="2731115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902916"/>
            <a:ext cx="8763000" cy="5052169"/>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909336"/>
            <a:ext cx="8610600" cy="50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Joshua 23:12-13</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13</a:t>
            </a:r>
            <a:r>
              <a:rPr lang="en-US" i="1" dirty="0" smtClean="0">
                <a:solidFill>
                  <a:srgbClr val="00FFFF"/>
                </a:solidFill>
                <a:latin typeface="Teen" pitchFamily="2" charset="0"/>
              </a:rPr>
              <a:t>KNOW</a:t>
            </a:r>
            <a:r>
              <a:rPr lang="en-US" b="0" dirty="0" smtClean="0">
                <a:solidFill>
                  <a:schemeClr val="bg1"/>
                </a:solidFill>
                <a:latin typeface="Teen" pitchFamily="2" charset="0"/>
              </a:rPr>
              <a:t> </a:t>
            </a:r>
            <a:r>
              <a:rPr lang="en-US" b="0" dirty="0">
                <a:solidFill>
                  <a:schemeClr val="bg1"/>
                </a:solidFill>
                <a:latin typeface="Teen" pitchFamily="2" charset="0"/>
              </a:rPr>
              <a:t>for a certainty that the LORD your God will no more drive out any of these nations from before you; but they shall be snares and traps unto you, and scourges in your sides, and thorns in your eyes, until ye perish from off this good land which the LORD your God hath given you. </a:t>
            </a:r>
          </a:p>
        </p:txBody>
      </p:sp>
    </p:spTree>
    <p:extLst>
      <p:ext uri="{BB962C8B-B14F-4D97-AF65-F5344CB8AC3E}">
        <p14:creationId xmlns:p14="http://schemas.microsoft.com/office/powerpoint/2010/main" val="1110483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3284" y="180072"/>
            <a:ext cx="892071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5200" b="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GOD ANSWERS DADDY’S PRAYER...</a:t>
            </a:r>
            <a:endParaRPr lang="en-US" sz="5200" b="0" spc="-15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606235"/>
            <a:ext cx="8763000" cy="4524516"/>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606436"/>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13:9-14</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13</a:t>
            </a:r>
            <a:r>
              <a:rPr lang="en-US" b="0" dirty="0" smtClean="0">
                <a:solidFill>
                  <a:schemeClr val="bg1"/>
                </a:solidFill>
                <a:latin typeface="Teen" pitchFamily="2" charset="0"/>
              </a:rPr>
              <a:t>And </a:t>
            </a:r>
            <a:r>
              <a:rPr lang="en-US" b="0" dirty="0">
                <a:solidFill>
                  <a:schemeClr val="bg1"/>
                </a:solidFill>
                <a:latin typeface="Teen" pitchFamily="2" charset="0"/>
              </a:rPr>
              <a:t>the angel of the LORD said unto </a:t>
            </a:r>
            <a:r>
              <a:rPr lang="en-US" b="0" dirty="0" err="1">
                <a:solidFill>
                  <a:schemeClr val="bg1"/>
                </a:solidFill>
                <a:latin typeface="Teen" pitchFamily="2" charset="0"/>
              </a:rPr>
              <a:t>Manoah</a:t>
            </a:r>
            <a:r>
              <a:rPr lang="en-US" b="0" dirty="0">
                <a:solidFill>
                  <a:schemeClr val="bg1"/>
                </a:solidFill>
                <a:latin typeface="Teen" pitchFamily="2" charset="0"/>
              </a:rPr>
              <a:t>, Of all that I said unto the woman let her beware. </a:t>
            </a:r>
          </a:p>
          <a:p>
            <a:pPr>
              <a:lnSpc>
                <a:spcPct val="80000"/>
              </a:lnSpc>
            </a:pPr>
            <a:r>
              <a:rPr lang="en-US" b="0" baseline="30000" dirty="0" smtClean="0">
                <a:solidFill>
                  <a:srgbClr val="FFC000"/>
                </a:solidFill>
                <a:latin typeface="Teen" pitchFamily="2" charset="0"/>
              </a:rPr>
              <a:t>14</a:t>
            </a:r>
            <a:r>
              <a:rPr lang="en-US" b="0" dirty="0" smtClean="0">
                <a:solidFill>
                  <a:schemeClr val="bg1"/>
                </a:solidFill>
                <a:latin typeface="Teen" pitchFamily="2" charset="0"/>
              </a:rPr>
              <a:t>She </a:t>
            </a:r>
            <a:r>
              <a:rPr lang="en-US" b="0" dirty="0">
                <a:solidFill>
                  <a:schemeClr val="bg1"/>
                </a:solidFill>
                <a:latin typeface="Teen" pitchFamily="2" charset="0"/>
              </a:rPr>
              <a:t>may not eat of any thing that cometh of the vine, neither let her drink wine or strong drink, nor eat any unclean thing: all that I commanded her let her observe. </a:t>
            </a:r>
          </a:p>
        </p:txBody>
      </p:sp>
    </p:spTree>
    <p:extLst>
      <p:ext uri="{BB962C8B-B14F-4D97-AF65-F5344CB8AC3E}">
        <p14:creationId xmlns:p14="http://schemas.microsoft.com/office/powerpoint/2010/main" val="1989926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3284" y="180072"/>
            <a:ext cx="892071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4400" b="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DADDY OFFERS A SACRIFICE TO THE LORD...</a:t>
            </a:r>
            <a:endParaRPr lang="en-US" sz="4400" b="0" spc="-15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034729"/>
            <a:ext cx="8763000" cy="5636234"/>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034931"/>
            <a:ext cx="8610600" cy="587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sz="3800" b="0" dirty="0" smtClean="0">
                <a:solidFill>
                  <a:srgbClr val="FFC000"/>
                </a:solidFill>
                <a:latin typeface="+mj-lt"/>
              </a:rPr>
              <a:t>Judges 13:15-21</a:t>
            </a:r>
            <a:r>
              <a:rPr lang="en-US" sz="3800" b="0" dirty="0">
                <a:solidFill>
                  <a:schemeClr val="folHlink"/>
                </a:solidFill>
                <a:latin typeface="+mj-lt"/>
              </a:rPr>
              <a:t/>
            </a:r>
            <a:br>
              <a:rPr lang="en-US" sz="3800" b="0" dirty="0">
                <a:solidFill>
                  <a:schemeClr val="folHlink"/>
                </a:solidFill>
                <a:latin typeface="+mj-lt"/>
              </a:rPr>
            </a:br>
            <a:r>
              <a:rPr lang="en-US" sz="3800" b="0" baseline="30000" dirty="0">
                <a:solidFill>
                  <a:srgbClr val="FFC000"/>
                </a:solidFill>
                <a:latin typeface="Teen" pitchFamily="2" charset="0"/>
              </a:rPr>
              <a:t>15</a:t>
            </a:r>
            <a:r>
              <a:rPr lang="en-US" sz="3800" b="0" dirty="0">
                <a:solidFill>
                  <a:schemeClr val="bg1"/>
                </a:solidFill>
                <a:latin typeface="Teen" pitchFamily="2" charset="0"/>
              </a:rPr>
              <a:t>And </a:t>
            </a:r>
            <a:r>
              <a:rPr lang="en-US" sz="3800" b="0" dirty="0" err="1">
                <a:solidFill>
                  <a:schemeClr val="bg1"/>
                </a:solidFill>
                <a:latin typeface="Teen" pitchFamily="2" charset="0"/>
              </a:rPr>
              <a:t>Manoah</a:t>
            </a:r>
            <a:r>
              <a:rPr lang="en-US" sz="3800" b="0" dirty="0">
                <a:solidFill>
                  <a:schemeClr val="bg1"/>
                </a:solidFill>
                <a:latin typeface="Teen" pitchFamily="2" charset="0"/>
              </a:rPr>
              <a:t> said unto the angel of the LORD, I pray thee, let us detain thee, until we shall have made ready a kid for thee. </a:t>
            </a:r>
          </a:p>
          <a:p>
            <a:pPr>
              <a:lnSpc>
                <a:spcPct val="80000"/>
              </a:lnSpc>
            </a:pPr>
            <a:r>
              <a:rPr lang="en-US" sz="3800" b="0" baseline="30000" dirty="0" smtClean="0">
                <a:solidFill>
                  <a:srgbClr val="FFC000"/>
                </a:solidFill>
                <a:latin typeface="Teen" pitchFamily="2" charset="0"/>
              </a:rPr>
              <a:t>16</a:t>
            </a:r>
            <a:r>
              <a:rPr lang="en-US" sz="3800" b="0" dirty="0" smtClean="0">
                <a:solidFill>
                  <a:schemeClr val="bg1"/>
                </a:solidFill>
                <a:latin typeface="Teen" pitchFamily="2" charset="0"/>
              </a:rPr>
              <a:t>And </a:t>
            </a:r>
            <a:r>
              <a:rPr lang="en-US" sz="3800" b="0" dirty="0">
                <a:solidFill>
                  <a:schemeClr val="bg1"/>
                </a:solidFill>
                <a:latin typeface="Teen" pitchFamily="2" charset="0"/>
              </a:rPr>
              <a:t>the angel of the LORD said unto </a:t>
            </a:r>
            <a:r>
              <a:rPr lang="en-US" sz="3800" b="0" dirty="0" err="1">
                <a:solidFill>
                  <a:schemeClr val="bg1"/>
                </a:solidFill>
                <a:latin typeface="Teen" pitchFamily="2" charset="0"/>
              </a:rPr>
              <a:t>Manoah</a:t>
            </a:r>
            <a:r>
              <a:rPr lang="en-US" sz="3800" b="0" dirty="0">
                <a:solidFill>
                  <a:schemeClr val="bg1"/>
                </a:solidFill>
                <a:latin typeface="Teen" pitchFamily="2" charset="0"/>
              </a:rPr>
              <a:t>, Though thou detain me, I will not eat of thy bread: and if thou wilt offer a burnt offering, thou must offer it unto the LORD. For </a:t>
            </a:r>
            <a:r>
              <a:rPr lang="en-US" sz="3800" b="0" dirty="0" err="1">
                <a:solidFill>
                  <a:schemeClr val="bg1"/>
                </a:solidFill>
                <a:latin typeface="Teen" pitchFamily="2" charset="0"/>
              </a:rPr>
              <a:t>Manoah</a:t>
            </a:r>
            <a:r>
              <a:rPr lang="en-US" sz="3800" b="0" dirty="0">
                <a:solidFill>
                  <a:schemeClr val="bg1"/>
                </a:solidFill>
                <a:latin typeface="Teen" pitchFamily="2" charset="0"/>
              </a:rPr>
              <a:t> knew not that he was an angel of the LORD</a:t>
            </a:r>
            <a:r>
              <a:rPr lang="en-US" sz="3800" b="0" dirty="0" smtClean="0">
                <a:solidFill>
                  <a:schemeClr val="bg1"/>
                </a:solidFill>
                <a:latin typeface="Teen" pitchFamily="2" charset="0"/>
              </a:rPr>
              <a:t>.</a:t>
            </a:r>
            <a:endParaRPr lang="en-US" sz="3800" b="0" dirty="0">
              <a:solidFill>
                <a:schemeClr val="bg1"/>
              </a:solidFill>
              <a:latin typeface="Teen" pitchFamily="2" charset="0"/>
            </a:endParaRPr>
          </a:p>
        </p:txBody>
      </p:sp>
    </p:spTree>
    <p:extLst>
      <p:ext uri="{BB962C8B-B14F-4D97-AF65-F5344CB8AC3E}">
        <p14:creationId xmlns:p14="http://schemas.microsoft.com/office/powerpoint/2010/main" val="1419919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3284" y="180072"/>
            <a:ext cx="892071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4400" b="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DADDY OFFERS A SACRIFICE TO THE LORD...</a:t>
            </a:r>
            <a:endParaRPr lang="en-US" sz="4400" b="0" spc="-15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117857"/>
            <a:ext cx="8763000" cy="5509401"/>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190796"/>
            <a:ext cx="8610600" cy="544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70000"/>
              </a:lnSpc>
            </a:pPr>
            <a:r>
              <a:rPr lang="en-US" sz="3800" b="0" dirty="0" smtClean="0">
                <a:solidFill>
                  <a:srgbClr val="FFC000"/>
                </a:solidFill>
                <a:latin typeface="+mj-lt"/>
              </a:rPr>
              <a:t>Judges 13:15-21</a:t>
            </a:r>
            <a:r>
              <a:rPr lang="en-US" sz="3800" b="0" dirty="0">
                <a:solidFill>
                  <a:schemeClr val="folHlink"/>
                </a:solidFill>
                <a:latin typeface="+mj-lt"/>
              </a:rPr>
              <a:t/>
            </a:r>
            <a:br>
              <a:rPr lang="en-US" sz="3800" b="0" dirty="0">
                <a:solidFill>
                  <a:schemeClr val="folHlink"/>
                </a:solidFill>
                <a:latin typeface="+mj-lt"/>
              </a:rPr>
            </a:br>
            <a:r>
              <a:rPr lang="en-US" sz="3800" b="0" baseline="30000" dirty="0" smtClean="0">
                <a:solidFill>
                  <a:srgbClr val="FFC000"/>
                </a:solidFill>
                <a:latin typeface="Teen" pitchFamily="2" charset="0"/>
              </a:rPr>
              <a:t>17</a:t>
            </a:r>
            <a:r>
              <a:rPr lang="en-US" sz="3800" b="0" dirty="0" smtClean="0">
                <a:solidFill>
                  <a:schemeClr val="bg1"/>
                </a:solidFill>
                <a:latin typeface="Teen" pitchFamily="2" charset="0"/>
              </a:rPr>
              <a:t>And </a:t>
            </a:r>
            <a:r>
              <a:rPr lang="en-US" sz="3800" b="0" dirty="0" err="1">
                <a:solidFill>
                  <a:schemeClr val="bg1"/>
                </a:solidFill>
                <a:latin typeface="Teen" pitchFamily="2" charset="0"/>
              </a:rPr>
              <a:t>Manoah</a:t>
            </a:r>
            <a:r>
              <a:rPr lang="en-US" sz="3800" b="0" dirty="0">
                <a:solidFill>
                  <a:schemeClr val="bg1"/>
                </a:solidFill>
                <a:latin typeface="Teen" pitchFamily="2" charset="0"/>
              </a:rPr>
              <a:t> said unto the angel of the LORD, What is thy name, that when thy sayings come to pass we may do thee </a:t>
            </a:r>
            <a:r>
              <a:rPr lang="en-US" sz="3800" b="0" dirty="0" err="1">
                <a:solidFill>
                  <a:schemeClr val="bg1"/>
                </a:solidFill>
                <a:latin typeface="Teen" pitchFamily="2" charset="0"/>
              </a:rPr>
              <a:t>honour</a:t>
            </a:r>
            <a:r>
              <a:rPr lang="en-US" sz="3800" b="0" dirty="0">
                <a:solidFill>
                  <a:schemeClr val="bg1"/>
                </a:solidFill>
                <a:latin typeface="Teen" pitchFamily="2" charset="0"/>
              </a:rPr>
              <a:t>? </a:t>
            </a:r>
          </a:p>
          <a:p>
            <a:pPr>
              <a:lnSpc>
                <a:spcPct val="70000"/>
              </a:lnSpc>
            </a:pPr>
            <a:r>
              <a:rPr lang="en-US" sz="3800" b="0" baseline="30000" dirty="0" smtClean="0">
                <a:solidFill>
                  <a:srgbClr val="FFC000"/>
                </a:solidFill>
                <a:latin typeface="Teen" pitchFamily="2" charset="0"/>
              </a:rPr>
              <a:t>18</a:t>
            </a:r>
            <a:r>
              <a:rPr lang="en-US" sz="3800" b="0" dirty="0" smtClean="0">
                <a:solidFill>
                  <a:schemeClr val="bg1"/>
                </a:solidFill>
                <a:latin typeface="Teen" pitchFamily="2" charset="0"/>
              </a:rPr>
              <a:t>And </a:t>
            </a:r>
            <a:r>
              <a:rPr lang="en-US" sz="3800" b="0" dirty="0">
                <a:solidFill>
                  <a:schemeClr val="bg1"/>
                </a:solidFill>
                <a:latin typeface="Teen" pitchFamily="2" charset="0"/>
              </a:rPr>
              <a:t>the angel of the LORD said unto him, Why </a:t>
            </a:r>
            <a:r>
              <a:rPr lang="en-US" sz="3800" b="0" dirty="0" err="1">
                <a:solidFill>
                  <a:schemeClr val="bg1"/>
                </a:solidFill>
                <a:latin typeface="Teen" pitchFamily="2" charset="0"/>
              </a:rPr>
              <a:t>askest</a:t>
            </a:r>
            <a:r>
              <a:rPr lang="en-US" sz="3800" b="0" dirty="0">
                <a:solidFill>
                  <a:schemeClr val="bg1"/>
                </a:solidFill>
                <a:latin typeface="Teen" pitchFamily="2" charset="0"/>
              </a:rPr>
              <a:t> thou thus after my name, seeing it is secret? </a:t>
            </a:r>
          </a:p>
          <a:p>
            <a:pPr>
              <a:lnSpc>
                <a:spcPct val="70000"/>
              </a:lnSpc>
            </a:pPr>
            <a:r>
              <a:rPr lang="en-US" sz="3800" b="0" baseline="30000" dirty="0" smtClean="0">
                <a:solidFill>
                  <a:srgbClr val="FFC000"/>
                </a:solidFill>
                <a:latin typeface="Teen" pitchFamily="2" charset="0"/>
              </a:rPr>
              <a:t>19</a:t>
            </a:r>
            <a:r>
              <a:rPr lang="en-US" sz="3800" b="0" dirty="0" smtClean="0">
                <a:solidFill>
                  <a:schemeClr val="bg1"/>
                </a:solidFill>
                <a:latin typeface="Teen" pitchFamily="2" charset="0"/>
              </a:rPr>
              <a:t>So </a:t>
            </a:r>
            <a:r>
              <a:rPr lang="en-US" sz="3800" b="0" dirty="0" err="1">
                <a:solidFill>
                  <a:schemeClr val="bg1"/>
                </a:solidFill>
                <a:latin typeface="Teen" pitchFamily="2" charset="0"/>
              </a:rPr>
              <a:t>Manoah</a:t>
            </a:r>
            <a:r>
              <a:rPr lang="en-US" sz="3800" b="0" dirty="0">
                <a:solidFill>
                  <a:schemeClr val="bg1"/>
                </a:solidFill>
                <a:latin typeface="Teen" pitchFamily="2" charset="0"/>
              </a:rPr>
              <a:t> took a kid with a meat offering, and offered it upon a rock unto the LORD: and the angel did </a:t>
            </a:r>
            <a:r>
              <a:rPr lang="en-US" sz="3800" b="0" dirty="0" err="1">
                <a:solidFill>
                  <a:schemeClr val="bg1"/>
                </a:solidFill>
                <a:latin typeface="Teen" pitchFamily="2" charset="0"/>
              </a:rPr>
              <a:t>wonderously</a:t>
            </a:r>
            <a:r>
              <a:rPr lang="en-US" sz="3800" b="0" dirty="0">
                <a:solidFill>
                  <a:schemeClr val="bg1"/>
                </a:solidFill>
                <a:latin typeface="Teen" pitchFamily="2" charset="0"/>
              </a:rPr>
              <a:t>; and </a:t>
            </a:r>
            <a:r>
              <a:rPr lang="en-US" sz="3800" b="0" dirty="0" err="1">
                <a:solidFill>
                  <a:schemeClr val="bg1"/>
                </a:solidFill>
                <a:latin typeface="Teen" pitchFamily="2" charset="0"/>
              </a:rPr>
              <a:t>Manoah</a:t>
            </a:r>
            <a:r>
              <a:rPr lang="en-US" sz="3800" b="0" dirty="0">
                <a:solidFill>
                  <a:schemeClr val="bg1"/>
                </a:solidFill>
                <a:latin typeface="Teen" pitchFamily="2" charset="0"/>
              </a:rPr>
              <a:t> and his wife looked on</a:t>
            </a:r>
            <a:r>
              <a:rPr lang="en-US" sz="3800" b="0" dirty="0" smtClean="0">
                <a:solidFill>
                  <a:schemeClr val="bg1"/>
                </a:solidFill>
                <a:latin typeface="Teen" pitchFamily="2" charset="0"/>
              </a:rPr>
              <a:t>.</a:t>
            </a:r>
            <a:endParaRPr lang="en-US" sz="3800" b="0" dirty="0">
              <a:solidFill>
                <a:schemeClr val="bg1"/>
              </a:solidFill>
              <a:latin typeface="Teen" pitchFamily="2" charset="0"/>
            </a:endParaRPr>
          </a:p>
        </p:txBody>
      </p:sp>
    </p:spTree>
    <p:extLst>
      <p:ext uri="{BB962C8B-B14F-4D97-AF65-F5344CB8AC3E}">
        <p14:creationId xmlns:p14="http://schemas.microsoft.com/office/powerpoint/2010/main" val="2183673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3284" y="180072"/>
            <a:ext cx="892071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4400" b="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DADDY OFFERS A SACRIFICE TO THE LORD...</a:t>
            </a:r>
            <a:endParaRPr lang="en-US" sz="4400" b="0" spc="-15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117858"/>
            <a:ext cx="8763000" cy="5260040"/>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159523"/>
            <a:ext cx="8610600" cy="525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sz="3800" b="0" dirty="0" smtClean="0">
                <a:solidFill>
                  <a:srgbClr val="FFC000"/>
                </a:solidFill>
                <a:latin typeface="+mj-lt"/>
              </a:rPr>
              <a:t>Judges 13:15-21</a:t>
            </a:r>
            <a:r>
              <a:rPr lang="en-US" sz="3800" b="0" dirty="0">
                <a:solidFill>
                  <a:schemeClr val="folHlink"/>
                </a:solidFill>
                <a:latin typeface="+mj-lt"/>
              </a:rPr>
              <a:t/>
            </a:r>
            <a:br>
              <a:rPr lang="en-US" sz="3800" b="0" dirty="0">
                <a:solidFill>
                  <a:schemeClr val="folHlink"/>
                </a:solidFill>
                <a:latin typeface="+mj-lt"/>
              </a:rPr>
            </a:br>
            <a:r>
              <a:rPr lang="en-US" sz="3800" b="0" baseline="30000" dirty="0" smtClean="0">
                <a:solidFill>
                  <a:srgbClr val="FFC000"/>
                </a:solidFill>
                <a:latin typeface="Teen" pitchFamily="2" charset="0"/>
              </a:rPr>
              <a:t>20</a:t>
            </a:r>
            <a:r>
              <a:rPr lang="en-US" sz="3800" b="0" dirty="0" smtClean="0">
                <a:solidFill>
                  <a:schemeClr val="bg1"/>
                </a:solidFill>
                <a:latin typeface="Teen" pitchFamily="2" charset="0"/>
              </a:rPr>
              <a:t>For </a:t>
            </a:r>
            <a:r>
              <a:rPr lang="en-US" sz="3800" b="0" dirty="0">
                <a:solidFill>
                  <a:schemeClr val="bg1"/>
                </a:solidFill>
                <a:latin typeface="Teen" pitchFamily="2" charset="0"/>
              </a:rPr>
              <a:t>it came to pass, when the flame went up toward heaven from off the altar, that the angel of the LORD ascended in the flame of the altar. And </a:t>
            </a:r>
            <a:r>
              <a:rPr lang="en-US" sz="3800" b="0" dirty="0" err="1">
                <a:solidFill>
                  <a:schemeClr val="bg1"/>
                </a:solidFill>
                <a:latin typeface="Teen" pitchFamily="2" charset="0"/>
              </a:rPr>
              <a:t>Manoah</a:t>
            </a:r>
            <a:r>
              <a:rPr lang="en-US" sz="3800" b="0" dirty="0">
                <a:solidFill>
                  <a:schemeClr val="bg1"/>
                </a:solidFill>
                <a:latin typeface="Teen" pitchFamily="2" charset="0"/>
              </a:rPr>
              <a:t> and his wife looked on it, and fell on their faces to the ground. </a:t>
            </a:r>
          </a:p>
          <a:p>
            <a:pPr>
              <a:lnSpc>
                <a:spcPct val="80000"/>
              </a:lnSpc>
            </a:pPr>
            <a:r>
              <a:rPr lang="en-US" sz="3800" b="0" baseline="30000" dirty="0" smtClean="0">
                <a:solidFill>
                  <a:srgbClr val="FFC000"/>
                </a:solidFill>
                <a:latin typeface="Teen" pitchFamily="2" charset="0"/>
              </a:rPr>
              <a:t>21</a:t>
            </a:r>
            <a:r>
              <a:rPr lang="en-US" sz="3800" b="0" dirty="0" smtClean="0">
                <a:solidFill>
                  <a:schemeClr val="bg1"/>
                </a:solidFill>
                <a:latin typeface="Teen" pitchFamily="2" charset="0"/>
              </a:rPr>
              <a:t>But </a:t>
            </a:r>
            <a:r>
              <a:rPr lang="en-US" sz="3800" b="0" dirty="0">
                <a:solidFill>
                  <a:schemeClr val="bg1"/>
                </a:solidFill>
                <a:latin typeface="Teen" pitchFamily="2" charset="0"/>
              </a:rPr>
              <a:t>the angel of the LORD did no more appear to </a:t>
            </a:r>
            <a:r>
              <a:rPr lang="en-US" sz="3800" b="0" dirty="0" err="1">
                <a:solidFill>
                  <a:schemeClr val="bg1"/>
                </a:solidFill>
                <a:latin typeface="Teen" pitchFamily="2" charset="0"/>
              </a:rPr>
              <a:t>Manoah</a:t>
            </a:r>
            <a:r>
              <a:rPr lang="en-US" sz="3800" b="0" dirty="0">
                <a:solidFill>
                  <a:schemeClr val="bg1"/>
                </a:solidFill>
                <a:latin typeface="Teen" pitchFamily="2" charset="0"/>
              </a:rPr>
              <a:t> and to his wife. Then </a:t>
            </a:r>
            <a:r>
              <a:rPr lang="en-US" sz="3800" b="0" dirty="0" err="1">
                <a:solidFill>
                  <a:schemeClr val="bg1"/>
                </a:solidFill>
                <a:latin typeface="Teen" pitchFamily="2" charset="0"/>
              </a:rPr>
              <a:t>Manoah</a:t>
            </a:r>
            <a:r>
              <a:rPr lang="en-US" sz="3800" b="0" dirty="0">
                <a:solidFill>
                  <a:schemeClr val="bg1"/>
                </a:solidFill>
                <a:latin typeface="Teen" pitchFamily="2" charset="0"/>
              </a:rPr>
              <a:t> knew that he was an angel of the LORD. </a:t>
            </a:r>
          </a:p>
        </p:txBody>
      </p:sp>
    </p:spTree>
    <p:extLst>
      <p:ext uri="{BB962C8B-B14F-4D97-AF65-F5344CB8AC3E}">
        <p14:creationId xmlns:p14="http://schemas.microsoft.com/office/powerpoint/2010/main" val="3305010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3284" y="180072"/>
            <a:ext cx="89207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5000" b="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MOMMA HELPS DADDY CALM DOWN…</a:t>
            </a:r>
            <a:endParaRPr lang="en-US" sz="5000" b="0" spc="-15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284114"/>
            <a:ext cx="8763000" cy="5160910"/>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284315"/>
            <a:ext cx="8610600" cy="516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13:22-23</a:t>
            </a:r>
            <a:r>
              <a:rPr lang="en-US" b="0" dirty="0">
                <a:solidFill>
                  <a:schemeClr val="folHlink"/>
                </a:solidFill>
                <a:latin typeface="+mj-lt"/>
              </a:rPr>
              <a:t/>
            </a:r>
            <a:br>
              <a:rPr lang="en-US" b="0" dirty="0">
                <a:solidFill>
                  <a:schemeClr val="folHlink"/>
                </a:solidFill>
                <a:latin typeface="+mj-lt"/>
              </a:rPr>
            </a:br>
            <a:r>
              <a:rPr lang="en-US" sz="3700" b="0" baseline="30000" dirty="0">
                <a:solidFill>
                  <a:srgbClr val="FFC000"/>
                </a:solidFill>
                <a:latin typeface="Teen" pitchFamily="2" charset="0"/>
              </a:rPr>
              <a:t>22</a:t>
            </a:r>
            <a:r>
              <a:rPr lang="en-US" sz="3700" b="0" dirty="0">
                <a:solidFill>
                  <a:schemeClr val="bg1"/>
                </a:solidFill>
                <a:latin typeface="Teen" pitchFamily="2" charset="0"/>
              </a:rPr>
              <a:t>And </a:t>
            </a:r>
            <a:r>
              <a:rPr lang="en-US" sz="3700" b="0" dirty="0" err="1">
                <a:solidFill>
                  <a:schemeClr val="bg1"/>
                </a:solidFill>
                <a:latin typeface="Teen" pitchFamily="2" charset="0"/>
              </a:rPr>
              <a:t>Manoah</a:t>
            </a:r>
            <a:r>
              <a:rPr lang="en-US" sz="3700" b="0" dirty="0">
                <a:solidFill>
                  <a:schemeClr val="bg1"/>
                </a:solidFill>
                <a:latin typeface="Teen" pitchFamily="2" charset="0"/>
              </a:rPr>
              <a:t> said unto his wife, We shall surely die, because we have seen God. </a:t>
            </a:r>
          </a:p>
          <a:p>
            <a:pPr>
              <a:lnSpc>
                <a:spcPct val="80000"/>
              </a:lnSpc>
            </a:pPr>
            <a:r>
              <a:rPr lang="en-US" sz="3700" b="0" baseline="30000" dirty="0" smtClean="0">
                <a:solidFill>
                  <a:srgbClr val="FFC000"/>
                </a:solidFill>
                <a:latin typeface="Teen" pitchFamily="2" charset="0"/>
              </a:rPr>
              <a:t>23</a:t>
            </a:r>
            <a:r>
              <a:rPr lang="en-US" sz="3700" b="0" dirty="0" smtClean="0">
                <a:solidFill>
                  <a:schemeClr val="bg1"/>
                </a:solidFill>
                <a:latin typeface="Teen" pitchFamily="2" charset="0"/>
              </a:rPr>
              <a:t>But </a:t>
            </a:r>
            <a:r>
              <a:rPr lang="en-US" sz="3700" b="0" dirty="0">
                <a:solidFill>
                  <a:schemeClr val="bg1"/>
                </a:solidFill>
                <a:latin typeface="Teen" pitchFamily="2" charset="0"/>
              </a:rPr>
              <a:t>his wife said unto him, If the LORD were pleased to kill us, he would not have received a burnt offering and a meat offering at our hands, neither would he have </a:t>
            </a:r>
            <a:r>
              <a:rPr lang="en-US" sz="3700" b="0" dirty="0" err="1">
                <a:solidFill>
                  <a:schemeClr val="bg1"/>
                </a:solidFill>
                <a:latin typeface="Teen" pitchFamily="2" charset="0"/>
              </a:rPr>
              <a:t>shewed</a:t>
            </a:r>
            <a:r>
              <a:rPr lang="en-US" sz="3700" b="0" dirty="0">
                <a:solidFill>
                  <a:schemeClr val="bg1"/>
                </a:solidFill>
                <a:latin typeface="Teen" pitchFamily="2" charset="0"/>
              </a:rPr>
              <a:t> us all these things, nor would as at this time have told us such things as these. </a:t>
            </a:r>
          </a:p>
        </p:txBody>
      </p:sp>
    </p:spTree>
    <p:extLst>
      <p:ext uri="{BB962C8B-B14F-4D97-AF65-F5344CB8AC3E}">
        <p14:creationId xmlns:p14="http://schemas.microsoft.com/office/powerpoint/2010/main" val="3729024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3284" y="637276"/>
            <a:ext cx="892071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8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SAMSON IS BORN...</a:t>
            </a:r>
            <a:endParaRPr lang="en-US" sz="88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2105003"/>
            <a:ext cx="8763000" cy="4096208"/>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2146768"/>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13:24-25</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24</a:t>
            </a:r>
            <a:r>
              <a:rPr lang="en-US" b="0" dirty="0">
                <a:solidFill>
                  <a:schemeClr val="bg1"/>
                </a:solidFill>
                <a:latin typeface="Teen" pitchFamily="2" charset="0"/>
              </a:rPr>
              <a:t>And the woman bare a son, and called his name Samson: and the child grew, and the LORD blessed him. </a:t>
            </a:r>
          </a:p>
          <a:p>
            <a:pPr>
              <a:lnSpc>
                <a:spcPct val="80000"/>
              </a:lnSpc>
            </a:pPr>
            <a:r>
              <a:rPr lang="en-US" b="0" baseline="30000" dirty="0" smtClean="0">
                <a:solidFill>
                  <a:srgbClr val="FFC000"/>
                </a:solidFill>
                <a:latin typeface="Teen" pitchFamily="2" charset="0"/>
              </a:rPr>
              <a:t>25</a:t>
            </a:r>
            <a:r>
              <a:rPr lang="en-US" b="0" dirty="0" smtClean="0">
                <a:solidFill>
                  <a:schemeClr val="bg1"/>
                </a:solidFill>
                <a:latin typeface="Teen" pitchFamily="2" charset="0"/>
              </a:rPr>
              <a:t>And </a:t>
            </a:r>
            <a:r>
              <a:rPr lang="en-US" b="0" dirty="0">
                <a:solidFill>
                  <a:schemeClr val="bg1"/>
                </a:solidFill>
                <a:latin typeface="Teen" pitchFamily="2" charset="0"/>
              </a:rPr>
              <a:t>the Spirit of the LORD began to move him at times in the camp of Dan between </a:t>
            </a:r>
            <a:r>
              <a:rPr lang="en-US" b="0" dirty="0" err="1">
                <a:solidFill>
                  <a:schemeClr val="bg1"/>
                </a:solidFill>
                <a:latin typeface="Teen" pitchFamily="2" charset="0"/>
              </a:rPr>
              <a:t>Zorah</a:t>
            </a:r>
            <a:r>
              <a:rPr lang="en-US" b="0" dirty="0">
                <a:solidFill>
                  <a:schemeClr val="bg1"/>
                </a:solidFill>
                <a:latin typeface="Teen" pitchFamily="2" charset="0"/>
              </a:rPr>
              <a:t> and </a:t>
            </a:r>
            <a:r>
              <a:rPr lang="en-US" b="0" dirty="0" err="1">
                <a:solidFill>
                  <a:schemeClr val="bg1"/>
                </a:solidFill>
                <a:latin typeface="Teen" pitchFamily="2" charset="0"/>
              </a:rPr>
              <a:t>Eshtaol</a:t>
            </a:r>
            <a:r>
              <a:rPr lang="en-US" b="0" dirty="0">
                <a:solidFill>
                  <a:schemeClr val="bg1"/>
                </a:solidFill>
                <a:latin typeface="Teen" pitchFamily="2" charset="0"/>
              </a:rPr>
              <a:t>.</a:t>
            </a:r>
          </a:p>
        </p:txBody>
      </p:sp>
    </p:spTree>
    <p:extLst>
      <p:ext uri="{BB962C8B-B14F-4D97-AF65-F5344CB8AC3E}">
        <p14:creationId xmlns:p14="http://schemas.microsoft.com/office/powerpoint/2010/main" val="2067680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336996"/>
            <a:ext cx="9121152" cy="2184009"/>
          </a:xfrm>
          <a:prstGeom prst="rect">
            <a:avLst/>
          </a:prstGeom>
          <a:solidFill>
            <a:srgbClr val="0070C0"/>
          </a:solidFill>
          <a:ln>
            <a:noFill/>
          </a:ln>
          <a:effectLst>
            <a:glow rad="228600">
              <a:schemeClr val="accent4">
                <a:satMod val="175000"/>
                <a:alpha val="40000"/>
              </a:schemeClr>
            </a:glow>
          </a:effectLst>
          <a:extLst/>
        </p:spPr>
        <p:txBody>
          <a:bodyPr wrap="none" anchor="ctr"/>
          <a:lstStyle/>
          <a:p>
            <a:endParaRPr lang="en-US"/>
          </a:p>
        </p:txBody>
      </p:sp>
      <p:sp>
        <p:nvSpPr>
          <p:cNvPr id="3" name="Text Box 2"/>
          <p:cNvSpPr txBox="1">
            <a:spLocks noChangeArrowheads="1"/>
          </p:cNvSpPr>
          <p:nvPr/>
        </p:nvSpPr>
        <p:spPr bwMode="auto">
          <a:xfrm>
            <a:off x="22848" y="1325723"/>
            <a:ext cx="9098304" cy="497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206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IT’S YOUR</a:t>
            </a:r>
            <a:br>
              <a:rPr lang="en-US" sz="206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br>
            <a:r>
              <a:rPr lang="en-US" sz="247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CHOICE!</a:t>
            </a:r>
            <a:endParaRPr lang="en-US" sz="199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486671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ppt_w"/>
                                          </p:val>
                                        </p:tav>
                                        <p:tav tm="100000">
                                          <p:val>
                                            <p:strVal val="#ppt_w"/>
                                          </p:val>
                                        </p:tav>
                                      </p:tavLst>
                                    </p:anim>
                                    <p:anim calcmode="lin" valueType="num">
                                      <p:cBhvr>
                                        <p:cTn id="8" dur="10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3" presetClass="entr" presetSubtype="52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336996"/>
            <a:ext cx="9121152" cy="2184009"/>
          </a:xfrm>
          <a:prstGeom prst="rect">
            <a:avLst/>
          </a:prstGeom>
          <a:solidFill>
            <a:srgbClr val="0070C0"/>
          </a:solidFill>
          <a:ln>
            <a:noFill/>
          </a:ln>
          <a:effectLst>
            <a:glow rad="228600">
              <a:schemeClr val="accent4">
                <a:satMod val="175000"/>
                <a:alpha val="40000"/>
              </a:schemeClr>
            </a:glow>
          </a:effectLst>
          <a:extLst/>
        </p:spPr>
        <p:txBody>
          <a:bodyPr wrap="none" anchor="ctr"/>
          <a:lstStyle/>
          <a:p>
            <a:endParaRPr lang="en-US"/>
          </a:p>
        </p:txBody>
      </p:sp>
      <p:sp>
        <p:nvSpPr>
          <p:cNvPr id="2" name="Text Box 2"/>
          <p:cNvSpPr txBox="1">
            <a:spLocks noChangeArrowheads="1"/>
          </p:cNvSpPr>
          <p:nvPr/>
        </p:nvSpPr>
        <p:spPr bwMode="auto">
          <a:xfrm>
            <a:off x="-11424" y="2368895"/>
            <a:ext cx="9144000" cy="32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16600" b="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BEWARE</a:t>
            </a:r>
            <a:r>
              <a:rPr lang="en-US" sz="11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11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Of The Seduction</a:t>
            </a:r>
            <a:b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Of Money &amp; Sex!</a:t>
            </a:r>
          </a:p>
        </p:txBody>
      </p:sp>
    </p:spTree>
    <p:extLst>
      <p:ext uri="{BB962C8B-B14F-4D97-AF65-F5344CB8AC3E}">
        <p14:creationId xmlns:p14="http://schemas.microsoft.com/office/powerpoint/2010/main" val="198728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336996"/>
            <a:ext cx="9121152" cy="2184009"/>
          </a:xfrm>
          <a:prstGeom prst="rect">
            <a:avLst/>
          </a:prstGeom>
          <a:solidFill>
            <a:srgbClr val="0070C0"/>
          </a:solidFill>
          <a:ln>
            <a:noFill/>
          </a:ln>
          <a:effectLst>
            <a:glow rad="228600">
              <a:schemeClr val="accent4">
                <a:satMod val="175000"/>
                <a:alpha val="40000"/>
              </a:schemeClr>
            </a:glow>
          </a:effectLst>
          <a:extLst/>
        </p:spPr>
        <p:txBody>
          <a:bodyPr wrap="none" anchor="ctr"/>
          <a:lstStyle/>
          <a:p>
            <a:endParaRPr lang="en-US"/>
          </a:p>
        </p:txBody>
      </p:sp>
      <p:sp>
        <p:nvSpPr>
          <p:cNvPr id="2" name="Text Box 2"/>
          <p:cNvSpPr txBox="1">
            <a:spLocks noChangeArrowheads="1"/>
          </p:cNvSpPr>
          <p:nvPr/>
        </p:nvSpPr>
        <p:spPr bwMode="auto">
          <a:xfrm>
            <a:off x="-11424" y="2368895"/>
            <a:ext cx="9144000" cy="310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16600" b="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AVOID</a:t>
            </a:r>
            <a:r>
              <a:rPr lang="en-US" sz="11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11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 Vicious </a:t>
            </a:r>
            <a: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Cycle</a:t>
            </a:r>
            <a: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Of Judgment</a:t>
            </a:r>
          </a:p>
        </p:txBody>
      </p:sp>
    </p:spTree>
    <p:extLst>
      <p:ext uri="{BB962C8B-B14F-4D97-AF65-F5344CB8AC3E}">
        <p14:creationId xmlns:p14="http://schemas.microsoft.com/office/powerpoint/2010/main" val="3778242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336996"/>
            <a:ext cx="9121152" cy="2184009"/>
          </a:xfrm>
          <a:prstGeom prst="rect">
            <a:avLst/>
          </a:prstGeom>
          <a:solidFill>
            <a:srgbClr val="0070C0"/>
          </a:solidFill>
          <a:ln>
            <a:noFill/>
          </a:ln>
          <a:effectLst>
            <a:glow rad="228600">
              <a:schemeClr val="accent4">
                <a:satMod val="175000"/>
                <a:alpha val="40000"/>
              </a:schemeClr>
            </a:glow>
          </a:effectLst>
          <a:extLst/>
        </p:spPr>
        <p:txBody>
          <a:bodyPr wrap="none" anchor="ctr"/>
          <a:lstStyle/>
          <a:p>
            <a:endParaRPr lang="en-US"/>
          </a:p>
        </p:txBody>
      </p:sp>
      <p:sp>
        <p:nvSpPr>
          <p:cNvPr id="2" name="Text Box 2"/>
          <p:cNvSpPr txBox="1">
            <a:spLocks noChangeArrowheads="1"/>
          </p:cNvSpPr>
          <p:nvPr/>
        </p:nvSpPr>
        <p:spPr bwMode="auto">
          <a:xfrm>
            <a:off x="-11424" y="2368895"/>
            <a:ext cx="9144000" cy="310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16600" b="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SET</a:t>
            </a:r>
            <a:r>
              <a:rPr lang="en-US" sz="11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11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Yourself Apart</a:t>
            </a:r>
            <a:b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For God</a:t>
            </a:r>
          </a:p>
        </p:txBody>
      </p:sp>
    </p:spTree>
    <p:extLst>
      <p:ext uri="{BB962C8B-B14F-4D97-AF65-F5344CB8AC3E}">
        <p14:creationId xmlns:p14="http://schemas.microsoft.com/office/powerpoint/2010/main" val="2523947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098" y="1257299"/>
            <a:ext cx="6116784" cy="4587588"/>
          </a:xfrm>
          <a:prstGeom prst="rect">
            <a:avLst/>
          </a:prstGeom>
          <a:effectLst>
            <a:glow rad="228600">
              <a:schemeClr val="accent4">
                <a:satMod val="175000"/>
                <a:alpha val="40000"/>
              </a:schemeClr>
            </a:glow>
          </a:effectLst>
        </p:spPr>
      </p:pic>
      <p:sp>
        <p:nvSpPr>
          <p:cNvPr id="2" name="Text Box 2"/>
          <p:cNvSpPr txBox="1">
            <a:spLocks noChangeArrowheads="1"/>
          </p:cNvSpPr>
          <p:nvPr/>
        </p:nvSpPr>
        <p:spPr bwMode="auto">
          <a:xfrm>
            <a:off x="124691" y="3079213"/>
            <a:ext cx="90193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720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Libel Suit" pitchFamily="2" charset="0"/>
              </a:rPr>
              <a:t>God WILL NOT Fight For You</a:t>
            </a:r>
            <a:endParaRPr lang="en-US" sz="720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24691" y="4066320"/>
            <a:ext cx="90193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72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Libel Suit" pitchFamily="2" charset="0"/>
              </a:rPr>
              <a:t>God WILL Fight Against You</a:t>
            </a:r>
            <a:endParaRPr lang="en-US" sz="720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Libel Suit" pitchFamily="2" charset="0"/>
            </a:endParaRPr>
          </a:p>
        </p:txBody>
      </p:sp>
      <p:cxnSp>
        <p:nvCxnSpPr>
          <p:cNvPr id="4" name="Straight Connector 3"/>
          <p:cNvCxnSpPr/>
          <p:nvPr/>
        </p:nvCxnSpPr>
        <p:spPr bwMode="auto">
          <a:xfrm flipH="1">
            <a:off x="334429" y="2982749"/>
            <a:ext cx="7374176" cy="0"/>
          </a:xfrm>
          <a:prstGeom prst="line">
            <a:avLst/>
          </a:prstGeom>
          <a:solidFill>
            <a:schemeClr val="accent1"/>
          </a:solidFill>
          <a:ln w="34925" cap="flat" cmpd="sng" algn="ctr">
            <a:solidFill>
              <a:schemeClr val="bg1"/>
            </a:solidFill>
            <a:prstDash val="solid"/>
            <a:round/>
            <a:headEnd type="none" w="med" len="med"/>
            <a:tailEnd type="none" w="med" len="med"/>
          </a:ln>
          <a:effectLst>
            <a:glow rad="317500">
              <a:schemeClr val="accent4">
                <a:satMod val="175000"/>
                <a:alpha val="70000"/>
              </a:schemeClr>
            </a:glow>
            <a:outerShdw dist="35921" dir="2700000" algn="ctr" rotWithShape="0">
              <a:schemeClr val="bg2"/>
            </a:outerShdw>
          </a:effectLst>
          <a:extLst/>
        </p:spPr>
      </p:cxnSp>
      <p:sp>
        <p:nvSpPr>
          <p:cNvPr id="5" name="Text Box 2"/>
          <p:cNvSpPr txBox="1">
            <a:spLocks noChangeArrowheads="1"/>
          </p:cNvSpPr>
          <p:nvPr/>
        </p:nvSpPr>
        <p:spPr bwMode="auto">
          <a:xfrm>
            <a:off x="0" y="2008865"/>
            <a:ext cx="909830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4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oki Cola" pitchFamily="2" charset="0"/>
              </a:rPr>
              <a:t>Know If You Go Back…</a:t>
            </a:r>
            <a:endParaRPr lang="en-US" sz="74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Arial Narrow" pitchFamily="34" charset="0"/>
            </a:endParaRPr>
          </a:p>
        </p:txBody>
      </p:sp>
    </p:spTree>
    <p:extLst>
      <p:ext uri="{BB962C8B-B14F-4D97-AF65-F5344CB8AC3E}">
        <p14:creationId xmlns:p14="http://schemas.microsoft.com/office/powerpoint/2010/main" val="1525016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1+#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336996"/>
            <a:ext cx="9121152" cy="2184009"/>
          </a:xfrm>
          <a:prstGeom prst="rect">
            <a:avLst/>
          </a:prstGeom>
          <a:solidFill>
            <a:srgbClr val="0070C0"/>
          </a:solidFill>
          <a:ln>
            <a:noFill/>
          </a:ln>
          <a:effectLst>
            <a:glow rad="228600">
              <a:schemeClr val="accent4">
                <a:satMod val="175000"/>
                <a:alpha val="40000"/>
              </a:schemeClr>
            </a:glow>
          </a:effectLst>
          <a:extLst/>
        </p:spPr>
        <p:txBody>
          <a:bodyPr wrap="none" anchor="ctr"/>
          <a:lstStyle/>
          <a:p>
            <a:endParaRPr lang="en-US"/>
          </a:p>
        </p:txBody>
      </p:sp>
      <p:sp>
        <p:nvSpPr>
          <p:cNvPr id="2" name="Text Box 2"/>
          <p:cNvSpPr txBox="1">
            <a:spLocks noChangeArrowheads="1"/>
          </p:cNvSpPr>
          <p:nvPr/>
        </p:nvSpPr>
        <p:spPr bwMode="auto">
          <a:xfrm>
            <a:off x="-11424" y="2368895"/>
            <a:ext cx="9144000" cy="310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16600" b="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KNOW</a:t>
            </a:r>
            <a:r>
              <a:rPr lang="en-US" sz="11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11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God Isn’t Out To Kill You, But To Bless You!</a:t>
            </a:r>
          </a:p>
        </p:txBody>
      </p:sp>
    </p:spTree>
    <p:extLst>
      <p:ext uri="{BB962C8B-B14F-4D97-AF65-F5344CB8AC3E}">
        <p14:creationId xmlns:p14="http://schemas.microsoft.com/office/powerpoint/2010/main" val="3928638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5678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94734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146704"/>
            <a:ext cx="8763000" cy="4564592"/>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155557"/>
            <a:ext cx="86868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wrap="square">
            <a:spAutoFit/>
          </a:bodyPr>
          <a:lstStyle/>
          <a:p>
            <a:pPr>
              <a:lnSpc>
                <a:spcPct val="80000"/>
              </a:lnSpc>
            </a:pPr>
            <a:r>
              <a:rPr lang="en-US" b="0" dirty="0" smtClean="0">
                <a:solidFill>
                  <a:srgbClr val="FFC000"/>
                </a:solidFill>
                <a:latin typeface="+mj-lt"/>
              </a:rPr>
              <a:t>Joshua 23:14-15</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14</a:t>
            </a:r>
            <a:r>
              <a:rPr lang="en-US" b="0" dirty="0">
                <a:solidFill>
                  <a:schemeClr val="bg1"/>
                </a:solidFill>
                <a:latin typeface="Teen" pitchFamily="2" charset="0"/>
              </a:rPr>
              <a:t>And, behold, this day I am going the way of all the earth: and ye know in all your hearts and in all your souls, that not one thing hath failed of all the good things which the LORD your God </a:t>
            </a:r>
            <a:r>
              <a:rPr lang="en-US" b="0" dirty="0" err="1">
                <a:solidFill>
                  <a:schemeClr val="bg1"/>
                </a:solidFill>
                <a:latin typeface="Teen" pitchFamily="2" charset="0"/>
              </a:rPr>
              <a:t>spake</a:t>
            </a:r>
            <a:r>
              <a:rPr lang="en-US" b="0" dirty="0">
                <a:solidFill>
                  <a:schemeClr val="bg1"/>
                </a:solidFill>
                <a:latin typeface="Teen" pitchFamily="2" charset="0"/>
              </a:rPr>
              <a:t> concerning you; all are come to pass </a:t>
            </a:r>
            <a:r>
              <a:rPr lang="en-US" b="0" spc="-150" dirty="0">
                <a:solidFill>
                  <a:schemeClr val="bg1"/>
                </a:solidFill>
                <a:latin typeface="Teen" pitchFamily="2" charset="0"/>
              </a:rPr>
              <a:t>unto you, and not one thing hath failed thereof. </a:t>
            </a:r>
          </a:p>
        </p:txBody>
      </p:sp>
    </p:spTree>
    <p:extLst>
      <p:ext uri="{BB962C8B-B14F-4D97-AF65-F5344CB8AC3E}">
        <p14:creationId xmlns:p14="http://schemas.microsoft.com/office/powerpoint/2010/main" val="1756288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149137"/>
            <a:ext cx="8763000" cy="4559727"/>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155557"/>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Joshua 23:14-15</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15</a:t>
            </a:r>
            <a:r>
              <a:rPr lang="en-US" b="0" dirty="0" smtClean="0">
                <a:solidFill>
                  <a:schemeClr val="bg1"/>
                </a:solidFill>
                <a:latin typeface="Teen" pitchFamily="2" charset="0"/>
              </a:rPr>
              <a:t>Therefore it </a:t>
            </a:r>
            <a:r>
              <a:rPr lang="en-US" b="0" dirty="0">
                <a:solidFill>
                  <a:schemeClr val="bg1"/>
                </a:solidFill>
                <a:latin typeface="Teen" pitchFamily="2" charset="0"/>
              </a:rPr>
              <a:t>shall come to pass, that as all good things are come upon you, which the LORD your God promised you; so shall the LORD bring upon you all evil things, until he have destroyed you from off this good land which the LORD your God hath given you. </a:t>
            </a:r>
          </a:p>
        </p:txBody>
      </p:sp>
    </p:spTree>
    <p:extLst>
      <p:ext uri="{BB962C8B-B14F-4D97-AF65-F5344CB8AC3E}">
        <p14:creationId xmlns:p14="http://schemas.microsoft.com/office/powerpoint/2010/main" val="457314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855345"/>
            <a:ext cx="8763000" cy="5147310"/>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28600" y="909336"/>
            <a:ext cx="8686800" cy="50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wrap="square">
            <a:spAutoFit/>
          </a:bodyPr>
          <a:lstStyle/>
          <a:p>
            <a:pPr>
              <a:lnSpc>
                <a:spcPct val="80000"/>
              </a:lnSpc>
            </a:pPr>
            <a:r>
              <a:rPr lang="en-US" b="0" dirty="0" smtClean="0">
                <a:solidFill>
                  <a:srgbClr val="FFC000"/>
                </a:solidFill>
                <a:latin typeface="+mj-lt"/>
              </a:rPr>
              <a:t>Joshua 23:16</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When ye have transgressed the covenant of the LORD your God, which he commanded you, and have gone and served other gods, and bowed yourselves to them; then shall the </a:t>
            </a:r>
            <a:r>
              <a:rPr lang="en-US" b="0" dirty="0" smtClean="0">
                <a:solidFill>
                  <a:schemeClr val="bg1"/>
                </a:solidFill>
                <a:latin typeface="Teen" pitchFamily="2" charset="0"/>
              </a:rPr>
              <a:t>anger of </a:t>
            </a:r>
            <a:r>
              <a:rPr lang="en-US" b="0" dirty="0">
                <a:solidFill>
                  <a:schemeClr val="bg1"/>
                </a:solidFill>
                <a:latin typeface="Teen" pitchFamily="2" charset="0"/>
              </a:rPr>
              <a:t>the LORD be kindled against you, and ye shall perish quickly from off the good land which he hath given unto you.</a:t>
            </a:r>
            <a:endParaRPr lang="en-US" b="0" spc="-150" dirty="0">
              <a:solidFill>
                <a:schemeClr val="bg1"/>
              </a:solidFill>
              <a:latin typeface="Teen" pitchFamily="2" charset="0"/>
            </a:endParaRPr>
          </a:p>
        </p:txBody>
      </p:sp>
    </p:spTree>
    <p:extLst>
      <p:ext uri="{BB962C8B-B14F-4D97-AF65-F5344CB8AC3E}">
        <p14:creationId xmlns:p14="http://schemas.microsoft.com/office/powerpoint/2010/main" val="530818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42719</TotalTime>
  <Words>591</Words>
  <Application>Microsoft Office PowerPoint</Application>
  <PresentationFormat>On-screen Show (4:3)</PresentationFormat>
  <Paragraphs>173</Paragraphs>
  <Slides>63</Slides>
  <Notes>63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Arial</vt:lpstr>
      <vt:lpstr>Arial Narrow</vt:lpstr>
      <vt:lpstr>Teen</vt:lpstr>
      <vt:lpstr>Shatterboxx</vt:lpstr>
      <vt:lpstr>Loki Cola</vt:lpstr>
      <vt:lpstr>Libel Suit</vt:lpstr>
      <vt:lpstr>Wingdings</vt:lpstr>
      <vt:lpstr>Tempus Sans ITC</vt:lpstr>
      <vt:lpstr>LUKE</vt:lpstr>
      <vt:lpstr>Sakkal Majalla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3242</cp:revision>
  <dcterms:created xsi:type="dcterms:W3CDTF">2005-02-19T02:02:57Z</dcterms:created>
  <dcterms:modified xsi:type="dcterms:W3CDTF">2012-02-26T15:25:53Z</dcterms:modified>
</cp:coreProperties>
</file>