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2"/>
  </p:notesMasterIdLst>
  <p:sldIdLst>
    <p:sldId id="10301" r:id="rId2"/>
    <p:sldId id="9429" r:id="rId3"/>
    <p:sldId id="10497" r:id="rId4"/>
    <p:sldId id="10568" r:id="rId5"/>
    <p:sldId id="10569" r:id="rId6"/>
    <p:sldId id="10570" r:id="rId7"/>
    <p:sldId id="10571" r:id="rId8"/>
    <p:sldId id="10572" r:id="rId9"/>
    <p:sldId id="10573" r:id="rId10"/>
    <p:sldId id="10574" r:id="rId11"/>
    <p:sldId id="10575" r:id="rId12"/>
    <p:sldId id="10576" r:id="rId13"/>
    <p:sldId id="10577" r:id="rId14"/>
    <p:sldId id="10578" r:id="rId15"/>
    <p:sldId id="10579" r:id="rId16"/>
    <p:sldId id="10580" r:id="rId17"/>
    <p:sldId id="10581" r:id="rId18"/>
    <p:sldId id="10582" r:id="rId19"/>
    <p:sldId id="10583" r:id="rId20"/>
    <p:sldId id="10584" r:id="rId21"/>
    <p:sldId id="10585" r:id="rId22"/>
    <p:sldId id="10586" r:id="rId23"/>
    <p:sldId id="10587" r:id="rId24"/>
    <p:sldId id="10588" r:id="rId25"/>
    <p:sldId id="10589" r:id="rId26"/>
    <p:sldId id="10590" r:id="rId27"/>
    <p:sldId id="10591" r:id="rId28"/>
    <p:sldId id="10592" r:id="rId29"/>
    <p:sldId id="10593" r:id="rId30"/>
    <p:sldId id="10594" r:id="rId31"/>
    <p:sldId id="10595" r:id="rId32"/>
    <p:sldId id="10596" r:id="rId33"/>
    <p:sldId id="10597" r:id="rId34"/>
    <p:sldId id="10599" r:id="rId35"/>
    <p:sldId id="10598" r:id="rId36"/>
    <p:sldId id="10600" r:id="rId37"/>
    <p:sldId id="10601" r:id="rId38"/>
    <p:sldId id="10602" r:id="rId39"/>
    <p:sldId id="10603" r:id="rId40"/>
    <p:sldId id="10604" r:id="rId41"/>
    <p:sldId id="10605" r:id="rId42"/>
    <p:sldId id="10606" r:id="rId43"/>
    <p:sldId id="10607" r:id="rId44"/>
    <p:sldId id="10608" r:id="rId45"/>
    <p:sldId id="10609" r:id="rId46"/>
    <p:sldId id="10610" r:id="rId47"/>
    <p:sldId id="10611" r:id="rId48"/>
    <p:sldId id="10344" r:id="rId49"/>
    <p:sldId id="10612" r:id="rId50"/>
    <p:sldId id="10613" r:id="rId51"/>
    <p:sldId id="10614" r:id="rId52"/>
    <p:sldId id="10615" r:id="rId53"/>
    <p:sldId id="10616" r:id="rId54"/>
    <p:sldId id="10617" r:id="rId55"/>
    <p:sldId id="10618" r:id="rId56"/>
    <p:sldId id="10619" r:id="rId57"/>
    <p:sldId id="10620" r:id="rId58"/>
    <p:sldId id="10425" r:id="rId59"/>
    <p:sldId id="10391" r:id="rId60"/>
    <p:sldId id="10300" r:id="rId61"/>
  </p:sldIdLst>
  <p:sldSz cx="9144000" cy="6858000" type="screen4x3"/>
  <p:notesSz cx="6858000" cy="9144000"/>
  <p:embeddedFontLst>
    <p:embeddedFont>
      <p:font typeface="Teen" pitchFamily="2" charset="0"/>
      <p:regular r:id="rId63"/>
      <p:bold r:id="rId64"/>
      <p:italic r:id="rId65"/>
      <p:boldItalic r:id="rId66"/>
    </p:embeddedFont>
    <p:embeddedFont>
      <p:font typeface="Tempus Sans ITC" pitchFamily="82" charset="0"/>
      <p:regular r:id="rId67"/>
    </p:embeddedFont>
    <p:embeddedFont>
      <p:font typeface="YouMurderer BB" pitchFamily="2" charset="0"/>
      <p:regular r:id="rId68"/>
    </p:embeddedFont>
    <p:embeddedFont>
      <p:font typeface="Calibri" pitchFamily="34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99"/>
    <a:srgbClr val="99FFCC"/>
    <a:srgbClr val="00FFFF"/>
    <a:srgbClr val="A7FFE2"/>
    <a:srgbClr val="FFFF66"/>
    <a:srgbClr val="B4DE86"/>
    <a:srgbClr val="66FFFF"/>
    <a:srgbClr val="CCFFCC"/>
    <a:srgbClr val="7E4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94229" autoAdjust="0"/>
  </p:normalViewPr>
  <p:slideViewPr>
    <p:cSldViewPr snapToGrid="0">
      <p:cViewPr varScale="1">
        <p:scale>
          <a:sx n="125" d="100"/>
          <a:sy n="125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3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60</a:t>
            </a:fld>
            <a:endParaRPr lang="en-US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" y="2838452"/>
            <a:ext cx="8869680" cy="305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There Is A War Going On And It Is Within Us…</a:t>
            </a:r>
            <a:endParaRPr lang="en-US" sz="9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" y="2369824"/>
            <a:ext cx="8869680" cy="356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IT IS RAGING!</a:t>
            </a:r>
            <a:endParaRPr lang="en-US" sz="16600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7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2841283"/>
            <a:ext cx="8763000" cy="2557125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700" y="2843864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4:2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Ye lust, and have not: ye kill, and desire to have, and cannot obtain: ye fight and war, yet ye have not, because ye ask not.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12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Yielding To The Flesh</a:t>
            </a:r>
            <a:b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Is A Dead-End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6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utoUpdateAnimBg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12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Yielding To The Flesh</a:t>
            </a:r>
            <a:b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Is A Dead-End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" y="2853692"/>
            <a:ext cx="8869680" cy="281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We Lust, We Kill, We Desire, We Fight, We War…</a:t>
            </a:r>
            <a:endParaRPr lang="en-US" sz="8800" i="1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12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Yielding To The Flesh</a:t>
            </a:r>
            <a:b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Is A Dead-End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" y="2853692"/>
            <a:ext cx="8869680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You Name It, We Do It – And We Still Aren’t Happy!</a:t>
            </a:r>
            <a:endParaRPr lang="en-US" sz="8800" i="1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12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Yielding To The Flesh</a:t>
            </a:r>
            <a:b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Is A Dead-End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" y="2853692"/>
            <a:ext cx="8869680" cy="364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11500" dirty="0" smtClean="0">
                <a:ln>
                  <a:solidFill>
                    <a:schemeClr val="tx1"/>
                  </a:solidFill>
                </a:ln>
                <a:solidFill>
                  <a:srgbClr val="99FF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 FLESH</a:t>
            </a:r>
            <a:br>
              <a:rPr lang="en-US" sz="11500" dirty="0" smtClean="0">
                <a:ln>
                  <a:solidFill>
                    <a:schemeClr val="tx1"/>
                  </a:solidFill>
                </a:ln>
                <a:solidFill>
                  <a:srgbClr val="99FF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11500" dirty="0" smtClean="0">
                <a:ln>
                  <a:solidFill>
                    <a:schemeClr val="tx1"/>
                  </a:solidFill>
                </a:ln>
                <a:solidFill>
                  <a:srgbClr val="99FF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WILL NEVER BE SATISFIED!</a:t>
            </a:r>
            <a:endParaRPr lang="en-US" sz="11500" i="1" dirty="0">
              <a:ln>
                <a:solidFill>
                  <a:schemeClr val="tx1"/>
                </a:solidFill>
              </a:ln>
              <a:solidFill>
                <a:srgbClr val="99FFCC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12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Yielding To The Flesh</a:t>
            </a:r>
            <a:b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Is A Dead-End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" y="2853692"/>
            <a:ext cx="8869680" cy="333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10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 Flesh Says Fight, Lust And Struggle…</a:t>
            </a:r>
            <a:endParaRPr lang="en-US" sz="10500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12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Yielding To The Flesh</a:t>
            </a:r>
            <a:b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Is A Dead-End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" y="2647194"/>
            <a:ext cx="8869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 Spirit Says Pray!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4050032"/>
            <a:ext cx="8869680" cy="147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Jesus Said “Pray Ye Enter Not Into Temptation”</a:t>
            </a:r>
            <a:endParaRPr lang="en-US" sz="6600" i="1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2841284"/>
            <a:ext cx="8763000" cy="2087254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700" y="2843864"/>
            <a:ext cx="8610600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4:3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Ye ask, and receive not, because ye ask amiss, that ye may consume it upon your lusts.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We Even Pray In The Flesh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utoUpdateAnimBg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We Even Pray In The Flesh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" y="2838452"/>
            <a:ext cx="8869680" cy="256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Our Motives</a:t>
            </a:r>
            <a:b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When We Pray Are Often Not Pure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2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We Even Pray In The Flesh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" y="2838452"/>
            <a:ext cx="88696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Our Prayers Are So Often Misguided And Selfish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We Even Pray In The Flesh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" y="2838452"/>
            <a:ext cx="8869680" cy="336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Just Saying A Little </a:t>
            </a:r>
            <a:r>
              <a:rPr lang="en-US" sz="8000" i="1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‘Lay Me Down To Sleep’ 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Prayer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Ain’t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Gonna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Cut It!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0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2475524"/>
            <a:ext cx="8763000" cy="354201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700" y="2478104"/>
            <a:ext cx="861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4:4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Ye adulterers and adulteresses, know ye not that the friendship of the world is enmity with God?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Whoseover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, therefore will be a friend of the world is the enemy of God.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We Choose To Obey The Flesh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utoUpdateAnimBg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We Choose To Obey The Flesh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" y="2305052"/>
            <a:ext cx="8869680" cy="420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When We Choose To Obey The Flesh And Desire This World’s System Over A Real Friendship And Intimacy With God, God Calls This Spiritual Adultery!</a:t>
            </a:r>
            <a:b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(two-timing on God!) </a:t>
            </a:r>
            <a:endParaRPr lang="en-US" sz="5800" i="1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We Choose To Obey The Flesh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" y="2305052"/>
            <a:ext cx="8869680" cy="416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CHEATING ON</a:t>
            </a:r>
            <a:b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OUR SO-CALLED RELATIONSHIP</a:t>
            </a:r>
            <a:b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WITH THE LORD JESUS CHRIST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2841284"/>
            <a:ext cx="8763000" cy="2064684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700" y="2843864"/>
            <a:ext cx="8610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4:5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Do ye think that the scripture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saith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in vain, the spirit that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dwelleth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in us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lusteth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to envy?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12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Our Own Spirit, Not THE</a:t>
            </a:r>
            <a:b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HOLY SPIRIT, Lusts To Envy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utoUpdateAnimBg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12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Our Own Spirit, Not THE</a:t>
            </a:r>
            <a:b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HOLY SPIRIT, Lusts To Envy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" y="2895604"/>
            <a:ext cx="8869680" cy="3568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 Idea Is,</a:t>
            </a:r>
            <a:br>
              <a:rPr lang="en-US" sz="8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That Out Own Imaginations Are Evil Continually</a:t>
            </a:r>
            <a:endParaRPr lang="en-US" sz="85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4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2841284"/>
            <a:ext cx="8763000" cy="304956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700" y="2843864"/>
            <a:ext cx="8610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Genesis 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6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:5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God saw that the wickedness of man was great in the earth, and that every imagination of the thoughts of his heart was only evil continually.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12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Our Own Spirit, Not THE</a:t>
            </a:r>
            <a:b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HOLY SPIRIT, Lusts To Envy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0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2688883"/>
            <a:ext cx="8763000" cy="385895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700" y="2691464"/>
            <a:ext cx="8610600" cy="385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Genesis 8:21</a:t>
            </a:r>
            <a: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800" b="0" dirty="0" smtClean="0">
                <a:solidFill>
                  <a:schemeClr val="bg1"/>
                </a:solidFill>
                <a:latin typeface="Teen" pitchFamily="2" charset="0"/>
              </a:rPr>
              <a:t>And the LORD smelled a sweet </a:t>
            </a:r>
            <a:r>
              <a:rPr lang="en-US" sz="3800" b="0" dirty="0" err="1" smtClean="0">
                <a:solidFill>
                  <a:schemeClr val="bg1"/>
                </a:solidFill>
                <a:latin typeface="Teen" pitchFamily="2" charset="0"/>
              </a:rPr>
              <a:t>savour</a:t>
            </a:r>
            <a:r>
              <a:rPr lang="en-US" sz="3800" b="0" dirty="0" smtClean="0">
                <a:solidFill>
                  <a:schemeClr val="bg1"/>
                </a:solidFill>
                <a:latin typeface="Teen" pitchFamily="2" charset="0"/>
              </a:rPr>
              <a:t>; and the LORD said in his heart, I will not again curse the ground any more for man’s sake; for the imagination of man’s heart is evil from his youth; neither will I again smite any more every thing living, as I have done.</a:t>
            </a:r>
            <a:endParaRPr lang="en-US" sz="3800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12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Our Own Spirit, Not THE</a:t>
            </a:r>
            <a:b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HOLY SPIRIT, Lusts To Envy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9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1169672"/>
            <a:ext cx="8869680" cy="12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Our Own Spirit, Not THE</a:t>
            </a:r>
            <a:b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HOLY SPIRIT, Lusts To Envy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" y="2769872"/>
            <a:ext cx="8869680" cy="176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There Is A War That Rages Within Us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0055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800" spc="-15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ACCEPT THIS FACT!</a:t>
            </a:r>
            <a:endParaRPr lang="en-US" sz="8800" i="1" spc="-15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" y="2289812"/>
            <a:ext cx="8869680" cy="401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 Fighting And Personal Wars We Face Are From Within</a:t>
            </a:r>
            <a:endParaRPr lang="en-US" sz="9600" i="1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2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" y="2922272"/>
            <a:ext cx="8869680" cy="209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How Can I Fight This Battle?</a:t>
            </a:r>
            <a:endParaRPr lang="en-US" sz="9600" i="1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" y="2686694"/>
            <a:ext cx="886968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How Can I</a:t>
            </a:r>
            <a:b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Be Spiritually Victorious?</a:t>
            </a:r>
            <a:endParaRPr lang="en-US" sz="9600" i="1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" y="2091692"/>
            <a:ext cx="8869680" cy="1945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Stop Thinking You Are Big Stuff – Humble Yourself Before The Lord</a:t>
            </a:r>
            <a:endParaRPr lang="en-US" sz="60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4092566"/>
            <a:ext cx="8763000" cy="2557125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4095147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4:6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But He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giveth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more grace. Wherefore He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saith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, God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resisteth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the proud, but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giveth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grace unto the humble.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8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" y="2251712"/>
            <a:ext cx="9006840" cy="171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Submit Yourself, Your Life, Your Future, Your Everything To The Lord – Turn Totally To God</a:t>
            </a:r>
            <a:endParaRPr lang="en-US" sz="54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4252587"/>
            <a:ext cx="8763000" cy="2064684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4255167"/>
            <a:ext cx="8610600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4:7a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Submit yourselves therefore to God. </a:t>
            </a:r>
            <a:r>
              <a:rPr lang="en-US" b="0" dirty="0" smtClean="0">
                <a:solidFill>
                  <a:schemeClr val="bg2">
                    <a:lumMod val="75000"/>
                  </a:schemeClr>
                </a:solidFill>
                <a:latin typeface="Teen" pitchFamily="2" charset="0"/>
              </a:rPr>
              <a:t>Resist the devil, and he will flee from you.</a:t>
            </a:r>
            <a:endParaRPr lang="en-US" b="0" dirty="0" smtClean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7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" y="2251712"/>
            <a:ext cx="9006840" cy="96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Resist The Devil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3277227"/>
            <a:ext cx="8763000" cy="2064684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3279807"/>
            <a:ext cx="8610600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4:7b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2">
                    <a:lumMod val="75000"/>
                  </a:schemeClr>
                </a:solidFill>
                <a:latin typeface="Teen" pitchFamily="2" charset="0"/>
              </a:rPr>
              <a:t>Submit yourselves therefore to God.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Resist the devil, and he will flee from you.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" y="2251712"/>
            <a:ext cx="9006840" cy="96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Resist The Devil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" y="3307084"/>
            <a:ext cx="8869680" cy="3036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Your Conscious, Everyday Submission To God Is Resisting</a:t>
            </a:r>
            <a:b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</a:t>
            </a: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evil!</a:t>
            </a:r>
            <a:endParaRPr lang="en-US" sz="72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" y="2251712"/>
            <a:ext cx="9006840" cy="96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Resist The Devil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" y="3672844"/>
            <a:ext cx="8869680" cy="2316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When You Turn To God, You Are Turning Your Back On </a:t>
            </a:r>
            <a:r>
              <a:rPr lang="en-US" sz="7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satan</a:t>
            </a:r>
            <a:endParaRPr lang="en-US" sz="72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1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" y="3429008"/>
            <a:ext cx="8869680" cy="305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THEY ARE TOTALLY OPPOSITE!</a:t>
            </a:r>
            <a:endParaRPr lang="en-US" sz="9600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" y="2251712"/>
            <a:ext cx="9006840" cy="96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Resist The Devil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4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" y="2251712"/>
            <a:ext cx="9006840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Get Real Close To God</a:t>
            </a:r>
            <a:endParaRPr lang="en-US" sz="72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3277226"/>
            <a:ext cx="8763000" cy="2587903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3279807"/>
            <a:ext cx="8610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4:8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Draw nigh to God, and he will draw nigh to you. Cleanse your hands, ye sinners; and purify your hearts, ye double minded.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" y="2251712"/>
            <a:ext cx="9006840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Get Real Close To God</a:t>
            </a:r>
            <a:endParaRPr lang="en-US" sz="72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59484"/>
            <a:ext cx="8869680" cy="2316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This Is Done Through The Word, Prayer</a:t>
            </a:r>
            <a:b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And Worship!</a:t>
            </a:r>
            <a:endParaRPr lang="en-US" sz="72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7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2384083"/>
            <a:ext cx="8763000" cy="2557125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9400" y="2386664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4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:1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From whence come wars and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fightings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among you? Come they not hence, even your lusts that war in your members.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" y="2251712"/>
            <a:ext cx="9006840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Get Real Close To God</a:t>
            </a:r>
            <a:endParaRPr lang="en-US" sz="72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59484"/>
            <a:ext cx="8869680" cy="176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BE ABSOLUTELY REAL AND SINCERE!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0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" y="1992632"/>
            <a:ext cx="8869680" cy="213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Repent Of Known Sin And Areas Of Weakness In Your Life</a:t>
            </a:r>
            <a:endParaRPr lang="en-US" sz="66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4092566"/>
            <a:ext cx="8763000" cy="2557125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4095147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4:9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Be afflicted, and mourn, and weep: let your laughter be turned to mourning, and your joy to heaviness.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" y="1992632"/>
            <a:ext cx="8869680" cy="213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Repent Of Known Sin And Areas Of Weakness In Your Life</a:t>
            </a:r>
            <a:endParaRPr lang="en-US" sz="66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32987" y="5961885"/>
            <a:ext cx="7911013" cy="160495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32987" y="5168231"/>
            <a:ext cx="7911013" cy="160495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32987" y="4415114"/>
            <a:ext cx="7911013" cy="160495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11" name="TextBox 10"/>
          <p:cNvSpPr txBox="1"/>
          <p:nvPr/>
        </p:nvSpPr>
        <p:spPr>
          <a:xfrm>
            <a:off x="243841" y="4042400"/>
            <a:ext cx="8900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5000" spc="-15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Call It Sin</a:t>
            </a:r>
            <a:endParaRPr lang="en-US" sz="5000" spc="-15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1" y="4924075"/>
            <a:ext cx="890016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80000"/>
              </a:lnSpc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5000" spc="-15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Weep Over Your Sin</a:t>
            </a:r>
            <a:endParaRPr lang="en-US" sz="5000" spc="-15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1" y="5511390"/>
            <a:ext cx="8900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5000" spc="-15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Stop Thinking It’s Funny! CRY!</a:t>
            </a:r>
            <a:endParaRPr lang="en-US" sz="5000" spc="-15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5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" y="1992632"/>
            <a:ext cx="8869680" cy="213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Repent Of Known Sin And Areas Of Weakness In Your Life</a:t>
            </a:r>
            <a:endParaRPr lang="en-US" sz="66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" y="4526168"/>
            <a:ext cx="886968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7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SAD AIN’T BAD WHEN YOU’RE SAD OVER SIN!</a:t>
            </a:r>
            <a:endParaRPr lang="en-US" sz="70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0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" y="2251712"/>
            <a:ext cx="9006840" cy="832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8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Continue To Stay Humble</a:t>
            </a:r>
            <a:endParaRPr lang="en-US" sz="6800" i="1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" y="3307084"/>
            <a:ext cx="8869680" cy="2316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Down </a:t>
            </a:r>
            <a:r>
              <a:rPr lang="en-US" sz="72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Before </a:t>
            </a:r>
            <a:r>
              <a:rPr lang="en-US" sz="72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</a:t>
            </a: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Feet Of The Lord, Under His Authority</a:t>
            </a:r>
            <a:endParaRPr lang="en-US" sz="72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" y="2251712"/>
            <a:ext cx="9006840" cy="832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8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Continue To Stay Humble</a:t>
            </a:r>
            <a:endParaRPr lang="en-US" sz="6800" i="1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3277227"/>
            <a:ext cx="8763000" cy="159481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3279807"/>
            <a:ext cx="8610600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4:10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Humble yourselves in the sight of the Lord, and He shall lift you up.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1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" y="2251712"/>
            <a:ext cx="9006840" cy="832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8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Continue To Stay Humble</a:t>
            </a:r>
            <a:endParaRPr lang="en-US" sz="6800" i="1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3277226"/>
            <a:ext cx="8763000" cy="2557125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3279807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Job 22:29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when men are cast down, they though shalt say, There is a lifting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upl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and He shall save the humble person.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2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58348"/>
            <a:ext cx="890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5000"/>
              </a:lnSpc>
              <a:spcAft>
                <a:spcPts val="1200"/>
              </a:spcAft>
            </a:pP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THERE IS A WAY OUT</a:t>
            </a:r>
            <a:b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</a:br>
            <a:r>
              <a:rPr lang="en-US" sz="94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AND IT IS REPENTANCE</a:t>
            </a:r>
            <a:endParaRPr lang="en-US" sz="94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" y="2251712"/>
            <a:ext cx="9006840" cy="832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8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Continue To Stay Humble</a:t>
            </a:r>
            <a:endParaRPr lang="en-US" sz="6800" i="1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59484"/>
            <a:ext cx="88696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 WAY UP IS ALWAYS DOWN!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860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" y="-161692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WRONG RESPONSES</a:t>
            </a:r>
            <a:endParaRPr lang="en-US" sz="10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" y="994412"/>
            <a:ext cx="8869680" cy="69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DON’T JUDGE OTHERS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500" y="1817191"/>
            <a:ext cx="8763000" cy="467084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6700" y="1819771"/>
            <a:ext cx="8610600" cy="466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7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4:11-12</a:t>
            </a:r>
            <a:r>
              <a:rPr lang="en-US" sz="37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7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700" b="0" baseline="30000" dirty="0" smtClean="0">
                <a:solidFill>
                  <a:srgbClr val="FFFF00"/>
                </a:solidFill>
                <a:latin typeface="Teen" pitchFamily="2" charset="0"/>
              </a:rPr>
              <a:t>11</a:t>
            </a:r>
            <a:r>
              <a:rPr lang="en-US" sz="3700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sz="3700" b="0" dirty="0" smtClean="0">
                <a:solidFill>
                  <a:schemeClr val="bg1"/>
                </a:solidFill>
                <a:latin typeface="Teen" pitchFamily="2" charset="0"/>
              </a:rPr>
              <a:t>Speak </a:t>
            </a:r>
            <a:r>
              <a:rPr lang="en-US" sz="3700" b="0" dirty="0">
                <a:solidFill>
                  <a:schemeClr val="bg1"/>
                </a:solidFill>
                <a:latin typeface="Teen" pitchFamily="2" charset="0"/>
              </a:rPr>
              <a:t>not evil one of another, brethren. He that </a:t>
            </a:r>
            <a:r>
              <a:rPr lang="en-US" sz="3700" b="0" dirty="0" err="1">
                <a:solidFill>
                  <a:schemeClr val="bg1"/>
                </a:solidFill>
                <a:latin typeface="Teen" pitchFamily="2" charset="0"/>
              </a:rPr>
              <a:t>speaketh</a:t>
            </a:r>
            <a:r>
              <a:rPr lang="en-US" sz="3700" b="0" dirty="0">
                <a:solidFill>
                  <a:schemeClr val="bg1"/>
                </a:solidFill>
                <a:latin typeface="Teen" pitchFamily="2" charset="0"/>
              </a:rPr>
              <a:t> evil of his brother, and </a:t>
            </a:r>
            <a:r>
              <a:rPr lang="en-US" sz="3700" b="0" dirty="0" err="1">
                <a:solidFill>
                  <a:schemeClr val="bg1"/>
                </a:solidFill>
                <a:latin typeface="Teen" pitchFamily="2" charset="0"/>
              </a:rPr>
              <a:t>judgeth</a:t>
            </a:r>
            <a:r>
              <a:rPr lang="en-US" sz="3700" b="0" dirty="0">
                <a:solidFill>
                  <a:schemeClr val="bg1"/>
                </a:solidFill>
                <a:latin typeface="Teen" pitchFamily="2" charset="0"/>
              </a:rPr>
              <a:t> his brother, </a:t>
            </a:r>
            <a:r>
              <a:rPr lang="en-US" sz="3700" b="0" dirty="0" err="1">
                <a:solidFill>
                  <a:schemeClr val="bg1"/>
                </a:solidFill>
                <a:latin typeface="Teen" pitchFamily="2" charset="0"/>
              </a:rPr>
              <a:t>speaketh</a:t>
            </a:r>
            <a:r>
              <a:rPr lang="en-US" sz="3700" b="0" dirty="0">
                <a:solidFill>
                  <a:schemeClr val="bg1"/>
                </a:solidFill>
                <a:latin typeface="Teen" pitchFamily="2" charset="0"/>
              </a:rPr>
              <a:t> evil of the law, and </a:t>
            </a:r>
            <a:r>
              <a:rPr lang="en-US" sz="3700" b="0" dirty="0" err="1">
                <a:solidFill>
                  <a:schemeClr val="bg1"/>
                </a:solidFill>
                <a:latin typeface="Teen" pitchFamily="2" charset="0"/>
              </a:rPr>
              <a:t>judgeth</a:t>
            </a:r>
            <a:r>
              <a:rPr lang="en-US" sz="3700" b="0" dirty="0">
                <a:solidFill>
                  <a:schemeClr val="bg1"/>
                </a:solidFill>
                <a:latin typeface="Teen" pitchFamily="2" charset="0"/>
              </a:rPr>
              <a:t> the law: but if thou judge the law, thou art not a doer of the law, but a judge. </a:t>
            </a:r>
          </a:p>
          <a:p>
            <a:pPr>
              <a:lnSpc>
                <a:spcPct val="80000"/>
              </a:lnSpc>
            </a:pPr>
            <a:r>
              <a:rPr lang="en-US" sz="3700" b="0" baseline="30000" dirty="0" smtClean="0">
                <a:solidFill>
                  <a:srgbClr val="FFFF00"/>
                </a:solidFill>
                <a:latin typeface="Teen" pitchFamily="2" charset="0"/>
              </a:rPr>
              <a:t>12</a:t>
            </a:r>
            <a:r>
              <a:rPr lang="en-US" sz="3700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sz="3700" b="0" dirty="0" smtClean="0">
                <a:solidFill>
                  <a:schemeClr val="bg1"/>
                </a:solidFill>
                <a:latin typeface="Teen" pitchFamily="2" charset="0"/>
              </a:rPr>
              <a:t>There </a:t>
            </a:r>
            <a:r>
              <a:rPr lang="en-US" sz="3700" b="0" dirty="0">
                <a:solidFill>
                  <a:schemeClr val="bg1"/>
                </a:solidFill>
                <a:latin typeface="Teen" pitchFamily="2" charset="0"/>
              </a:rPr>
              <a:t>is one lawgiver, who is able to save and to destroy: who art thou that </a:t>
            </a:r>
            <a:r>
              <a:rPr lang="en-US" sz="3700" b="0" dirty="0" err="1">
                <a:solidFill>
                  <a:schemeClr val="bg1"/>
                </a:solidFill>
                <a:latin typeface="Teen" pitchFamily="2" charset="0"/>
              </a:rPr>
              <a:t>judgest</a:t>
            </a:r>
            <a:r>
              <a:rPr lang="en-US" sz="3700" b="0" dirty="0">
                <a:solidFill>
                  <a:schemeClr val="bg1"/>
                </a:solidFill>
                <a:latin typeface="Teen" pitchFamily="2" charset="0"/>
              </a:rPr>
              <a:t> another? </a:t>
            </a:r>
          </a:p>
        </p:txBody>
      </p:sp>
    </p:spTree>
    <p:extLst>
      <p:ext uri="{BB962C8B-B14F-4D97-AF65-F5344CB8AC3E}">
        <p14:creationId xmlns:p14="http://schemas.microsoft.com/office/powerpoint/2010/main" val="339958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860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" y="-161692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WRONG RESPONSES</a:t>
            </a:r>
            <a:endParaRPr lang="en-US" sz="10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" y="994412"/>
            <a:ext cx="8869680" cy="69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DON’T JUDGE OTHERS</a:t>
            </a:r>
            <a:endParaRPr lang="en-US" sz="55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788924"/>
            <a:ext cx="8869680" cy="256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Don’t Lose Focus By Looking At The Failures Of Others!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3260383"/>
            <a:ext cx="8763000" cy="2557125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700" y="3262964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 Peter 2:11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Dearly beloved, I beseech you as strangers and pilgrims, abstain from fleshly lusts, which war against the soul;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" y="2289812"/>
            <a:ext cx="8869680" cy="810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OUR FLESH (sin nature)</a:t>
            </a:r>
            <a:endParaRPr lang="en-US" sz="66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utoUpdateAnimBg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860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" y="-161692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WRONG RESPONSES</a:t>
            </a:r>
            <a:endParaRPr lang="en-US" sz="10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500" y="1862910"/>
            <a:ext cx="8763000" cy="479459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6700" y="1865491"/>
            <a:ext cx="8610600" cy="479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4:13-16</a:t>
            </a:r>
            <a: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800" b="0" baseline="30000" dirty="0" smtClean="0">
                <a:solidFill>
                  <a:srgbClr val="FFFF00"/>
                </a:solidFill>
                <a:latin typeface="Teen" pitchFamily="2" charset="0"/>
              </a:rPr>
              <a:t>13</a:t>
            </a:r>
            <a:r>
              <a:rPr lang="en-US" sz="3800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sz="3800" b="0" dirty="0" smtClean="0">
                <a:solidFill>
                  <a:schemeClr val="bg1"/>
                </a:solidFill>
                <a:latin typeface="Teen" pitchFamily="2" charset="0"/>
              </a:rPr>
              <a:t>Go </a:t>
            </a:r>
            <a:r>
              <a:rPr lang="en-US" sz="3800" b="0" dirty="0">
                <a:solidFill>
                  <a:schemeClr val="bg1"/>
                </a:solidFill>
                <a:latin typeface="Teen" pitchFamily="2" charset="0"/>
              </a:rPr>
              <a:t>to now, ye that say, To day or to morrow we will go into such a city, and continue there a year, and buy and sell, and get gain: </a:t>
            </a:r>
          </a:p>
          <a:p>
            <a:pPr>
              <a:lnSpc>
                <a:spcPct val="80000"/>
              </a:lnSpc>
            </a:pPr>
            <a:r>
              <a:rPr lang="en-US" sz="3800" b="0" baseline="30000" dirty="0" smtClean="0">
                <a:solidFill>
                  <a:srgbClr val="FFFF00"/>
                </a:solidFill>
                <a:latin typeface="Teen" pitchFamily="2" charset="0"/>
              </a:rPr>
              <a:t>14</a:t>
            </a:r>
            <a:r>
              <a:rPr lang="en-US" sz="3800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sz="3800" b="0" dirty="0" smtClean="0">
                <a:solidFill>
                  <a:schemeClr val="bg1"/>
                </a:solidFill>
                <a:latin typeface="Teen" pitchFamily="2" charset="0"/>
              </a:rPr>
              <a:t>Whereas </a:t>
            </a:r>
            <a:r>
              <a:rPr lang="en-US" sz="3800" b="0" dirty="0">
                <a:solidFill>
                  <a:schemeClr val="bg1"/>
                </a:solidFill>
                <a:latin typeface="Teen" pitchFamily="2" charset="0"/>
              </a:rPr>
              <a:t>ye know not what shall be on the morrow. For what is your life? It is even a </a:t>
            </a:r>
            <a:r>
              <a:rPr lang="en-US" sz="3800" b="0" dirty="0" err="1">
                <a:solidFill>
                  <a:schemeClr val="bg1"/>
                </a:solidFill>
                <a:latin typeface="Teen" pitchFamily="2" charset="0"/>
              </a:rPr>
              <a:t>vapour</a:t>
            </a:r>
            <a:r>
              <a:rPr lang="en-US" sz="3800" b="0" dirty="0">
                <a:solidFill>
                  <a:schemeClr val="bg1"/>
                </a:solidFill>
                <a:latin typeface="Teen" pitchFamily="2" charset="0"/>
              </a:rPr>
              <a:t>, that </a:t>
            </a:r>
            <a:r>
              <a:rPr lang="en-US" sz="3800" b="0" dirty="0" err="1">
                <a:solidFill>
                  <a:schemeClr val="bg1"/>
                </a:solidFill>
                <a:latin typeface="Teen" pitchFamily="2" charset="0"/>
              </a:rPr>
              <a:t>appeareth</a:t>
            </a:r>
            <a:r>
              <a:rPr lang="en-US" sz="3800" b="0" dirty="0">
                <a:solidFill>
                  <a:schemeClr val="bg1"/>
                </a:solidFill>
                <a:latin typeface="Teen" pitchFamily="2" charset="0"/>
              </a:rPr>
              <a:t> for a little time, and then </a:t>
            </a:r>
            <a:r>
              <a:rPr lang="en-US" sz="3800" b="0" dirty="0" err="1">
                <a:solidFill>
                  <a:schemeClr val="bg1"/>
                </a:solidFill>
                <a:latin typeface="Teen" pitchFamily="2" charset="0"/>
              </a:rPr>
              <a:t>vanisheth</a:t>
            </a:r>
            <a:r>
              <a:rPr lang="en-US" sz="3800" b="0" dirty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sz="3800" b="0" dirty="0" smtClean="0">
                <a:solidFill>
                  <a:schemeClr val="bg1"/>
                </a:solidFill>
                <a:latin typeface="Teen" pitchFamily="2" charset="0"/>
              </a:rPr>
              <a:t>away.</a:t>
            </a:r>
            <a:endParaRPr lang="en-US" sz="38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" y="994412"/>
            <a:ext cx="8869680" cy="12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DON’T PUT OFF GETTING</a:t>
            </a:r>
            <a:b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RIGHT WITH GOD</a:t>
            </a:r>
          </a:p>
        </p:txBody>
      </p:sp>
    </p:spTree>
    <p:extLst>
      <p:ext uri="{BB962C8B-B14F-4D97-AF65-F5344CB8AC3E}">
        <p14:creationId xmlns:p14="http://schemas.microsoft.com/office/powerpoint/2010/main" val="188842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utoUpdateAnimBg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860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" y="-161692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WRONG RESPONSES</a:t>
            </a:r>
            <a:endParaRPr lang="en-US" sz="10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5260" y="2769691"/>
            <a:ext cx="8763000" cy="307213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460" y="2772271"/>
            <a:ext cx="8610600" cy="30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4:13-16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15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that ye ought to say, If the Lord will, we shall live, and do this, or that.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16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But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now ye rejoice in your boastings: all such rejoicing is evil.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" y="994412"/>
            <a:ext cx="8869680" cy="12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DON’T PUT OFF GETTING</a:t>
            </a:r>
            <a:b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RIGHT WITH GOD</a:t>
            </a:r>
          </a:p>
        </p:txBody>
      </p:sp>
    </p:spTree>
    <p:extLst>
      <p:ext uri="{BB962C8B-B14F-4D97-AF65-F5344CB8AC3E}">
        <p14:creationId xmlns:p14="http://schemas.microsoft.com/office/powerpoint/2010/main" val="150299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860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" y="-161692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WRONG RESPONSES</a:t>
            </a:r>
            <a:endParaRPr lang="en-US" sz="10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" y="994412"/>
            <a:ext cx="8869680" cy="12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DON’T PUT OFF GETTING</a:t>
            </a:r>
            <a:b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RIGHT WITH GOD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788924"/>
            <a:ext cx="8869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Face Your Problems!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" y="3566164"/>
            <a:ext cx="8869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 IT TODAY!</a:t>
            </a:r>
            <a:endParaRPr lang="en-US" sz="11500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9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860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" y="-161692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WRONG RESPONSES</a:t>
            </a:r>
            <a:endParaRPr lang="en-US" sz="10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" y="994412"/>
            <a:ext cx="8869680" cy="12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DON’T PUT OFF GETTING</a:t>
            </a:r>
            <a:b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RIGHT WITH GOD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192784"/>
            <a:ext cx="88696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Procrastination Will Kill You In War…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860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" y="-161692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WRONG RESPONSES</a:t>
            </a:r>
            <a:endParaRPr lang="en-US" sz="10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" y="994412"/>
            <a:ext cx="8869680" cy="124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DON’T PUT OFF GETTING</a:t>
            </a:r>
            <a:b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RIGHT WITH GOD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880364"/>
            <a:ext cx="886968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9600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ACT DECISIVELY</a:t>
            </a:r>
            <a:br>
              <a:rPr lang="en-US" sz="9600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9600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AND ACT</a:t>
            </a:r>
            <a:br>
              <a:rPr lang="en-US" sz="9600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9600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RIGHT AWAY!</a:t>
            </a:r>
            <a:endParaRPr lang="en-US" sz="9600" i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0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860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" y="-161692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WRONG RESPONSES</a:t>
            </a:r>
            <a:endParaRPr lang="en-US" sz="10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" y="994412"/>
            <a:ext cx="8869680" cy="77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63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DON’T </a:t>
            </a:r>
            <a:r>
              <a:rPr lang="en-US" sz="6300" i="1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“DO NOTHING!”</a:t>
            </a:r>
            <a:endParaRPr lang="en-US" sz="63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5260" y="2615887"/>
            <a:ext cx="8763000" cy="2087253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460" y="2618467"/>
            <a:ext cx="8610600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4:17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Therefore to him that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knoweth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to do good, and doeth it not, to him it is sin.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860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" y="-161692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WRONG RESPONSES</a:t>
            </a:r>
            <a:endParaRPr lang="en-US" sz="10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" y="994412"/>
            <a:ext cx="8869680" cy="77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63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DON’T </a:t>
            </a:r>
            <a:r>
              <a:rPr lang="en-US" sz="6300" i="1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“DO NOTHING!”</a:t>
            </a:r>
            <a:endParaRPr lang="en-US" sz="63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" y="2689864"/>
            <a:ext cx="8869680" cy="297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13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“oh well, that’s life!”</a:t>
            </a:r>
            <a:endParaRPr lang="en-US" sz="138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860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3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" y="-161692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spc="-15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WRONG RESPONSES</a:t>
            </a:r>
            <a:endParaRPr lang="en-US" sz="10000" b="0" spc="-15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" y="994412"/>
            <a:ext cx="8869680" cy="77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  <a:spcAft>
                <a:spcPts val="1200"/>
              </a:spcAft>
            </a:pPr>
            <a:r>
              <a:rPr lang="en-US" sz="63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DON’T </a:t>
            </a:r>
            <a:r>
              <a:rPr lang="en-US" sz="6300" i="1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“DO NOTHING!”</a:t>
            </a:r>
            <a:endParaRPr lang="en-US" sz="63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4731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600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THERE’S A WAR THAT’S RAGING</a:t>
            </a:r>
            <a:endParaRPr lang="en-US" sz="5600" i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" y="3566164"/>
            <a:ext cx="886968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9600" i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Doing Nothing Is Spiritual Suicide!</a:t>
            </a:r>
            <a:endParaRPr lang="en-US" sz="9600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3260383"/>
            <a:ext cx="8763000" cy="304956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700" y="3262964"/>
            <a:ext cx="8610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Galatians 5:17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the flesh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lusteth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against the Spirit, and the Spirit against the flesh: and these are contrary the one to the other: so that ye cannot do the things that ye would.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" y="2289812"/>
            <a:ext cx="8869680" cy="810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OUR FLESH (sin nature)</a:t>
            </a:r>
            <a:endParaRPr lang="en-US" sz="66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0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" y="2838452"/>
            <a:ext cx="886968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Our Biggest Problem Is Us!</a:t>
            </a:r>
            <a:endParaRPr lang="en-US" sz="9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5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" y="2404112"/>
            <a:ext cx="88696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Our Own Members, Our Eyes, Our Ears, Our Feet, Our Mind, Our Desires, Our Will, Our Emotions…</a:t>
            </a:r>
            <a:endParaRPr lang="en-US" sz="72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0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" y="-938932"/>
            <a:ext cx="16687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5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1</a:t>
            </a:r>
            <a:endParaRPr lang="en-US" sz="225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" y="13568"/>
            <a:ext cx="890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0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THE WAR THAT RAGES</a:t>
            </a:r>
            <a:endParaRPr lang="en-US" sz="10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" y="2183132"/>
            <a:ext cx="8869680" cy="432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Aft>
                <a:spcPts val="1200"/>
              </a:spcAft>
            </a:pP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 Person We Have The Most Trouble With, Spiritually,</a:t>
            </a:r>
            <a:b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IS US!</a:t>
            </a:r>
            <a:endParaRPr lang="en-US" sz="16600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1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een"/>
        <a:ea typeface=""/>
        <a:cs typeface="Arial"/>
      </a:majorFont>
      <a:minorFont>
        <a:latin typeface="Tee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lnSpc>
            <a:spcPct val="80000"/>
          </a:lnSpc>
          <a:defRPr b="0" dirty="0" smtClean="0"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5000" endA="300" endPos="45500" dir="5400000" sy="-100000" algn="bl" rotWithShape="0"/>
            </a:effectLst>
            <a:latin typeface="Teen" pitchFamily="2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46083</TotalTime>
  <Words>965</Words>
  <Application>Microsoft Office PowerPoint</Application>
  <PresentationFormat>On-screen Show (4:3)</PresentationFormat>
  <Paragraphs>280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Teen</vt:lpstr>
      <vt:lpstr>Wingdings</vt:lpstr>
      <vt:lpstr>Tempus Sans ITC</vt:lpstr>
      <vt:lpstr>YouMurderer BB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3319</cp:revision>
  <dcterms:created xsi:type="dcterms:W3CDTF">2005-02-19T02:02:57Z</dcterms:created>
  <dcterms:modified xsi:type="dcterms:W3CDTF">2011-04-03T14:03:16Z</dcterms:modified>
</cp:coreProperties>
</file>