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0"/>
  </p:notesMasterIdLst>
  <p:sldIdLst>
    <p:sldId id="10301" r:id="rId2"/>
    <p:sldId id="9429" r:id="rId3"/>
    <p:sldId id="10344" r:id="rId4"/>
    <p:sldId id="10426" r:id="rId5"/>
    <p:sldId id="10427" r:id="rId6"/>
    <p:sldId id="10428" r:id="rId7"/>
    <p:sldId id="10429" r:id="rId8"/>
    <p:sldId id="10497" r:id="rId9"/>
    <p:sldId id="10507" r:id="rId10"/>
    <p:sldId id="10508" r:id="rId11"/>
    <p:sldId id="10509" r:id="rId12"/>
    <p:sldId id="10511" r:id="rId13"/>
    <p:sldId id="10510" r:id="rId14"/>
    <p:sldId id="10512" r:id="rId15"/>
    <p:sldId id="10513" r:id="rId16"/>
    <p:sldId id="10514" r:id="rId17"/>
    <p:sldId id="10515" r:id="rId18"/>
    <p:sldId id="10516" r:id="rId19"/>
    <p:sldId id="10517" r:id="rId20"/>
    <p:sldId id="10518" r:id="rId21"/>
    <p:sldId id="10519" r:id="rId22"/>
    <p:sldId id="10521" r:id="rId23"/>
    <p:sldId id="10520" r:id="rId24"/>
    <p:sldId id="10522" r:id="rId25"/>
    <p:sldId id="10523" r:id="rId26"/>
    <p:sldId id="10524" r:id="rId27"/>
    <p:sldId id="10525" r:id="rId28"/>
    <p:sldId id="10526" r:id="rId29"/>
    <p:sldId id="10527" r:id="rId30"/>
    <p:sldId id="10528" r:id="rId31"/>
    <p:sldId id="10529" r:id="rId32"/>
    <p:sldId id="10530" r:id="rId33"/>
    <p:sldId id="10531" r:id="rId34"/>
    <p:sldId id="10533" r:id="rId35"/>
    <p:sldId id="10532" r:id="rId36"/>
    <p:sldId id="10534" r:id="rId37"/>
    <p:sldId id="10535" r:id="rId38"/>
    <p:sldId id="10536" r:id="rId39"/>
    <p:sldId id="10537" r:id="rId40"/>
    <p:sldId id="10538" r:id="rId41"/>
    <p:sldId id="10539" r:id="rId42"/>
    <p:sldId id="10541" r:id="rId43"/>
    <p:sldId id="10542" r:id="rId44"/>
    <p:sldId id="10540" r:id="rId45"/>
    <p:sldId id="10543" r:id="rId46"/>
    <p:sldId id="10498" r:id="rId47"/>
    <p:sldId id="10499" r:id="rId48"/>
    <p:sldId id="10500" r:id="rId49"/>
    <p:sldId id="10544" r:id="rId50"/>
    <p:sldId id="10545" r:id="rId51"/>
    <p:sldId id="10546" r:id="rId52"/>
    <p:sldId id="10547" r:id="rId53"/>
    <p:sldId id="10548" r:id="rId54"/>
    <p:sldId id="10549" r:id="rId55"/>
    <p:sldId id="10501" r:id="rId56"/>
    <p:sldId id="10425" r:id="rId57"/>
    <p:sldId id="10391" r:id="rId58"/>
    <p:sldId id="10300" r:id="rId59"/>
  </p:sldIdLst>
  <p:sldSz cx="9144000" cy="6858000" type="screen4x3"/>
  <p:notesSz cx="6858000" cy="9144000"/>
  <p:embeddedFontLst>
    <p:embeddedFont>
      <p:font typeface="Teen" pitchFamily="2" charset="0"/>
      <p:regular r:id="rId61"/>
      <p:bold r:id="rId62"/>
      <p:italic r:id="rId63"/>
      <p:boldItalic r:id="rId64"/>
    </p:embeddedFont>
    <p:embeddedFont>
      <p:font typeface="Tempus Sans ITC" pitchFamily="82" charset="0"/>
      <p:regular r:id="rId65"/>
    </p:embeddedFont>
    <p:embeddedFont>
      <p:font typeface="Calibri" pitchFamily="34" charset="0"/>
      <p:regular r:id="rId66"/>
      <p:bold r:id="rId67"/>
      <p:italic r:id="rId68"/>
      <p:boldItalic r:id="rId69"/>
    </p:embeddedFont>
    <p:embeddedFont>
      <p:font typeface="Teen Light" pitchFamily="2" charset="0"/>
      <p:regular r:id="rId70"/>
      <p:italic r:id="rId71"/>
    </p:embeddedFont>
    <p:embeddedFont>
      <p:font typeface="YouMurderer BB" pitchFamily="2" charset="0"/>
      <p:regular r:id="rId72"/>
    </p:embeddedFont>
  </p:embeddedFontLst>
  <p:defaultTextStyle>
    <a:defPPr>
      <a:defRPr lang="en-US"/>
    </a:defPPr>
    <a:lvl1pPr algn="l" rtl="0" fontAlgn="base">
      <a:spcBef>
        <a:spcPct val="0"/>
      </a:spcBef>
      <a:spcAft>
        <a:spcPct val="0"/>
      </a:spcAft>
      <a:defRPr sz="4000" b="1" kern="1200">
        <a:solidFill>
          <a:schemeClr val="tx1"/>
        </a:solidFill>
        <a:latin typeface="Tempus Sans ITC" pitchFamily="82" charset="0"/>
        <a:ea typeface="+mn-ea"/>
        <a:cs typeface="Arial" charset="0"/>
      </a:defRPr>
    </a:lvl1pPr>
    <a:lvl2pPr marL="457200" algn="l" rtl="0" fontAlgn="base">
      <a:spcBef>
        <a:spcPct val="0"/>
      </a:spcBef>
      <a:spcAft>
        <a:spcPct val="0"/>
      </a:spcAft>
      <a:defRPr sz="4000" b="1" kern="1200">
        <a:solidFill>
          <a:schemeClr val="tx1"/>
        </a:solidFill>
        <a:latin typeface="Tempus Sans ITC" pitchFamily="82" charset="0"/>
        <a:ea typeface="+mn-ea"/>
        <a:cs typeface="Arial" charset="0"/>
      </a:defRPr>
    </a:lvl2pPr>
    <a:lvl3pPr marL="914400" algn="l" rtl="0" fontAlgn="base">
      <a:spcBef>
        <a:spcPct val="0"/>
      </a:spcBef>
      <a:spcAft>
        <a:spcPct val="0"/>
      </a:spcAft>
      <a:defRPr sz="4000" b="1" kern="1200">
        <a:solidFill>
          <a:schemeClr val="tx1"/>
        </a:solidFill>
        <a:latin typeface="Tempus Sans ITC" pitchFamily="82" charset="0"/>
        <a:ea typeface="+mn-ea"/>
        <a:cs typeface="Arial" charset="0"/>
      </a:defRPr>
    </a:lvl3pPr>
    <a:lvl4pPr marL="1371600" algn="l" rtl="0" fontAlgn="base">
      <a:spcBef>
        <a:spcPct val="0"/>
      </a:spcBef>
      <a:spcAft>
        <a:spcPct val="0"/>
      </a:spcAft>
      <a:defRPr sz="4000" b="1" kern="1200">
        <a:solidFill>
          <a:schemeClr val="tx1"/>
        </a:solidFill>
        <a:latin typeface="Tempus Sans ITC" pitchFamily="82" charset="0"/>
        <a:ea typeface="+mn-ea"/>
        <a:cs typeface="Arial" charset="0"/>
      </a:defRPr>
    </a:lvl4pPr>
    <a:lvl5pPr marL="1828800" algn="l" rtl="0" fontAlgn="base">
      <a:spcBef>
        <a:spcPct val="0"/>
      </a:spcBef>
      <a:spcAft>
        <a:spcPct val="0"/>
      </a:spcAft>
      <a:defRPr sz="4000" b="1" kern="1200">
        <a:solidFill>
          <a:schemeClr val="tx1"/>
        </a:solidFill>
        <a:latin typeface="Tempus Sans ITC" pitchFamily="82" charset="0"/>
        <a:ea typeface="+mn-ea"/>
        <a:cs typeface="Arial" charset="0"/>
      </a:defRPr>
    </a:lvl5pPr>
    <a:lvl6pPr marL="2286000" algn="l" defTabSz="914400" rtl="0" eaLnBrk="1" latinLnBrk="0" hangingPunct="1">
      <a:defRPr sz="4000" b="1" kern="1200">
        <a:solidFill>
          <a:schemeClr val="tx1"/>
        </a:solidFill>
        <a:latin typeface="Tempus Sans ITC" pitchFamily="82" charset="0"/>
        <a:ea typeface="+mn-ea"/>
        <a:cs typeface="Arial" charset="0"/>
      </a:defRPr>
    </a:lvl6pPr>
    <a:lvl7pPr marL="2743200" algn="l" defTabSz="914400" rtl="0" eaLnBrk="1" latinLnBrk="0" hangingPunct="1">
      <a:defRPr sz="4000" b="1" kern="1200">
        <a:solidFill>
          <a:schemeClr val="tx1"/>
        </a:solidFill>
        <a:latin typeface="Tempus Sans ITC" pitchFamily="82" charset="0"/>
        <a:ea typeface="+mn-ea"/>
        <a:cs typeface="Arial" charset="0"/>
      </a:defRPr>
    </a:lvl7pPr>
    <a:lvl8pPr marL="3200400" algn="l" defTabSz="914400" rtl="0" eaLnBrk="1" latinLnBrk="0" hangingPunct="1">
      <a:defRPr sz="4000" b="1" kern="1200">
        <a:solidFill>
          <a:schemeClr val="tx1"/>
        </a:solidFill>
        <a:latin typeface="Tempus Sans ITC" pitchFamily="82" charset="0"/>
        <a:ea typeface="+mn-ea"/>
        <a:cs typeface="Arial" charset="0"/>
      </a:defRPr>
    </a:lvl8pPr>
    <a:lvl9pPr marL="3657600" algn="l" defTabSz="914400" rtl="0" eaLnBrk="1" latinLnBrk="0" hangingPunct="1">
      <a:defRPr sz="4000" b="1" kern="1200">
        <a:solidFill>
          <a:schemeClr val="tx1"/>
        </a:solidFill>
        <a:latin typeface="Tempus Sans ITC" pitchFamily="8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99"/>
    <a:srgbClr val="A7FFE2"/>
    <a:srgbClr val="FFFF66"/>
    <a:srgbClr val="B4DE86"/>
    <a:srgbClr val="CCFF99"/>
    <a:srgbClr val="99FFCC"/>
    <a:srgbClr val="66FFFF"/>
    <a:srgbClr val="CCFFCC"/>
    <a:srgbClr val="7E48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3" autoAdjust="0"/>
    <p:restoredTop sz="94229" autoAdjust="0"/>
  </p:normalViewPr>
  <p:slideViewPr>
    <p:cSldViewPr snapToGrid="0">
      <p:cViewPr varScale="1">
        <p:scale>
          <a:sx n="125" d="100"/>
          <a:sy n="125" d="100"/>
        </p:scale>
        <p:origin x="-5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3.fntdata"/><Relationship Id="rId68" Type="http://schemas.openxmlformats.org/officeDocument/2006/relationships/font" Target="fonts/font8.fntdata"/><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fld id="{E0EB3348-DC86-4719-9D28-4EC761E61034}" type="slidenum">
              <a:rPr lang="en-US"/>
              <a:pPr/>
              <a:t>‹#›</a:t>
            </a:fld>
            <a:endParaRPr lang="en-US"/>
          </a:p>
        </p:txBody>
      </p:sp>
    </p:spTree>
    <p:extLst>
      <p:ext uri="{BB962C8B-B14F-4D97-AF65-F5344CB8AC3E}">
        <p14:creationId xmlns:p14="http://schemas.microsoft.com/office/powerpoint/2010/main" val="28672305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solidFill>
                  <a:srgbClr val="000000"/>
                </a:solidFill>
              </a:rPr>
              <a:pPr/>
              <a:t>1</a:t>
            </a:fld>
            <a:endParaRPr lang="en-US" dirty="0">
              <a:solidFill>
                <a:srgbClr val="000000"/>
              </a:solidFill>
            </a:endParaRPr>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8DD673A-F5FD-4BD3-8DB5-14812BF4A67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tx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8D20B47-F8D5-495C-A854-6539A82AC211}" type="slidenum">
              <a:rPr lang="en-US"/>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56FD5E0-B52A-41B2-8F68-7FF3B1E66AB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FDF4D951-8D69-4FEB-B813-26BAC8B6900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C5CDBB75-8885-45C0-BD4E-C9BA718307D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F9920C27-276B-4574-87E5-3DCD0763190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CDA3D20D-9913-43A5-BCB3-620972D33C78}" type="slidenum">
              <a:rPr lang="en-US"/>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8D4EA1-4817-4FC7-BBD5-3146F0E31287}" type="slidenum">
              <a:rPr lang="en-US"/>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CA3ABBC-BB52-4AE5-8A5A-DCA8EB26F6CD}" type="slidenum">
              <a:rPr lang="en-US"/>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EAE8013-45C1-497E-BD44-9E5921139442}" type="slidenum">
              <a:rPr lang="en-US"/>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4*#ppt_w"/>
                                          </p:val>
                                        </p:tav>
                                        <p:tav tm="100000">
                                          <p:val>
                                            <p:strVal val="#ppt_w"/>
                                          </p:val>
                                        </p:tav>
                                      </p:tavLst>
                                    </p:anim>
                                    <p:anim calcmode="lin" valueType="num">
                                      <p:cBhvr>
                                        <p:cTn id="8" dur="1000" fill="hold"/>
                                        <p:tgtEl>
                                          <p:spTgt spid="1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 y="-938932"/>
            <a:ext cx="1668780" cy="3554819"/>
          </a:xfrm>
          <a:prstGeom prst="rect">
            <a:avLst/>
          </a:prstGeom>
          <a:noFill/>
        </p:spPr>
        <p:txBody>
          <a:bodyPr wrap="square" rtlCol="0">
            <a:spAutoFit/>
          </a:bodyPr>
          <a:lstStyle/>
          <a:p>
            <a:pPr algn="ctr">
              <a:spcAft>
                <a:spcPts val="1200"/>
              </a:spcAft>
            </a:pPr>
            <a:r>
              <a:rPr lang="en-US" sz="22500" b="0" dirty="0" smtClean="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1</a:t>
            </a:r>
            <a:endParaRPr lang="en-US" sz="22500" b="0" dirty="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3" name="TextBox 2"/>
          <p:cNvSpPr txBox="1"/>
          <p:nvPr/>
        </p:nvSpPr>
        <p:spPr>
          <a:xfrm>
            <a:off x="121920" y="127868"/>
            <a:ext cx="8900160" cy="1800878"/>
          </a:xfrm>
          <a:prstGeom prst="rect">
            <a:avLst/>
          </a:prstGeom>
          <a:noFill/>
        </p:spPr>
        <p:txBody>
          <a:bodyPr wrap="square" rtlCol="0">
            <a:spAutoFit/>
          </a:bodyPr>
          <a:lstStyle/>
          <a:p>
            <a:pPr algn="r">
              <a:lnSpc>
                <a:spcPct val="60000"/>
              </a:lnSpc>
              <a:spcAft>
                <a:spcPts val="1200"/>
              </a:spcAft>
            </a:pPr>
            <a:r>
              <a:rPr lang="en-US" sz="88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Don’t Desire Position Just So You Can Talk!</a:t>
            </a:r>
            <a:endParaRPr lang="en-US" sz="8800" b="0" dirty="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4" name="TextBox 3"/>
          <p:cNvSpPr txBox="1"/>
          <p:nvPr/>
        </p:nvSpPr>
        <p:spPr>
          <a:xfrm>
            <a:off x="121920" y="2289812"/>
            <a:ext cx="8869680" cy="3293209"/>
          </a:xfrm>
          <a:prstGeom prst="rect">
            <a:avLst/>
          </a:prstGeom>
          <a:noFill/>
        </p:spPr>
        <p:txBody>
          <a:bodyPr wrap="square" rtlCol="0">
            <a:spAutoFit/>
          </a:bodyPr>
          <a:lstStyle/>
          <a:p>
            <a:pPr algn="ctr">
              <a:lnSpc>
                <a:spcPct val="65000"/>
              </a:lnSpc>
              <a:spcAft>
                <a:spcPts val="1200"/>
              </a:spcAft>
            </a:pPr>
            <a:r>
              <a:rPr lang="en-US" sz="8000" dirty="0" smtClean="0">
                <a:ln>
                  <a:solidFill>
                    <a:schemeClr val="tx1"/>
                  </a:solidFill>
                </a:ln>
                <a:solidFill>
                  <a:schemeClr val="bg1"/>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It is a very serious warning to me as a pastor, but it is great advice to us all!</a:t>
            </a:r>
            <a:endParaRPr lang="en-US" sz="8000" i="1" dirty="0">
              <a:ln>
                <a:solidFill>
                  <a:schemeClr val="tx1"/>
                </a:solidFill>
              </a:ln>
              <a:solidFill>
                <a:schemeClr val="bg1"/>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Tree>
    <p:extLst>
      <p:ext uri="{BB962C8B-B14F-4D97-AF65-F5344CB8AC3E}">
        <p14:creationId xmlns:p14="http://schemas.microsoft.com/office/powerpoint/2010/main" val="18845538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4"/>
          <p:cNvSpPr>
            <a:spLocks noChangeArrowheads="1"/>
          </p:cNvSpPr>
          <p:nvPr/>
        </p:nvSpPr>
        <p:spPr bwMode="auto">
          <a:xfrm>
            <a:off x="190500" y="1116849"/>
            <a:ext cx="8763000" cy="4624303"/>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a:p>
        </p:txBody>
      </p:sp>
      <p:sp>
        <p:nvSpPr>
          <p:cNvPr id="4" name="Text Box 5"/>
          <p:cNvSpPr txBox="1">
            <a:spLocks noChangeArrowheads="1"/>
          </p:cNvSpPr>
          <p:nvPr/>
        </p:nvSpPr>
        <p:spPr bwMode="auto">
          <a:xfrm>
            <a:off x="266700" y="1166843"/>
            <a:ext cx="8610600" cy="4524315"/>
          </a:xfrm>
          <a:prstGeom prst="rect">
            <a:avLst/>
          </a:prstGeom>
          <a:noFill/>
          <a:ln w="9525">
            <a:noFill/>
            <a:miter lim="800000"/>
            <a:headEnd/>
            <a:tailEnd/>
          </a:ln>
          <a:effectLst/>
        </p:spPr>
        <p:txBody>
          <a:bodyPr>
            <a:spAutoFit/>
          </a:bodyPr>
          <a:lstStyle/>
          <a:p>
            <a:pPr>
              <a:lnSpc>
                <a:spcPct val="80000"/>
              </a:lnSpc>
            </a:pPr>
            <a:r>
              <a:rPr lang="en-US" b="0" dirty="0" smtClean="0">
                <a:solidFill>
                  <a:srgbClr val="FFFF00"/>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James </a:t>
            </a:r>
            <a:r>
              <a:rPr lang="en-US" b="0" dirty="0" smtClean="0">
                <a:solidFill>
                  <a:srgbClr val="FFFF00"/>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3:2-4</a:t>
            </a:r>
            <a: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
            </a:r>
            <a:b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br>
            <a:r>
              <a:rPr lang="en-US" b="0" baseline="30000" dirty="0" smtClean="0">
                <a:solidFill>
                  <a:srgbClr val="FFFF00"/>
                </a:solidFill>
                <a:latin typeface="+mj-lt"/>
              </a:rPr>
              <a:t>2</a:t>
            </a:r>
            <a:r>
              <a:rPr lang="en-US" b="0" baseline="30000" dirty="0" smtClean="0">
                <a:solidFill>
                  <a:schemeClr val="bg1"/>
                </a:solidFill>
                <a:latin typeface="+mj-lt"/>
              </a:rPr>
              <a:t> </a:t>
            </a:r>
            <a:r>
              <a:rPr lang="en-US" b="0" dirty="0" smtClean="0">
                <a:solidFill>
                  <a:schemeClr val="bg1"/>
                </a:solidFill>
                <a:latin typeface="+mj-lt"/>
              </a:rPr>
              <a:t>For </a:t>
            </a:r>
            <a:r>
              <a:rPr lang="en-US" b="0" dirty="0">
                <a:solidFill>
                  <a:schemeClr val="bg1"/>
                </a:solidFill>
                <a:latin typeface="+mj-lt"/>
              </a:rPr>
              <a:t>in many things we offend all. If any man offend not in word, the same is a perfect man, and able also to bridle the whole body. </a:t>
            </a:r>
          </a:p>
          <a:p>
            <a:pPr>
              <a:lnSpc>
                <a:spcPct val="80000"/>
              </a:lnSpc>
            </a:pPr>
            <a:r>
              <a:rPr lang="en-US" b="0" baseline="30000" dirty="0" smtClean="0">
                <a:solidFill>
                  <a:srgbClr val="FFFF00"/>
                </a:solidFill>
                <a:latin typeface="+mj-lt"/>
              </a:rPr>
              <a:t>3</a:t>
            </a:r>
            <a:r>
              <a:rPr lang="en-US" b="0" baseline="30000" dirty="0" smtClean="0">
                <a:solidFill>
                  <a:schemeClr val="bg1"/>
                </a:solidFill>
                <a:latin typeface="+mj-lt"/>
              </a:rPr>
              <a:t> </a:t>
            </a:r>
            <a:r>
              <a:rPr lang="en-US" b="0" dirty="0" smtClean="0">
                <a:solidFill>
                  <a:schemeClr val="bg1"/>
                </a:solidFill>
                <a:latin typeface="+mj-lt"/>
              </a:rPr>
              <a:t>Behold</a:t>
            </a:r>
            <a:r>
              <a:rPr lang="en-US" b="0" dirty="0">
                <a:solidFill>
                  <a:schemeClr val="bg1"/>
                </a:solidFill>
                <a:latin typeface="+mj-lt"/>
              </a:rPr>
              <a:t>, we put bits in the horses' mouths, that they may obey us; and we turn about their whole body</a:t>
            </a:r>
            <a:r>
              <a:rPr lang="en-US" b="0" dirty="0" smtClean="0">
                <a:solidFill>
                  <a:schemeClr val="bg1"/>
                </a:solidFill>
                <a:latin typeface="+mj-lt"/>
              </a:rPr>
              <a:t>.</a:t>
            </a:r>
            <a:endParaRPr lang="en-US" b="0" dirty="0" smtClean="0">
              <a:solidFill>
                <a:schemeClr val="bg1"/>
              </a:solidFill>
              <a:effectLst>
                <a:outerShdw blurRad="50800" dist="38100" dir="2700000" algn="tl" rotWithShape="0">
                  <a:prstClr val="black">
                    <a:alpha val="40000"/>
                  </a:prstClr>
                </a:outerShdw>
              </a:effectLst>
              <a:latin typeface="+mj-lt"/>
            </a:endParaRPr>
          </a:p>
        </p:txBody>
      </p:sp>
    </p:spTree>
    <p:extLst>
      <p:ext uri="{BB962C8B-B14F-4D97-AF65-F5344CB8AC3E}">
        <p14:creationId xmlns:p14="http://schemas.microsoft.com/office/powerpoint/2010/main" val="10912166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4"/>
          <p:cNvSpPr>
            <a:spLocks noChangeArrowheads="1"/>
          </p:cNvSpPr>
          <p:nvPr/>
        </p:nvSpPr>
        <p:spPr bwMode="auto">
          <a:xfrm>
            <a:off x="190500" y="1646710"/>
            <a:ext cx="8763000" cy="3564581"/>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a:p>
        </p:txBody>
      </p:sp>
      <p:sp>
        <p:nvSpPr>
          <p:cNvPr id="4" name="Text Box 5"/>
          <p:cNvSpPr txBox="1">
            <a:spLocks noChangeArrowheads="1"/>
          </p:cNvSpPr>
          <p:nvPr/>
        </p:nvSpPr>
        <p:spPr bwMode="auto">
          <a:xfrm>
            <a:off x="266700" y="1648000"/>
            <a:ext cx="8610600" cy="3562001"/>
          </a:xfrm>
          <a:prstGeom prst="rect">
            <a:avLst/>
          </a:prstGeom>
          <a:noFill/>
          <a:ln w="9525">
            <a:noFill/>
            <a:miter lim="800000"/>
            <a:headEnd/>
            <a:tailEnd/>
          </a:ln>
          <a:effectLst/>
        </p:spPr>
        <p:txBody>
          <a:bodyPr>
            <a:spAutoFit/>
          </a:bodyPr>
          <a:lstStyle/>
          <a:p>
            <a:pPr>
              <a:lnSpc>
                <a:spcPct val="80000"/>
              </a:lnSpc>
            </a:pPr>
            <a:r>
              <a:rPr lang="en-US" b="0" dirty="0" smtClean="0">
                <a:solidFill>
                  <a:srgbClr val="FFFF00"/>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James </a:t>
            </a:r>
            <a:r>
              <a:rPr lang="en-US" b="0" dirty="0" smtClean="0">
                <a:solidFill>
                  <a:srgbClr val="FFFF00"/>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3:2-4</a:t>
            </a:r>
            <a: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
            </a:r>
            <a:b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br>
            <a:r>
              <a:rPr lang="en-US" b="0" baseline="30000" dirty="0" smtClean="0">
                <a:solidFill>
                  <a:srgbClr val="FFFF00"/>
                </a:solidFill>
                <a:latin typeface="+mj-lt"/>
              </a:rPr>
              <a:t>4</a:t>
            </a:r>
            <a:r>
              <a:rPr lang="en-US" b="0" baseline="30000" dirty="0" smtClean="0">
                <a:solidFill>
                  <a:schemeClr val="bg1"/>
                </a:solidFill>
                <a:latin typeface="+mj-lt"/>
              </a:rPr>
              <a:t> </a:t>
            </a:r>
            <a:r>
              <a:rPr lang="en-US" b="0" dirty="0" smtClean="0">
                <a:solidFill>
                  <a:schemeClr val="bg1"/>
                </a:solidFill>
                <a:latin typeface="+mj-lt"/>
              </a:rPr>
              <a:t>Behold </a:t>
            </a:r>
            <a:r>
              <a:rPr lang="en-US" b="0" dirty="0">
                <a:solidFill>
                  <a:schemeClr val="bg1"/>
                </a:solidFill>
                <a:latin typeface="+mj-lt"/>
              </a:rPr>
              <a:t>also the ships, which though they be so great, and are driven of fierce winds, yet are they turned about with a very small helm, whithersoever the governor </a:t>
            </a:r>
            <a:r>
              <a:rPr lang="en-US" b="0" dirty="0" err="1">
                <a:solidFill>
                  <a:schemeClr val="bg1"/>
                </a:solidFill>
                <a:latin typeface="+mj-lt"/>
              </a:rPr>
              <a:t>listeth</a:t>
            </a:r>
            <a:r>
              <a:rPr lang="en-US" b="0" dirty="0" smtClean="0">
                <a:solidFill>
                  <a:schemeClr val="bg1"/>
                </a:solidFill>
                <a:latin typeface="+mj-lt"/>
              </a:rPr>
              <a:t>.</a:t>
            </a:r>
            <a:endParaRPr lang="en-US" b="0" dirty="0" smtClean="0">
              <a:solidFill>
                <a:schemeClr val="bg1"/>
              </a:solidFill>
              <a:effectLst>
                <a:outerShdw blurRad="50800" dist="38100" dir="2700000" algn="tl" rotWithShape="0">
                  <a:prstClr val="black">
                    <a:alpha val="40000"/>
                  </a:prstClr>
                </a:outerShdw>
              </a:effectLst>
              <a:latin typeface="+mj-lt"/>
            </a:endParaRPr>
          </a:p>
        </p:txBody>
      </p:sp>
    </p:spTree>
    <p:extLst>
      <p:ext uri="{BB962C8B-B14F-4D97-AF65-F5344CB8AC3E}">
        <p14:creationId xmlns:p14="http://schemas.microsoft.com/office/powerpoint/2010/main" val="40506604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 y="-931312"/>
            <a:ext cx="1668780" cy="3554819"/>
          </a:xfrm>
          <a:prstGeom prst="rect">
            <a:avLst/>
          </a:prstGeom>
          <a:noFill/>
        </p:spPr>
        <p:txBody>
          <a:bodyPr wrap="square" rtlCol="0">
            <a:spAutoFit/>
          </a:bodyPr>
          <a:lstStyle/>
          <a:p>
            <a:pPr algn="ctr">
              <a:spcAft>
                <a:spcPts val="1200"/>
              </a:spcAft>
            </a:pPr>
            <a:r>
              <a:rPr lang="en-US" sz="22500" b="0" dirty="0" smtClean="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2</a:t>
            </a:r>
            <a:endParaRPr lang="en-US" sz="22500" b="0" dirty="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3" name="TextBox 2"/>
          <p:cNvSpPr txBox="1"/>
          <p:nvPr/>
        </p:nvSpPr>
        <p:spPr>
          <a:xfrm>
            <a:off x="670560" y="127868"/>
            <a:ext cx="8351520" cy="2155077"/>
          </a:xfrm>
          <a:prstGeom prst="rect">
            <a:avLst/>
          </a:prstGeom>
          <a:noFill/>
        </p:spPr>
        <p:txBody>
          <a:bodyPr wrap="square" rtlCol="0">
            <a:spAutoFit/>
          </a:bodyPr>
          <a:lstStyle/>
          <a:p>
            <a:pPr algn="r">
              <a:lnSpc>
                <a:spcPct val="60000"/>
              </a:lnSpc>
              <a:spcAft>
                <a:spcPts val="1200"/>
              </a:spcAft>
            </a:pPr>
            <a:r>
              <a:rPr lang="en-US" sz="72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The Tongue Is The</a:t>
            </a:r>
            <a:br>
              <a:rPr lang="en-US" sz="72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br>
            <a:r>
              <a:rPr lang="en-US" sz="72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Steering Wheel For Your Relationships With Others </a:t>
            </a:r>
            <a:endParaRPr lang="en-US" sz="7200" b="0" dirty="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4" name="TextBox 3"/>
          <p:cNvSpPr txBox="1"/>
          <p:nvPr/>
        </p:nvSpPr>
        <p:spPr>
          <a:xfrm>
            <a:off x="121920" y="2650031"/>
            <a:ext cx="8869680" cy="2563779"/>
          </a:xfrm>
          <a:prstGeom prst="rect">
            <a:avLst/>
          </a:prstGeom>
          <a:noFill/>
        </p:spPr>
        <p:txBody>
          <a:bodyPr wrap="square" rtlCol="0">
            <a:spAutoFit/>
          </a:bodyPr>
          <a:lstStyle/>
          <a:p>
            <a:pPr algn="ctr">
              <a:lnSpc>
                <a:spcPct val="65000"/>
              </a:lnSpc>
              <a:spcAft>
                <a:spcPts val="1200"/>
              </a:spcAft>
            </a:pPr>
            <a:r>
              <a:rPr lang="en-US" sz="8000" dirty="0" smtClean="0">
                <a:ln>
                  <a:solidFill>
                    <a:schemeClr val="tx1"/>
                  </a:solidFill>
                </a:ln>
                <a:solidFill>
                  <a:srgbClr val="CC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You are to offend not (sin not) with your words</a:t>
            </a:r>
            <a:endParaRPr lang="en-US" sz="8000" i="1" dirty="0">
              <a:ln>
                <a:solidFill>
                  <a:schemeClr val="tx1"/>
                </a:solidFill>
              </a:ln>
              <a:solidFill>
                <a:srgbClr val="CC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Tree>
    <p:extLst>
      <p:ext uri="{BB962C8B-B14F-4D97-AF65-F5344CB8AC3E}">
        <p14:creationId xmlns:p14="http://schemas.microsoft.com/office/powerpoint/2010/main" val="3540864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23" presetClass="entr" presetSubtype="3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strVal val="(6*min(max(#ppt_w*#ppt_h,.3),1)-7.4)/-.7*#ppt_w"/>
                                          </p:val>
                                        </p:tav>
                                        <p:tav tm="100000">
                                          <p:val>
                                            <p:strVal val="#ppt_w"/>
                                          </p:val>
                                        </p:tav>
                                      </p:tavLst>
                                    </p:anim>
                                    <p:anim calcmode="lin" valueType="num">
                                      <p:cBhvr>
                                        <p:cTn id="14" dur="500" fill="hold"/>
                                        <p:tgtEl>
                                          <p:spTgt spid="3"/>
                                        </p:tgtEl>
                                        <p:attrNameLst>
                                          <p:attrName>ppt_h</p:attrName>
                                        </p:attrNameLst>
                                      </p:cBhvr>
                                      <p:tavLst>
                                        <p:tav tm="0">
                                          <p:val>
                                            <p:strVal val="(6*min(max(#ppt_w*#ppt_h,.3),1)-7.4)/-.7*#ppt_h"/>
                                          </p:val>
                                        </p:tav>
                                        <p:tav tm="100000">
                                          <p:val>
                                            <p:strVal val="#ppt_h"/>
                                          </p:val>
                                        </p:tav>
                                      </p:tavLst>
                                    </p:anim>
                                    <p:anim calcmode="lin" valueType="num">
                                      <p:cBhvr>
                                        <p:cTn id="15" dur="500" fill="hold"/>
                                        <p:tgtEl>
                                          <p:spTgt spid="3"/>
                                        </p:tgtEl>
                                        <p:attrNameLst>
                                          <p:attrName>ppt_x</p:attrName>
                                        </p:attrNameLst>
                                      </p:cBhvr>
                                      <p:tavLst>
                                        <p:tav tm="0">
                                          <p:val>
                                            <p:fltVal val="0.5"/>
                                          </p:val>
                                        </p:tav>
                                        <p:tav tm="100000">
                                          <p:val>
                                            <p:strVal val="#ppt_x"/>
                                          </p:val>
                                        </p:tav>
                                      </p:tavLst>
                                    </p:anim>
                                    <p:anim calcmode="lin" valueType="num">
                                      <p:cBhvr>
                                        <p:cTn id="16" dur="500" fill="hold"/>
                                        <p:tgtEl>
                                          <p:spTgt spid="3"/>
                                        </p:tgtEl>
                                        <p:attrNameLst>
                                          <p:attrName>ppt_y</p:attrName>
                                        </p:attrNameLst>
                                      </p:cBhvr>
                                      <p:tavLst>
                                        <p:tav tm="0">
                                          <p:val>
                                            <p:strVal val="1+(6*min(max(#ppt_w*#ppt_h,.3),1)-7.4)/-.7*#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 y="-931312"/>
            <a:ext cx="1668780" cy="3554819"/>
          </a:xfrm>
          <a:prstGeom prst="rect">
            <a:avLst/>
          </a:prstGeom>
          <a:noFill/>
        </p:spPr>
        <p:txBody>
          <a:bodyPr wrap="square" rtlCol="0">
            <a:spAutoFit/>
          </a:bodyPr>
          <a:lstStyle/>
          <a:p>
            <a:pPr algn="ctr">
              <a:spcAft>
                <a:spcPts val="1200"/>
              </a:spcAft>
            </a:pPr>
            <a:r>
              <a:rPr lang="en-US" sz="22500" b="0" dirty="0" smtClean="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2</a:t>
            </a:r>
            <a:endParaRPr lang="en-US" sz="22500" b="0" dirty="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3" name="TextBox 2"/>
          <p:cNvSpPr txBox="1"/>
          <p:nvPr/>
        </p:nvSpPr>
        <p:spPr>
          <a:xfrm>
            <a:off x="670560" y="127868"/>
            <a:ext cx="8351520" cy="2155077"/>
          </a:xfrm>
          <a:prstGeom prst="rect">
            <a:avLst/>
          </a:prstGeom>
          <a:noFill/>
        </p:spPr>
        <p:txBody>
          <a:bodyPr wrap="square" rtlCol="0">
            <a:spAutoFit/>
          </a:bodyPr>
          <a:lstStyle/>
          <a:p>
            <a:pPr algn="r">
              <a:lnSpc>
                <a:spcPct val="60000"/>
              </a:lnSpc>
              <a:spcAft>
                <a:spcPts val="1200"/>
              </a:spcAft>
            </a:pPr>
            <a:r>
              <a:rPr lang="en-US" sz="72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The Tongue Is The</a:t>
            </a:r>
            <a:br>
              <a:rPr lang="en-US" sz="72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br>
            <a:r>
              <a:rPr lang="en-US" sz="72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Steering Wheel For Your Relationships With Others </a:t>
            </a:r>
            <a:endParaRPr lang="en-US" sz="7200" b="0" dirty="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5" name="TextBox 4"/>
          <p:cNvSpPr txBox="1"/>
          <p:nvPr/>
        </p:nvSpPr>
        <p:spPr>
          <a:xfrm>
            <a:off x="121920" y="2764479"/>
            <a:ext cx="8869680" cy="3451651"/>
          </a:xfrm>
          <a:prstGeom prst="rect">
            <a:avLst/>
          </a:prstGeom>
          <a:noFill/>
        </p:spPr>
        <p:txBody>
          <a:bodyPr wrap="square" rtlCol="0">
            <a:spAutoFit/>
          </a:bodyPr>
          <a:lstStyle/>
          <a:p>
            <a:pPr algn="ctr">
              <a:lnSpc>
                <a:spcPct val="65000"/>
              </a:lnSpc>
              <a:spcAft>
                <a:spcPts val="1200"/>
              </a:spcAft>
            </a:pPr>
            <a:r>
              <a:rPr lang="en-US" sz="6600" dirty="0" smtClean="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There is a kind of maturity of speech, which acts as a catalyst for growth and maturity in everything you do</a:t>
            </a:r>
            <a:endParaRPr lang="en-US" sz="6600" i="1" dirty="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Tree>
    <p:extLst>
      <p:ext uri="{BB962C8B-B14F-4D97-AF65-F5344CB8AC3E}">
        <p14:creationId xmlns:p14="http://schemas.microsoft.com/office/powerpoint/2010/main" val="1856135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 y="-931312"/>
            <a:ext cx="1668780" cy="3554819"/>
          </a:xfrm>
          <a:prstGeom prst="rect">
            <a:avLst/>
          </a:prstGeom>
          <a:noFill/>
        </p:spPr>
        <p:txBody>
          <a:bodyPr wrap="square" rtlCol="0">
            <a:spAutoFit/>
          </a:bodyPr>
          <a:lstStyle/>
          <a:p>
            <a:pPr algn="ctr">
              <a:spcAft>
                <a:spcPts val="1200"/>
              </a:spcAft>
            </a:pPr>
            <a:r>
              <a:rPr lang="en-US" sz="22500" b="0" dirty="0" smtClean="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2</a:t>
            </a:r>
            <a:endParaRPr lang="en-US" sz="22500" b="0" dirty="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3" name="TextBox 2"/>
          <p:cNvSpPr txBox="1"/>
          <p:nvPr/>
        </p:nvSpPr>
        <p:spPr>
          <a:xfrm>
            <a:off x="670560" y="127868"/>
            <a:ext cx="8351520" cy="2155077"/>
          </a:xfrm>
          <a:prstGeom prst="rect">
            <a:avLst/>
          </a:prstGeom>
          <a:noFill/>
        </p:spPr>
        <p:txBody>
          <a:bodyPr wrap="square" rtlCol="0">
            <a:spAutoFit/>
          </a:bodyPr>
          <a:lstStyle/>
          <a:p>
            <a:pPr algn="r">
              <a:lnSpc>
                <a:spcPct val="60000"/>
              </a:lnSpc>
              <a:spcAft>
                <a:spcPts val="1200"/>
              </a:spcAft>
            </a:pPr>
            <a:r>
              <a:rPr lang="en-US" sz="72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The Tongue Is The</a:t>
            </a:r>
            <a:br>
              <a:rPr lang="en-US" sz="72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br>
            <a:r>
              <a:rPr lang="en-US" sz="72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Steering Wheel For Your Relationships With Others </a:t>
            </a:r>
            <a:endParaRPr lang="en-US" sz="7200" b="0" dirty="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6" name="Rectangle 4"/>
          <p:cNvSpPr>
            <a:spLocks noChangeArrowheads="1"/>
          </p:cNvSpPr>
          <p:nvPr/>
        </p:nvSpPr>
        <p:spPr bwMode="auto">
          <a:xfrm>
            <a:off x="203200" y="2749844"/>
            <a:ext cx="8763000" cy="3049568"/>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a:p>
        </p:txBody>
      </p:sp>
      <p:sp>
        <p:nvSpPr>
          <p:cNvPr id="7" name="Text Box 5"/>
          <p:cNvSpPr txBox="1">
            <a:spLocks noChangeArrowheads="1"/>
          </p:cNvSpPr>
          <p:nvPr/>
        </p:nvSpPr>
        <p:spPr bwMode="auto">
          <a:xfrm>
            <a:off x="279400" y="2752424"/>
            <a:ext cx="8610600" cy="3046988"/>
          </a:xfrm>
          <a:prstGeom prst="rect">
            <a:avLst/>
          </a:prstGeom>
          <a:noFill/>
          <a:ln w="9525">
            <a:noFill/>
            <a:miter lim="800000"/>
            <a:headEnd/>
            <a:tailEnd/>
          </a:ln>
          <a:effectLst/>
        </p:spPr>
        <p:txBody>
          <a:bodyPr>
            <a:spAutoFit/>
          </a:bodyPr>
          <a:lstStyle/>
          <a:p>
            <a:pPr>
              <a:lnSpc>
                <a:spcPct val="80000"/>
              </a:lnSpc>
            </a:pPr>
            <a:r>
              <a:rPr lang="en-US" b="0" dirty="0" smtClean="0">
                <a:solidFill>
                  <a:srgbClr val="FFFF00"/>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Psalm 32:9</a:t>
            </a:r>
            <a: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
            </a:r>
            <a:b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br>
            <a:r>
              <a:rPr lang="en-US" b="0" dirty="0" smtClean="0">
                <a:solidFill>
                  <a:schemeClr val="bg1"/>
                </a:solidFill>
                <a:latin typeface="Teen" pitchFamily="2" charset="0"/>
              </a:rPr>
              <a:t>Be ye not as the horse, or as the mule, which have no understanding: whose mouth must be held in with a bit and bridle, lest they come near unto thee.</a:t>
            </a:r>
            <a:endParaRPr lang="en-US" b="0" dirty="0" smtClean="0">
              <a:solidFill>
                <a:schemeClr val="bg1"/>
              </a:solidFill>
              <a:effectLst>
                <a:outerShdw blurRad="50800" dist="38100" dir="2700000" algn="tl" rotWithShape="0">
                  <a:prstClr val="black">
                    <a:alpha val="40000"/>
                  </a:prstClr>
                </a:outerShdw>
              </a:effectLst>
              <a:latin typeface="Teen" pitchFamily="2" charset="0"/>
            </a:endParaRPr>
          </a:p>
        </p:txBody>
      </p:sp>
    </p:spTree>
    <p:extLst>
      <p:ext uri="{BB962C8B-B14F-4D97-AF65-F5344CB8AC3E}">
        <p14:creationId xmlns:p14="http://schemas.microsoft.com/office/powerpoint/2010/main" val="4218933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 y="-931312"/>
            <a:ext cx="1668780" cy="3554819"/>
          </a:xfrm>
          <a:prstGeom prst="rect">
            <a:avLst/>
          </a:prstGeom>
          <a:noFill/>
        </p:spPr>
        <p:txBody>
          <a:bodyPr wrap="square" rtlCol="0">
            <a:spAutoFit/>
          </a:bodyPr>
          <a:lstStyle/>
          <a:p>
            <a:pPr algn="ctr">
              <a:spcAft>
                <a:spcPts val="1200"/>
              </a:spcAft>
            </a:pPr>
            <a:r>
              <a:rPr lang="en-US" sz="22500" b="0" dirty="0" smtClean="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2</a:t>
            </a:r>
            <a:endParaRPr lang="en-US" sz="22500" b="0" dirty="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3" name="TextBox 2"/>
          <p:cNvSpPr txBox="1"/>
          <p:nvPr/>
        </p:nvSpPr>
        <p:spPr>
          <a:xfrm>
            <a:off x="670560" y="127868"/>
            <a:ext cx="8351520" cy="2155077"/>
          </a:xfrm>
          <a:prstGeom prst="rect">
            <a:avLst/>
          </a:prstGeom>
          <a:noFill/>
        </p:spPr>
        <p:txBody>
          <a:bodyPr wrap="square" rtlCol="0">
            <a:spAutoFit/>
          </a:bodyPr>
          <a:lstStyle/>
          <a:p>
            <a:pPr algn="r">
              <a:lnSpc>
                <a:spcPct val="60000"/>
              </a:lnSpc>
              <a:spcAft>
                <a:spcPts val="1200"/>
              </a:spcAft>
            </a:pPr>
            <a:r>
              <a:rPr lang="en-US" sz="72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The Tongue Is The</a:t>
            </a:r>
            <a:br>
              <a:rPr lang="en-US" sz="72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br>
            <a:r>
              <a:rPr lang="en-US" sz="72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Steering Wheel For Your Relationships With Others </a:t>
            </a:r>
            <a:endParaRPr lang="en-US" sz="7200" b="0" dirty="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6" name="Rectangle 4"/>
          <p:cNvSpPr>
            <a:spLocks noChangeArrowheads="1"/>
          </p:cNvSpPr>
          <p:nvPr/>
        </p:nvSpPr>
        <p:spPr bwMode="auto">
          <a:xfrm>
            <a:off x="203200" y="2749844"/>
            <a:ext cx="8763000" cy="2064683"/>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a:p>
        </p:txBody>
      </p:sp>
      <p:sp>
        <p:nvSpPr>
          <p:cNvPr id="7" name="Text Box 5"/>
          <p:cNvSpPr txBox="1">
            <a:spLocks noChangeArrowheads="1"/>
          </p:cNvSpPr>
          <p:nvPr/>
        </p:nvSpPr>
        <p:spPr bwMode="auto">
          <a:xfrm>
            <a:off x="279400" y="2752424"/>
            <a:ext cx="8610600" cy="2062103"/>
          </a:xfrm>
          <a:prstGeom prst="rect">
            <a:avLst/>
          </a:prstGeom>
          <a:noFill/>
          <a:ln w="9525">
            <a:noFill/>
            <a:miter lim="800000"/>
            <a:headEnd/>
            <a:tailEnd/>
          </a:ln>
          <a:effectLst/>
        </p:spPr>
        <p:txBody>
          <a:bodyPr>
            <a:spAutoFit/>
          </a:bodyPr>
          <a:lstStyle/>
          <a:p>
            <a:pPr>
              <a:lnSpc>
                <a:spcPct val="80000"/>
              </a:lnSpc>
            </a:pPr>
            <a:r>
              <a:rPr lang="en-US" b="0" dirty="0" smtClean="0">
                <a:solidFill>
                  <a:srgbClr val="FFFF00"/>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Proverbs 26:3</a:t>
            </a:r>
            <a: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
            </a:r>
            <a:b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br>
            <a:r>
              <a:rPr lang="en-US" b="0" dirty="0" smtClean="0">
                <a:solidFill>
                  <a:schemeClr val="bg1"/>
                </a:solidFill>
                <a:latin typeface="Teen" pitchFamily="2" charset="0"/>
              </a:rPr>
              <a:t>A whip for the horse, a bridle for the ass, and a rod for the fool’s back.</a:t>
            </a:r>
            <a:endParaRPr lang="en-US" b="0" dirty="0" smtClean="0">
              <a:solidFill>
                <a:schemeClr val="bg1"/>
              </a:solidFill>
              <a:effectLst>
                <a:outerShdw blurRad="50800" dist="38100" dir="2700000" algn="tl" rotWithShape="0">
                  <a:prstClr val="black">
                    <a:alpha val="40000"/>
                  </a:prstClr>
                </a:outerShdw>
              </a:effectLst>
              <a:latin typeface="Teen" pitchFamily="2" charset="0"/>
            </a:endParaRPr>
          </a:p>
        </p:txBody>
      </p:sp>
    </p:spTree>
    <p:extLst>
      <p:ext uri="{BB962C8B-B14F-4D97-AF65-F5344CB8AC3E}">
        <p14:creationId xmlns:p14="http://schemas.microsoft.com/office/powerpoint/2010/main" val="277545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5440" y="2491962"/>
            <a:ext cx="3408997" cy="4099337"/>
          </a:xfrm>
          <a:prstGeom prst="rect">
            <a:avLst/>
          </a:prstGeom>
          <a:effectLst>
            <a:glow rad="228600">
              <a:schemeClr val="accent4">
                <a:satMod val="175000"/>
                <a:alpha val="40000"/>
              </a:schemeClr>
            </a:glow>
          </a:effectLst>
        </p:spPr>
      </p:pic>
      <p:sp>
        <p:nvSpPr>
          <p:cNvPr id="2" name="TextBox 1"/>
          <p:cNvSpPr txBox="1"/>
          <p:nvPr/>
        </p:nvSpPr>
        <p:spPr>
          <a:xfrm>
            <a:off x="-68580" y="-931312"/>
            <a:ext cx="1668780" cy="3554819"/>
          </a:xfrm>
          <a:prstGeom prst="rect">
            <a:avLst/>
          </a:prstGeom>
          <a:noFill/>
        </p:spPr>
        <p:txBody>
          <a:bodyPr wrap="square" rtlCol="0">
            <a:spAutoFit/>
          </a:bodyPr>
          <a:lstStyle/>
          <a:p>
            <a:pPr algn="ctr">
              <a:spcAft>
                <a:spcPts val="1200"/>
              </a:spcAft>
            </a:pPr>
            <a:r>
              <a:rPr lang="en-US" sz="22500" b="0" dirty="0" smtClean="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2</a:t>
            </a:r>
            <a:endParaRPr lang="en-US" sz="22500" b="0" dirty="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3" name="TextBox 2"/>
          <p:cNvSpPr txBox="1"/>
          <p:nvPr/>
        </p:nvSpPr>
        <p:spPr>
          <a:xfrm>
            <a:off x="670560" y="127868"/>
            <a:ext cx="8351520" cy="2155077"/>
          </a:xfrm>
          <a:prstGeom prst="rect">
            <a:avLst/>
          </a:prstGeom>
          <a:noFill/>
        </p:spPr>
        <p:txBody>
          <a:bodyPr wrap="square" rtlCol="0">
            <a:spAutoFit/>
          </a:bodyPr>
          <a:lstStyle/>
          <a:p>
            <a:pPr algn="r">
              <a:lnSpc>
                <a:spcPct val="60000"/>
              </a:lnSpc>
              <a:spcAft>
                <a:spcPts val="1200"/>
              </a:spcAft>
            </a:pPr>
            <a:r>
              <a:rPr lang="en-US" sz="72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The Tongue Is The</a:t>
            </a:r>
            <a:br>
              <a:rPr lang="en-US" sz="72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br>
            <a:r>
              <a:rPr lang="en-US" sz="72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Steering Wheel For Your Relationships With Others </a:t>
            </a:r>
            <a:endParaRPr lang="en-US" sz="7200" b="0" dirty="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8" name="TextBox 7"/>
          <p:cNvSpPr txBox="1"/>
          <p:nvPr/>
        </p:nvSpPr>
        <p:spPr>
          <a:xfrm>
            <a:off x="22860" y="2787191"/>
            <a:ext cx="6271260" cy="3693319"/>
          </a:xfrm>
          <a:prstGeom prst="rect">
            <a:avLst/>
          </a:prstGeom>
          <a:noFill/>
        </p:spPr>
        <p:txBody>
          <a:bodyPr wrap="square" rtlCol="0">
            <a:spAutoFit/>
          </a:bodyPr>
          <a:lstStyle/>
          <a:p>
            <a:pPr algn="ctr">
              <a:lnSpc>
                <a:spcPct val="65000"/>
              </a:lnSpc>
              <a:spcAft>
                <a:spcPts val="1200"/>
              </a:spcAft>
            </a:pPr>
            <a:r>
              <a:rPr lang="en-US" sz="7200" dirty="0" smtClean="0">
                <a:ln>
                  <a:solidFill>
                    <a:schemeClr val="tx1"/>
                  </a:solidFill>
                </a:ln>
                <a:solidFill>
                  <a:srgbClr val="CC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A small bit in a horse’s mouth, can control and direct that very large animal</a:t>
            </a:r>
            <a:endParaRPr lang="en-US" sz="7200" i="1" dirty="0">
              <a:ln>
                <a:solidFill>
                  <a:schemeClr val="tx1"/>
                </a:solidFill>
              </a:ln>
              <a:solidFill>
                <a:srgbClr val="CC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Tree>
    <p:extLst>
      <p:ext uri="{BB962C8B-B14F-4D97-AF65-F5344CB8AC3E}">
        <p14:creationId xmlns:p14="http://schemas.microsoft.com/office/powerpoint/2010/main" val="11763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0750" y="3545153"/>
            <a:ext cx="4762500" cy="3120493"/>
          </a:xfrm>
          <a:prstGeom prst="rect">
            <a:avLst/>
          </a:prstGeom>
          <a:effectLst>
            <a:glow rad="228600">
              <a:schemeClr val="accent4">
                <a:satMod val="175000"/>
                <a:alpha val="40000"/>
              </a:schemeClr>
            </a:glow>
          </a:effectLst>
        </p:spPr>
      </p:pic>
      <p:sp>
        <p:nvSpPr>
          <p:cNvPr id="2" name="TextBox 1"/>
          <p:cNvSpPr txBox="1"/>
          <p:nvPr/>
        </p:nvSpPr>
        <p:spPr>
          <a:xfrm>
            <a:off x="-68580" y="-931312"/>
            <a:ext cx="1668780" cy="3554819"/>
          </a:xfrm>
          <a:prstGeom prst="rect">
            <a:avLst/>
          </a:prstGeom>
          <a:noFill/>
        </p:spPr>
        <p:txBody>
          <a:bodyPr wrap="square" rtlCol="0">
            <a:spAutoFit/>
          </a:bodyPr>
          <a:lstStyle/>
          <a:p>
            <a:pPr algn="ctr">
              <a:spcAft>
                <a:spcPts val="1200"/>
              </a:spcAft>
            </a:pPr>
            <a:r>
              <a:rPr lang="en-US" sz="22500" b="0" dirty="0" smtClean="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2</a:t>
            </a:r>
            <a:endParaRPr lang="en-US" sz="22500" b="0" dirty="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3" name="TextBox 2"/>
          <p:cNvSpPr txBox="1"/>
          <p:nvPr/>
        </p:nvSpPr>
        <p:spPr>
          <a:xfrm>
            <a:off x="670560" y="127868"/>
            <a:ext cx="8351520" cy="2155077"/>
          </a:xfrm>
          <a:prstGeom prst="rect">
            <a:avLst/>
          </a:prstGeom>
          <a:noFill/>
        </p:spPr>
        <p:txBody>
          <a:bodyPr wrap="square" rtlCol="0">
            <a:spAutoFit/>
          </a:bodyPr>
          <a:lstStyle/>
          <a:p>
            <a:pPr algn="r">
              <a:lnSpc>
                <a:spcPct val="60000"/>
              </a:lnSpc>
              <a:spcAft>
                <a:spcPts val="1200"/>
              </a:spcAft>
            </a:pPr>
            <a:r>
              <a:rPr lang="en-US" sz="72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The Tongue Is The</a:t>
            </a:r>
            <a:br>
              <a:rPr lang="en-US" sz="72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br>
            <a:r>
              <a:rPr lang="en-US" sz="72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Steering Wheel For Your Relationships With Others </a:t>
            </a:r>
            <a:endParaRPr lang="en-US" sz="7200" b="0" dirty="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8" name="TextBox 7"/>
          <p:cNvSpPr txBox="1"/>
          <p:nvPr/>
        </p:nvSpPr>
        <p:spPr>
          <a:xfrm>
            <a:off x="121920" y="2650031"/>
            <a:ext cx="8869680" cy="2252924"/>
          </a:xfrm>
          <a:prstGeom prst="rect">
            <a:avLst/>
          </a:prstGeom>
          <a:noFill/>
        </p:spPr>
        <p:txBody>
          <a:bodyPr wrap="square" rtlCol="0">
            <a:spAutoFit/>
          </a:bodyPr>
          <a:lstStyle/>
          <a:p>
            <a:pPr algn="ctr">
              <a:lnSpc>
                <a:spcPct val="65000"/>
              </a:lnSpc>
              <a:spcAft>
                <a:spcPts val="1200"/>
              </a:spcAft>
            </a:pPr>
            <a:r>
              <a:rPr lang="en-US" sz="7200" dirty="0" smtClean="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A small rudder controls the direction of a huge ship</a:t>
            </a:r>
            <a:endParaRPr lang="en-US" sz="7200" i="1" dirty="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Tree>
    <p:extLst>
      <p:ext uri="{BB962C8B-B14F-4D97-AF65-F5344CB8AC3E}">
        <p14:creationId xmlns:p14="http://schemas.microsoft.com/office/powerpoint/2010/main" val="3967005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1640" y="2188129"/>
            <a:ext cx="3408997" cy="2055243"/>
          </a:xfrm>
          <a:prstGeom prst="rect">
            <a:avLst/>
          </a:prstGeom>
          <a:effectLst>
            <a:glow rad="228600">
              <a:schemeClr val="accent4">
                <a:satMod val="175000"/>
                <a:alpha val="40000"/>
              </a:schemeClr>
            </a:glow>
          </a:effectLst>
        </p:spPr>
      </p:pic>
      <p:sp>
        <p:nvSpPr>
          <p:cNvPr id="2" name="TextBox 1"/>
          <p:cNvSpPr txBox="1"/>
          <p:nvPr/>
        </p:nvSpPr>
        <p:spPr>
          <a:xfrm>
            <a:off x="-68580" y="-931312"/>
            <a:ext cx="1668780" cy="3554819"/>
          </a:xfrm>
          <a:prstGeom prst="rect">
            <a:avLst/>
          </a:prstGeom>
          <a:noFill/>
        </p:spPr>
        <p:txBody>
          <a:bodyPr wrap="square" rtlCol="0">
            <a:spAutoFit/>
          </a:bodyPr>
          <a:lstStyle/>
          <a:p>
            <a:pPr algn="ctr">
              <a:spcAft>
                <a:spcPts val="1200"/>
              </a:spcAft>
            </a:pPr>
            <a:r>
              <a:rPr lang="en-US" sz="22500" b="0" dirty="0" smtClean="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2</a:t>
            </a:r>
            <a:endParaRPr lang="en-US" sz="22500" b="0" dirty="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3" name="TextBox 2"/>
          <p:cNvSpPr txBox="1"/>
          <p:nvPr/>
        </p:nvSpPr>
        <p:spPr>
          <a:xfrm>
            <a:off x="670560" y="127868"/>
            <a:ext cx="8351520" cy="2155077"/>
          </a:xfrm>
          <a:prstGeom prst="rect">
            <a:avLst/>
          </a:prstGeom>
          <a:noFill/>
        </p:spPr>
        <p:txBody>
          <a:bodyPr wrap="square" rtlCol="0">
            <a:spAutoFit/>
          </a:bodyPr>
          <a:lstStyle/>
          <a:p>
            <a:pPr algn="r">
              <a:lnSpc>
                <a:spcPct val="60000"/>
              </a:lnSpc>
              <a:spcAft>
                <a:spcPts val="1200"/>
              </a:spcAft>
            </a:pPr>
            <a:r>
              <a:rPr lang="en-US" sz="72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The Tongue Is The</a:t>
            </a:r>
            <a:br>
              <a:rPr lang="en-US" sz="72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br>
            <a:r>
              <a:rPr lang="en-US" sz="72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Steering Wheel For Your Relationships With Others </a:t>
            </a:r>
            <a:endParaRPr lang="en-US" sz="7200" b="0" dirty="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8" name="TextBox 7"/>
          <p:cNvSpPr txBox="1"/>
          <p:nvPr/>
        </p:nvSpPr>
        <p:spPr>
          <a:xfrm>
            <a:off x="22860" y="3274871"/>
            <a:ext cx="6271260" cy="767326"/>
          </a:xfrm>
          <a:prstGeom prst="rect">
            <a:avLst/>
          </a:prstGeom>
          <a:noFill/>
        </p:spPr>
        <p:txBody>
          <a:bodyPr wrap="square" rtlCol="0">
            <a:spAutoFit/>
          </a:bodyPr>
          <a:lstStyle/>
          <a:p>
            <a:pPr algn="ctr">
              <a:lnSpc>
                <a:spcPct val="65000"/>
              </a:lnSpc>
              <a:spcAft>
                <a:spcPts val="1200"/>
              </a:spcAft>
            </a:pPr>
            <a:r>
              <a:rPr lang="en-US" sz="6200" dirty="0" smtClean="0">
                <a:ln>
                  <a:solidFill>
                    <a:schemeClr val="tx1"/>
                  </a:solidFill>
                </a:ln>
                <a:solidFill>
                  <a:srgbClr val="CC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The tongue,</a:t>
            </a:r>
            <a:endParaRPr lang="en-US" sz="6200" i="1" dirty="0">
              <a:ln>
                <a:solidFill>
                  <a:schemeClr val="tx1"/>
                </a:solidFill>
              </a:ln>
              <a:solidFill>
                <a:srgbClr val="CC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
        <p:nvSpPr>
          <p:cNvPr id="6" name="TextBox 5"/>
          <p:cNvSpPr txBox="1"/>
          <p:nvPr/>
        </p:nvSpPr>
        <p:spPr>
          <a:xfrm>
            <a:off x="72390" y="3922571"/>
            <a:ext cx="8999220" cy="2627835"/>
          </a:xfrm>
          <a:prstGeom prst="rect">
            <a:avLst/>
          </a:prstGeom>
          <a:noFill/>
        </p:spPr>
        <p:txBody>
          <a:bodyPr wrap="square" rtlCol="0">
            <a:spAutoFit/>
          </a:bodyPr>
          <a:lstStyle/>
          <a:p>
            <a:pPr algn="ctr">
              <a:lnSpc>
                <a:spcPct val="65000"/>
              </a:lnSpc>
              <a:spcAft>
                <a:spcPts val="1200"/>
              </a:spcAft>
            </a:pPr>
            <a:r>
              <a:rPr lang="en-US" sz="6200" dirty="0">
                <a:ln>
                  <a:solidFill>
                    <a:schemeClr val="tx1"/>
                  </a:solidFill>
                </a:ln>
                <a:solidFill>
                  <a:srgbClr val="CC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t</a:t>
            </a:r>
            <a:r>
              <a:rPr lang="en-US" sz="6200" dirty="0" smtClean="0">
                <a:ln>
                  <a:solidFill>
                    <a:schemeClr val="tx1"/>
                  </a:solidFill>
                </a:ln>
                <a:solidFill>
                  <a:srgbClr val="CC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hough small compared to your head, arms, legs and belly, plays a controlling factor in your life </a:t>
            </a:r>
            <a:endParaRPr lang="en-US" sz="6200" i="1" dirty="0">
              <a:ln>
                <a:solidFill>
                  <a:schemeClr val="tx1"/>
                </a:solidFill>
              </a:ln>
              <a:solidFill>
                <a:srgbClr val="CC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Tree>
    <p:extLst>
      <p:ext uri="{BB962C8B-B14F-4D97-AF65-F5344CB8AC3E}">
        <p14:creationId xmlns:p14="http://schemas.microsoft.com/office/powerpoint/2010/main" val="2319526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1640" y="2188129"/>
            <a:ext cx="3408997" cy="2055243"/>
          </a:xfrm>
          <a:prstGeom prst="rect">
            <a:avLst/>
          </a:prstGeom>
          <a:effectLst>
            <a:glow rad="228600">
              <a:schemeClr val="accent4">
                <a:satMod val="175000"/>
                <a:alpha val="40000"/>
              </a:schemeClr>
            </a:glow>
          </a:effectLst>
        </p:spPr>
      </p:pic>
      <p:sp>
        <p:nvSpPr>
          <p:cNvPr id="2" name="TextBox 1"/>
          <p:cNvSpPr txBox="1"/>
          <p:nvPr/>
        </p:nvSpPr>
        <p:spPr>
          <a:xfrm>
            <a:off x="-68580" y="-931312"/>
            <a:ext cx="1668780" cy="3554819"/>
          </a:xfrm>
          <a:prstGeom prst="rect">
            <a:avLst/>
          </a:prstGeom>
          <a:noFill/>
        </p:spPr>
        <p:txBody>
          <a:bodyPr wrap="square" rtlCol="0">
            <a:spAutoFit/>
          </a:bodyPr>
          <a:lstStyle/>
          <a:p>
            <a:pPr algn="ctr">
              <a:spcAft>
                <a:spcPts val="1200"/>
              </a:spcAft>
            </a:pPr>
            <a:r>
              <a:rPr lang="en-US" sz="22500" b="0" dirty="0" smtClean="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2</a:t>
            </a:r>
            <a:endParaRPr lang="en-US" sz="22500" b="0" dirty="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3" name="TextBox 2"/>
          <p:cNvSpPr txBox="1"/>
          <p:nvPr/>
        </p:nvSpPr>
        <p:spPr>
          <a:xfrm>
            <a:off x="670560" y="127868"/>
            <a:ext cx="8351520" cy="2155077"/>
          </a:xfrm>
          <a:prstGeom prst="rect">
            <a:avLst/>
          </a:prstGeom>
          <a:noFill/>
        </p:spPr>
        <p:txBody>
          <a:bodyPr wrap="square" rtlCol="0">
            <a:spAutoFit/>
          </a:bodyPr>
          <a:lstStyle/>
          <a:p>
            <a:pPr algn="r">
              <a:lnSpc>
                <a:spcPct val="60000"/>
              </a:lnSpc>
              <a:spcAft>
                <a:spcPts val="1200"/>
              </a:spcAft>
            </a:pPr>
            <a:r>
              <a:rPr lang="en-US" sz="72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The Tongue Is The</a:t>
            </a:r>
            <a:br>
              <a:rPr lang="en-US" sz="72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br>
            <a:r>
              <a:rPr lang="en-US" sz="72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Steering Wheel For Your Relationships With Others </a:t>
            </a:r>
            <a:endParaRPr lang="en-US" sz="7200" b="0" dirty="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8" name="TextBox 7"/>
          <p:cNvSpPr txBox="1"/>
          <p:nvPr/>
        </p:nvSpPr>
        <p:spPr>
          <a:xfrm>
            <a:off x="22860" y="3267251"/>
            <a:ext cx="7299960" cy="680251"/>
          </a:xfrm>
          <a:prstGeom prst="rect">
            <a:avLst/>
          </a:prstGeom>
          <a:noFill/>
        </p:spPr>
        <p:txBody>
          <a:bodyPr wrap="square" rtlCol="0">
            <a:spAutoFit/>
          </a:bodyPr>
          <a:lstStyle/>
          <a:p>
            <a:pPr algn="ctr">
              <a:lnSpc>
                <a:spcPct val="65000"/>
              </a:lnSpc>
              <a:spcAft>
                <a:spcPts val="1200"/>
              </a:spcAft>
            </a:pPr>
            <a:r>
              <a:rPr lang="en-US" sz="5400" dirty="0" smtClean="0">
                <a:ln>
                  <a:solidFill>
                    <a:schemeClr val="tx1"/>
                  </a:solidFill>
                </a:ln>
                <a:solidFill>
                  <a:schemeClr val="bg1"/>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But how you use it, </a:t>
            </a:r>
            <a:endParaRPr lang="en-US" sz="5400" i="1" dirty="0">
              <a:ln>
                <a:solidFill>
                  <a:schemeClr val="tx1"/>
                </a:solidFill>
              </a:ln>
              <a:solidFill>
                <a:schemeClr val="bg1"/>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
        <p:nvSpPr>
          <p:cNvPr id="6" name="TextBox 5"/>
          <p:cNvSpPr txBox="1"/>
          <p:nvPr/>
        </p:nvSpPr>
        <p:spPr>
          <a:xfrm>
            <a:off x="72390" y="3800651"/>
            <a:ext cx="8999220" cy="2840842"/>
          </a:xfrm>
          <a:prstGeom prst="rect">
            <a:avLst/>
          </a:prstGeom>
          <a:noFill/>
        </p:spPr>
        <p:txBody>
          <a:bodyPr wrap="square" rtlCol="0">
            <a:spAutoFit/>
          </a:bodyPr>
          <a:lstStyle/>
          <a:p>
            <a:pPr algn="ctr">
              <a:lnSpc>
                <a:spcPct val="65000"/>
              </a:lnSpc>
              <a:spcAft>
                <a:spcPts val="1200"/>
              </a:spcAft>
            </a:pPr>
            <a:r>
              <a:rPr lang="en-US" sz="5400" dirty="0">
                <a:ln>
                  <a:solidFill>
                    <a:schemeClr val="tx1"/>
                  </a:solidFill>
                </a:ln>
                <a:solidFill>
                  <a:schemeClr val="bg1"/>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a</a:t>
            </a:r>
            <a:r>
              <a:rPr lang="en-US" sz="5400" dirty="0" smtClean="0">
                <a:ln>
                  <a:solidFill>
                    <a:schemeClr val="tx1"/>
                  </a:solidFill>
                </a:ln>
                <a:solidFill>
                  <a:schemeClr val="bg1"/>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nd what you say, will have more to do with directing your relationships with others, your successes and pitfalls in life, more than anything else</a:t>
            </a:r>
            <a:endParaRPr lang="en-US" sz="5400" i="1" dirty="0">
              <a:ln>
                <a:solidFill>
                  <a:schemeClr val="tx1"/>
                </a:solidFill>
              </a:ln>
              <a:solidFill>
                <a:schemeClr val="bg1"/>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Tree>
    <p:extLst>
      <p:ext uri="{BB962C8B-B14F-4D97-AF65-F5344CB8AC3E}">
        <p14:creationId xmlns:p14="http://schemas.microsoft.com/office/powerpoint/2010/main" val="1281169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4"/>
          <p:cNvSpPr>
            <a:spLocks noChangeArrowheads="1"/>
          </p:cNvSpPr>
          <p:nvPr/>
        </p:nvSpPr>
        <p:spPr bwMode="auto">
          <a:xfrm>
            <a:off x="190500" y="644618"/>
            <a:ext cx="8763000" cy="5523794"/>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a:p>
        </p:txBody>
      </p:sp>
      <p:sp>
        <p:nvSpPr>
          <p:cNvPr id="4" name="Text Box 5"/>
          <p:cNvSpPr txBox="1">
            <a:spLocks noChangeArrowheads="1"/>
          </p:cNvSpPr>
          <p:nvPr/>
        </p:nvSpPr>
        <p:spPr bwMode="auto">
          <a:xfrm>
            <a:off x="266700" y="663115"/>
            <a:ext cx="8610600" cy="5531771"/>
          </a:xfrm>
          <a:prstGeom prst="rect">
            <a:avLst/>
          </a:prstGeom>
          <a:noFill/>
          <a:ln w="9525">
            <a:noFill/>
            <a:miter lim="800000"/>
            <a:headEnd/>
            <a:tailEnd/>
          </a:ln>
          <a:effectLst/>
        </p:spPr>
        <p:txBody>
          <a:bodyPr>
            <a:spAutoFit/>
          </a:bodyPr>
          <a:lstStyle/>
          <a:p>
            <a:pPr>
              <a:lnSpc>
                <a:spcPct val="80000"/>
              </a:lnSpc>
            </a:pPr>
            <a:r>
              <a:rPr lang="en-US" b="0" dirty="0" smtClean="0">
                <a:solidFill>
                  <a:srgbClr val="FFFF00"/>
                </a:solidFill>
                <a:effectLst>
                  <a:outerShdw blurRad="50800" dist="38100" dir="2700000" algn="tl" rotWithShape="0">
                    <a:prstClr val="black">
                      <a:alpha val="40000"/>
                    </a:prstClr>
                  </a:outerShdw>
                  <a:reflection blurRad="6350" stA="55000" endA="300" endPos="45500" dir="5400000" sy="-100000" algn="bl" rotWithShape="0"/>
                </a:effectLst>
                <a:latin typeface="+mj-lt"/>
              </a:rPr>
              <a:t>James </a:t>
            </a:r>
            <a:r>
              <a:rPr lang="en-US" b="0" dirty="0" smtClean="0">
                <a:solidFill>
                  <a:srgbClr val="FFFF00"/>
                </a:solidFill>
                <a:effectLst>
                  <a:outerShdw blurRad="50800" dist="38100" dir="2700000" algn="tl" rotWithShape="0">
                    <a:prstClr val="black">
                      <a:alpha val="40000"/>
                    </a:prstClr>
                  </a:outerShdw>
                  <a:reflection blurRad="6350" stA="55000" endA="300" endPos="45500" dir="5400000" sy="-100000" algn="bl" rotWithShape="0"/>
                </a:effectLst>
                <a:latin typeface="+mj-lt"/>
              </a:rPr>
              <a:t>3:5-8</a:t>
            </a:r>
            <a: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mj-lt"/>
              </a:rPr>
              <a:t/>
            </a:r>
            <a:b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mj-lt"/>
              </a:rPr>
            </a:br>
            <a:r>
              <a:rPr lang="en-US" b="0" baseline="30000" dirty="0" smtClean="0">
                <a:solidFill>
                  <a:srgbClr val="FFFF00"/>
                </a:solidFill>
                <a:latin typeface="+mj-lt"/>
              </a:rPr>
              <a:t>5</a:t>
            </a:r>
            <a:r>
              <a:rPr lang="en-US" b="0" baseline="30000" dirty="0" smtClean="0">
                <a:solidFill>
                  <a:schemeClr val="bg1"/>
                </a:solidFill>
                <a:latin typeface="+mj-lt"/>
              </a:rPr>
              <a:t> </a:t>
            </a:r>
            <a:r>
              <a:rPr lang="en-US" b="0" dirty="0" smtClean="0">
                <a:solidFill>
                  <a:schemeClr val="bg1"/>
                </a:solidFill>
                <a:latin typeface="+mj-lt"/>
              </a:rPr>
              <a:t>Even </a:t>
            </a:r>
            <a:r>
              <a:rPr lang="en-US" b="0" dirty="0">
                <a:solidFill>
                  <a:schemeClr val="bg1"/>
                </a:solidFill>
                <a:latin typeface="+mj-lt"/>
              </a:rPr>
              <a:t>so the tongue is a little member, and </a:t>
            </a:r>
            <a:r>
              <a:rPr lang="en-US" b="0" dirty="0" err="1">
                <a:solidFill>
                  <a:schemeClr val="bg1"/>
                </a:solidFill>
                <a:latin typeface="+mj-lt"/>
              </a:rPr>
              <a:t>boasteth</a:t>
            </a:r>
            <a:r>
              <a:rPr lang="en-US" b="0" dirty="0">
                <a:solidFill>
                  <a:schemeClr val="bg1"/>
                </a:solidFill>
                <a:latin typeface="+mj-lt"/>
              </a:rPr>
              <a:t> great things. Behold, how great a matter a little fire </a:t>
            </a:r>
            <a:r>
              <a:rPr lang="en-US" b="0" dirty="0" err="1">
                <a:solidFill>
                  <a:schemeClr val="bg1"/>
                </a:solidFill>
                <a:latin typeface="+mj-lt"/>
              </a:rPr>
              <a:t>kindleth</a:t>
            </a:r>
            <a:r>
              <a:rPr lang="en-US" b="0" dirty="0">
                <a:solidFill>
                  <a:schemeClr val="bg1"/>
                </a:solidFill>
                <a:latin typeface="+mj-lt"/>
              </a:rPr>
              <a:t>! </a:t>
            </a:r>
          </a:p>
          <a:p>
            <a:pPr>
              <a:lnSpc>
                <a:spcPct val="80000"/>
              </a:lnSpc>
            </a:pPr>
            <a:r>
              <a:rPr lang="en-US" b="0" baseline="30000" dirty="0" smtClean="0">
                <a:solidFill>
                  <a:srgbClr val="FFFF00"/>
                </a:solidFill>
                <a:latin typeface="+mj-lt"/>
              </a:rPr>
              <a:t>6</a:t>
            </a:r>
            <a:r>
              <a:rPr lang="en-US" b="0" baseline="30000" dirty="0" smtClean="0">
                <a:solidFill>
                  <a:schemeClr val="bg1"/>
                </a:solidFill>
                <a:latin typeface="+mj-lt"/>
              </a:rPr>
              <a:t> </a:t>
            </a:r>
            <a:r>
              <a:rPr lang="en-US" b="0" dirty="0" smtClean="0">
                <a:solidFill>
                  <a:schemeClr val="bg1"/>
                </a:solidFill>
                <a:latin typeface="+mj-lt"/>
              </a:rPr>
              <a:t>And </a:t>
            </a:r>
            <a:r>
              <a:rPr lang="en-US" b="0" dirty="0">
                <a:solidFill>
                  <a:schemeClr val="bg1"/>
                </a:solidFill>
                <a:latin typeface="+mj-lt"/>
              </a:rPr>
              <a:t>the tongue is a fire, a world of iniquity: so is the tongue among our members, that it </a:t>
            </a:r>
            <a:r>
              <a:rPr lang="en-US" b="0" dirty="0" err="1">
                <a:solidFill>
                  <a:schemeClr val="bg1"/>
                </a:solidFill>
                <a:latin typeface="+mj-lt"/>
              </a:rPr>
              <a:t>defileth</a:t>
            </a:r>
            <a:r>
              <a:rPr lang="en-US" b="0" dirty="0">
                <a:solidFill>
                  <a:schemeClr val="bg1"/>
                </a:solidFill>
                <a:latin typeface="+mj-lt"/>
              </a:rPr>
              <a:t> the whole body, and </a:t>
            </a:r>
            <a:r>
              <a:rPr lang="en-US" b="0" dirty="0" err="1">
                <a:solidFill>
                  <a:schemeClr val="bg1"/>
                </a:solidFill>
                <a:latin typeface="+mj-lt"/>
              </a:rPr>
              <a:t>setteth</a:t>
            </a:r>
            <a:r>
              <a:rPr lang="en-US" b="0" dirty="0">
                <a:solidFill>
                  <a:schemeClr val="bg1"/>
                </a:solidFill>
                <a:latin typeface="+mj-lt"/>
              </a:rPr>
              <a:t> on fire the course of nature; and it is set on fire of hell. </a:t>
            </a:r>
          </a:p>
        </p:txBody>
      </p:sp>
    </p:spTree>
    <p:extLst>
      <p:ext uri="{BB962C8B-B14F-4D97-AF65-F5344CB8AC3E}">
        <p14:creationId xmlns:p14="http://schemas.microsoft.com/office/powerpoint/2010/main" val="16650708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4"/>
          <p:cNvSpPr>
            <a:spLocks noChangeArrowheads="1"/>
          </p:cNvSpPr>
          <p:nvPr/>
        </p:nvSpPr>
        <p:spPr bwMode="auto">
          <a:xfrm>
            <a:off x="190500" y="1388067"/>
            <a:ext cx="8763000" cy="4081867"/>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a:p>
        </p:txBody>
      </p:sp>
      <p:sp>
        <p:nvSpPr>
          <p:cNvPr id="4" name="Text Box 5"/>
          <p:cNvSpPr txBox="1">
            <a:spLocks noChangeArrowheads="1"/>
          </p:cNvSpPr>
          <p:nvPr/>
        </p:nvSpPr>
        <p:spPr bwMode="auto">
          <a:xfrm>
            <a:off x="266700" y="1413064"/>
            <a:ext cx="8610600" cy="4031873"/>
          </a:xfrm>
          <a:prstGeom prst="rect">
            <a:avLst/>
          </a:prstGeom>
          <a:noFill/>
          <a:ln w="9525">
            <a:noFill/>
            <a:miter lim="800000"/>
            <a:headEnd/>
            <a:tailEnd/>
          </a:ln>
          <a:effectLst/>
        </p:spPr>
        <p:txBody>
          <a:bodyPr>
            <a:spAutoFit/>
          </a:bodyPr>
          <a:lstStyle/>
          <a:p>
            <a:pPr>
              <a:lnSpc>
                <a:spcPct val="80000"/>
              </a:lnSpc>
            </a:pPr>
            <a:r>
              <a:rPr lang="en-US" b="0" dirty="0" smtClean="0">
                <a:solidFill>
                  <a:srgbClr val="FFFF00"/>
                </a:solidFill>
                <a:effectLst>
                  <a:outerShdw blurRad="50800" dist="38100" dir="2700000" algn="tl" rotWithShape="0">
                    <a:prstClr val="black">
                      <a:alpha val="40000"/>
                    </a:prstClr>
                  </a:outerShdw>
                  <a:reflection blurRad="6350" stA="55000" endA="300" endPos="45500" dir="5400000" sy="-100000" algn="bl" rotWithShape="0"/>
                </a:effectLst>
                <a:latin typeface="+mj-lt"/>
              </a:rPr>
              <a:t>James </a:t>
            </a:r>
            <a:r>
              <a:rPr lang="en-US" b="0" dirty="0" smtClean="0">
                <a:solidFill>
                  <a:srgbClr val="FFFF00"/>
                </a:solidFill>
                <a:effectLst>
                  <a:outerShdw blurRad="50800" dist="38100" dir="2700000" algn="tl" rotWithShape="0">
                    <a:prstClr val="black">
                      <a:alpha val="40000"/>
                    </a:prstClr>
                  </a:outerShdw>
                  <a:reflection blurRad="6350" stA="55000" endA="300" endPos="45500" dir="5400000" sy="-100000" algn="bl" rotWithShape="0"/>
                </a:effectLst>
                <a:latin typeface="+mj-lt"/>
              </a:rPr>
              <a:t>3:5-8</a:t>
            </a:r>
            <a: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mj-lt"/>
              </a:rPr>
              <a:t/>
            </a:r>
            <a:b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mj-lt"/>
              </a:rPr>
            </a:br>
            <a:r>
              <a:rPr lang="en-US" b="0" baseline="30000" dirty="0" smtClean="0">
                <a:solidFill>
                  <a:srgbClr val="FFFF00"/>
                </a:solidFill>
                <a:latin typeface="+mj-lt"/>
              </a:rPr>
              <a:t>7</a:t>
            </a:r>
            <a:r>
              <a:rPr lang="en-US" b="0" baseline="30000" dirty="0" smtClean="0">
                <a:solidFill>
                  <a:schemeClr val="bg1"/>
                </a:solidFill>
                <a:latin typeface="+mj-lt"/>
              </a:rPr>
              <a:t> </a:t>
            </a:r>
            <a:r>
              <a:rPr lang="en-US" b="0" dirty="0" smtClean="0">
                <a:solidFill>
                  <a:schemeClr val="bg1"/>
                </a:solidFill>
                <a:latin typeface="+mj-lt"/>
              </a:rPr>
              <a:t>For </a:t>
            </a:r>
            <a:r>
              <a:rPr lang="en-US" b="0" dirty="0">
                <a:solidFill>
                  <a:schemeClr val="bg1"/>
                </a:solidFill>
                <a:latin typeface="+mj-lt"/>
              </a:rPr>
              <a:t>every kind of beasts, and of birds, and of serpents, and of things in the sea, is tamed, and hath been tamed of mankind: </a:t>
            </a:r>
          </a:p>
          <a:p>
            <a:pPr>
              <a:lnSpc>
                <a:spcPct val="80000"/>
              </a:lnSpc>
            </a:pPr>
            <a:r>
              <a:rPr lang="en-US" b="0" baseline="30000" dirty="0" smtClean="0">
                <a:solidFill>
                  <a:srgbClr val="FFFF00"/>
                </a:solidFill>
                <a:latin typeface="+mj-lt"/>
              </a:rPr>
              <a:t>8</a:t>
            </a:r>
            <a:r>
              <a:rPr lang="en-US" b="0" baseline="30000" dirty="0" smtClean="0">
                <a:solidFill>
                  <a:schemeClr val="bg1"/>
                </a:solidFill>
                <a:latin typeface="+mj-lt"/>
              </a:rPr>
              <a:t> </a:t>
            </a:r>
            <a:r>
              <a:rPr lang="en-US" b="0" dirty="0" smtClean="0">
                <a:solidFill>
                  <a:schemeClr val="bg1"/>
                </a:solidFill>
                <a:latin typeface="+mj-lt"/>
              </a:rPr>
              <a:t>But </a:t>
            </a:r>
            <a:r>
              <a:rPr lang="en-US" b="0" dirty="0">
                <a:solidFill>
                  <a:schemeClr val="bg1"/>
                </a:solidFill>
                <a:latin typeface="+mj-lt"/>
              </a:rPr>
              <a:t>the tongue can no man tame; it is an unruly evil, full of deadly poison. </a:t>
            </a:r>
          </a:p>
        </p:txBody>
      </p:sp>
    </p:spTree>
    <p:extLst>
      <p:ext uri="{BB962C8B-B14F-4D97-AF65-F5344CB8AC3E}">
        <p14:creationId xmlns:p14="http://schemas.microsoft.com/office/powerpoint/2010/main" val="1959696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 y="-931312"/>
            <a:ext cx="1668780" cy="3554819"/>
          </a:xfrm>
          <a:prstGeom prst="rect">
            <a:avLst/>
          </a:prstGeom>
          <a:noFill/>
        </p:spPr>
        <p:txBody>
          <a:bodyPr wrap="square" rtlCol="0">
            <a:spAutoFit/>
          </a:bodyPr>
          <a:lstStyle/>
          <a:p>
            <a:pPr algn="ctr">
              <a:spcAft>
                <a:spcPts val="1200"/>
              </a:spcAft>
            </a:pPr>
            <a:r>
              <a:rPr lang="en-US" sz="22500" b="0" dirty="0" smtClean="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3</a:t>
            </a:r>
            <a:endParaRPr lang="en-US" sz="22500" b="0" dirty="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3" name="TextBox 2"/>
          <p:cNvSpPr txBox="1"/>
          <p:nvPr/>
        </p:nvSpPr>
        <p:spPr>
          <a:xfrm>
            <a:off x="670560" y="-176739"/>
            <a:ext cx="8351520" cy="1938992"/>
          </a:xfrm>
          <a:prstGeom prst="rect">
            <a:avLst/>
          </a:prstGeom>
          <a:noFill/>
        </p:spPr>
        <p:txBody>
          <a:bodyPr wrap="square" rtlCol="0">
            <a:spAutoFit/>
          </a:bodyPr>
          <a:lstStyle/>
          <a:p>
            <a:pPr algn="r">
              <a:spcAft>
                <a:spcPts val="1200"/>
              </a:spcAft>
            </a:pPr>
            <a:r>
              <a:rPr lang="en-US" sz="120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Words Can Kill!</a:t>
            </a:r>
            <a:endParaRPr lang="en-US" sz="12000" b="0" dirty="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4" name="TextBox 3"/>
          <p:cNvSpPr txBox="1"/>
          <p:nvPr/>
        </p:nvSpPr>
        <p:spPr>
          <a:xfrm>
            <a:off x="121920" y="2650031"/>
            <a:ext cx="8869680" cy="3058081"/>
          </a:xfrm>
          <a:prstGeom prst="rect">
            <a:avLst/>
          </a:prstGeom>
          <a:noFill/>
        </p:spPr>
        <p:txBody>
          <a:bodyPr wrap="square" rtlCol="0">
            <a:spAutoFit/>
          </a:bodyPr>
          <a:lstStyle/>
          <a:p>
            <a:pPr algn="ctr">
              <a:lnSpc>
                <a:spcPct val="65000"/>
              </a:lnSpc>
              <a:spcAft>
                <a:spcPts val="1200"/>
              </a:spcAft>
            </a:pPr>
            <a:r>
              <a:rPr lang="en-US" sz="9600" dirty="0" smtClean="0">
                <a:ln>
                  <a:solidFill>
                    <a:schemeClr val="tx1"/>
                  </a:solidFill>
                </a:ln>
                <a:solidFill>
                  <a:srgbClr val="CC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The Tongue Is Little… But It Is Dangerous!</a:t>
            </a:r>
            <a:endParaRPr lang="en-US" sz="9600" i="1" dirty="0">
              <a:ln>
                <a:solidFill>
                  <a:schemeClr val="tx1"/>
                </a:solidFill>
              </a:ln>
              <a:solidFill>
                <a:srgbClr val="CC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Tree>
    <p:extLst>
      <p:ext uri="{BB962C8B-B14F-4D97-AF65-F5344CB8AC3E}">
        <p14:creationId xmlns:p14="http://schemas.microsoft.com/office/powerpoint/2010/main" val="3183057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23" presetClass="entr" presetSubtype="3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strVal val="(6*min(max(#ppt_w*#ppt_h,.3),1)-7.4)/-.7*#ppt_w"/>
                                          </p:val>
                                        </p:tav>
                                        <p:tav tm="100000">
                                          <p:val>
                                            <p:strVal val="#ppt_w"/>
                                          </p:val>
                                        </p:tav>
                                      </p:tavLst>
                                    </p:anim>
                                    <p:anim calcmode="lin" valueType="num">
                                      <p:cBhvr>
                                        <p:cTn id="14" dur="500" fill="hold"/>
                                        <p:tgtEl>
                                          <p:spTgt spid="3"/>
                                        </p:tgtEl>
                                        <p:attrNameLst>
                                          <p:attrName>ppt_h</p:attrName>
                                        </p:attrNameLst>
                                      </p:cBhvr>
                                      <p:tavLst>
                                        <p:tav tm="0">
                                          <p:val>
                                            <p:strVal val="(6*min(max(#ppt_w*#ppt_h,.3),1)-7.4)/-.7*#ppt_h"/>
                                          </p:val>
                                        </p:tav>
                                        <p:tav tm="100000">
                                          <p:val>
                                            <p:strVal val="#ppt_h"/>
                                          </p:val>
                                        </p:tav>
                                      </p:tavLst>
                                    </p:anim>
                                    <p:anim calcmode="lin" valueType="num">
                                      <p:cBhvr>
                                        <p:cTn id="15" dur="500" fill="hold"/>
                                        <p:tgtEl>
                                          <p:spTgt spid="3"/>
                                        </p:tgtEl>
                                        <p:attrNameLst>
                                          <p:attrName>ppt_x</p:attrName>
                                        </p:attrNameLst>
                                      </p:cBhvr>
                                      <p:tavLst>
                                        <p:tav tm="0">
                                          <p:val>
                                            <p:fltVal val="0.5"/>
                                          </p:val>
                                        </p:tav>
                                        <p:tav tm="100000">
                                          <p:val>
                                            <p:strVal val="#ppt_x"/>
                                          </p:val>
                                        </p:tav>
                                      </p:tavLst>
                                    </p:anim>
                                    <p:anim calcmode="lin" valueType="num">
                                      <p:cBhvr>
                                        <p:cTn id="16" dur="500" fill="hold"/>
                                        <p:tgtEl>
                                          <p:spTgt spid="3"/>
                                        </p:tgtEl>
                                        <p:attrNameLst>
                                          <p:attrName>ppt_y</p:attrName>
                                        </p:attrNameLst>
                                      </p:cBhvr>
                                      <p:tavLst>
                                        <p:tav tm="0">
                                          <p:val>
                                            <p:strVal val="1+(6*min(max(#ppt_w*#ppt_h,.3),1)-7.4)/-.7*#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 y="-931312"/>
            <a:ext cx="1668780" cy="3554819"/>
          </a:xfrm>
          <a:prstGeom prst="rect">
            <a:avLst/>
          </a:prstGeom>
          <a:noFill/>
        </p:spPr>
        <p:txBody>
          <a:bodyPr wrap="square" rtlCol="0">
            <a:spAutoFit/>
          </a:bodyPr>
          <a:lstStyle/>
          <a:p>
            <a:pPr algn="ctr">
              <a:spcAft>
                <a:spcPts val="1200"/>
              </a:spcAft>
            </a:pPr>
            <a:r>
              <a:rPr lang="en-US" sz="22500" b="0" dirty="0" smtClean="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3</a:t>
            </a:r>
            <a:endParaRPr lang="en-US" sz="22500" b="0" dirty="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3" name="TextBox 2"/>
          <p:cNvSpPr txBox="1"/>
          <p:nvPr/>
        </p:nvSpPr>
        <p:spPr>
          <a:xfrm>
            <a:off x="670560" y="-176739"/>
            <a:ext cx="8351520" cy="1938992"/>
          </a:xfrm>
          <a:prstGeom prst="rect">
            <a:avLst/>
          </a:prstGeom>
          <a:noFill/>
        </p:spPr>
        <p:txBody>
          <a:bodyPr wrap="square" rtlCol="0">
            <a:spAutoFit/>
          </a:bodyPr>
          <a:lstStyle/>
          <a:p>
            <a:pPr algn="r">
              <a:spcAft>
                <a:spcPts val="1200"/>
              </a:spcAft>
            </a:pPr>
            <a:r>
              <a:rPr lang="en-US" sz="120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Words Can Kill!</a:t>
            </a:r>
            <a:endParaRPr lang="en-US" sz="12000" b="0" dirty="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4" name="TextBox 3"/>
          <p:cNvSpPr txBox="1"/>
          <p:nvPr/>
        </p:nvSpPr>
        <p:spPr>
          <a:xfrm>
            <a:off x="121920" y="1865201"/>
            <a:ext cx="8869680" cy="1569660"/>
          </a:xfrm>
          <a:prstGeom prst="rect">
            <a:avLst/>
          </a:prstGeom>
          <a:noFill/>
        </p:spPr>
        <p:txBody>
          <a:bodyPr wrap="square" rtlCol="0">
            <a:spAutoFit/>
          </a:bodyPr>
          <a:lstStyle/>
          <a:p>
            <a:pPr>
              <a:spcAft>
                <a:spcPts val="1200"/>
              </a:spcAft>
            </a:pPr>
            <a:r>
              <a:rPr lang="en-US" sz="9600" dirty="0" smtClean="0">
                <a:ln>
                  <a:solidFill>
                    <a:schemeClr val="tx1"/>
                  </a:solidFill>
                </a:ln>
                <a:solidFill>
                  <a:srgbClr val="FFC000"/>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It Is Fire!</a:t>
            </a:r>
            <a:endParaRPr lang="en-US" sz="9600" i="1" dirty="0">
              <a:ln>
                <a:solidFill>
                  <a:schemeClr val="tx1"/>
                </a:solidFill>
              </a:ln>
              <a:solidFill>
                <a:srgbClr val="FFC000"/>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
        <p:nvSpPr>
          <p:cNvPr id="8" name="Rectangle 7"/>
          <p:cNvSpPr>
            <a:spLocks noChangeArrowheads="1"/>
          </p:cNvSpPr>
          <p:nvPr/>
        </p:nvSpPr>
        <p:spPr bwMode="auto">
          <a:xfrm>
            <a:off x="1334584" y="4764771"/>
            <a:ext cx="7809417" cy="160495"/>
          </a:xfrm>
          <a:prstGeom prst="rect">
            <a:avLst/>
          </a:prstGeom>
          <a:solidFill>
            <a:schemeClr val="bg1"/>
          </a:solidFill>
          <a:ln w="9525" cap="rnd">
            <a:noFill/>
            <a:prstDash val="sysDot"/>
            <a:miter lim="800000"/>
            <a:headEnd/>
            <a:tailEnd/>
          </a:ln>
          <a:effectLst>
            <a:glow rad="228600">
              <a:schemeClr val="accent4">
                <a:satMod val="175000"/>
                <a:alpha val="40000"/>
              </a:schemeClr>
            </a:glow>
          </a:effectLst>
        </p:spPr>
        <p:txBody>
          <a:bodyPr wrap="none" anchor="ctr"/>
          <a:lstStyle/>
          <a:p>
            <a:endParaRPr lang="en-US" sz="6000"/>
          </a:p>
        </p:txBody>
      </p:sp>
      <p:sp>
        <p:nvSpPr>
          <p:cNvPr id="9" name="Rectangle 8"/>
          <p:cNvSpPr>
            <a:spLocks noChangeArrowheads="1"/>
          </p:cNvSpPr>
          <p:nvPr/>
        </p:nvSpPr>
        <p:spPr bwMode="auto">
          <a:xfrm>
            <a:off x="1334584" y="4093037"/>
            <a:ext cx="7809417" cy="160495"/>
          </a:xfrm>
          <a:prstGeom prst="rect">
            <a:avLst/>
          </a:prstGeom>
          <a:solidFill>
            <a:schemeClr val="bg1"/>
          </a:solidFill>
          <a:ln w="9525" cap="rnd">
            <a:noFill/>
            <a:prstDash val="sysDot"/>
            <a:miter lim="800000"/>
            <a:headEnd/>
            <a:tailEnd/>
          </a:ln>
          <a:effectLst>
            <a:glow rad="228600">
              <a:schemeClr val="accent4">
                <a:satMod val="175000"/>
                <a:alpha val="40000"/>
              </a:schemeClr>
            </a:glow>
          </a:effectLst>
        </p:spPr>
        <p:txBody>
          <a:bodyPr wrap="none" anchor="ctr"/>
          <a:lstStyle/>
          <a:p>
            <a:endParaRPr lang="en-US" sz="6000"/>
          </a:p>
        </p:txBody>
      </p:sp>
      <p:sp>
        <p:nvSpPr>
          <p:cNvPr id="10" name="Rectangle 9"/>
          <p:cNvSpPr>
            <a:spLocks noChangeArrowheads="1"/>
          </p:cNvSpPr>
          <p:nvPr/>
        </p:nvSpPr>
        <p:spPr bwMode="auto">
          <a:xfrm>
            <a:off x="1334584" y="3461840"/>
            <a:ext cx="7809417" cy="160495"/>
          </a:xfrm>
          <a:prstGeom prst="rect">
            <a:avLst/>
          </a:prstGeom>
          <a:solidFill>
            <a:schemeClr val="bg1"/>
          </a:solidFill>
          <a:ln w="9525" cap="rnd">
            <a:noFill/>
            <a:prstDash val="sysDot"/>
            <a:miter lim="800000"/>
            <a:headEnd/>
            <a:tailEnd/>
          </a:ln>
          <a:effectLst>
            <a:glow rad="228600">
              <a:schemeClr val="accent4">
                <a:satMod val="175000"/>
                <a:alpha val="40000"/>
              </a:schemeClr>
            </a:glow>
          </a:effectLst>
        </p:spPr>
        <p:txBody>
          <a:bodyPr wrap="none" anchor="ctr"/>
          <a:lstStyle/>
          <a:p>
            <a:endParaRPr lang="en-US" sz="6000"/>
          </a:p>
        </p:txBody>
      </p:sp>
      <p:sp>
        <p:nvSpPr>
          <p:cNvPr id="11" name="TextBox 10"/>
          <p:cNvSpPr txBox="1"/>
          <p:nvPr/>
        </p:nvSpPr>
        <p:spPr>
          <a:xfrm>
            <a:off x="358140" y="3119606"/>
            <a:ext cx="8785861" cy="830997"/>
          </a:xfrm>
          <a:prstGeom prst="rect">
            <a:avLst/>
          </a:prstGeom>
          <a:noFill/>
        </p:spPr>
        <p:txBody>
          <a:bodyPr wrap="square" rtlCol="0">
            <a:spAutoFit/>
          </a:bodyPr>
          <a:lstStyle/>
          <a:p>
            <a:pPr marL="857250" indent="-857250">
              <a:spcAft>
                <a:spcPts val="1200"/>
              </a:spcAft>
              <a:buClr>
                <a:srgbClr val="99FFCC"/>
              </a:buClr>
              <a:buFont typeface="Wingdings" pitchFamily="2" charset="2"/>
              <a:buChar char="v"/>
            </a:pPr>
            <a:r>
              <a:rPr lang="en-US" sz="4700" spc="-150" dirty="0" smtClean="0">
                <a:ln>
                  <a:solidFill>
                    <a:schemeClr val="tx1"/>
                  </a:solidFill>
                </a:ln>
                <a:solidFill>
                  <a:srgbClr val="A7FFE2"/>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It Will Burn Down A Church</a:t>
            </a:r>
            <a:endParaRPr lang="en-US" sz="4700" spc="-150" dirty="0">
              <a:ln>
                <a:solidFill>
                  <a:schemeClr val="tx1"/>
                </a:solidFill>
              </a:ln>
              <a:solidFill>
                <a:srgbClr val="A7FFE2"/>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
        <p:nvSpPr>
          <p:cNvPr id="12" name="TextBox 11"/>
          <p:cNvSpPr txBox="1"/>
          <p:nvPr/>
        </p:nvSpPr>
        <p:spPr>
          <a:xfrm>
            <a:off x="358140" y="3879361"/>
            <a:ext cx="8785861" cy="685380"/>
          </a:xfrm>
          <a:prstGeom prst="rect">
            <a:avLst/>
          </a:prstGeom>
          <a:noFill/>
        </p:spPr>
        <p:txBody>
          <a:bodyPr wrap="square" rtlCol="0">
            <a:spAutoFit/>
          </a:bodyPr>
          <a:lstStyle/>
          <a:p>
            <a:pPr marL="857250" indent="-857250">
              <a:lnSpc>
                <a:spcPct val="80000"/>
              </a:lnSpc>
              <a:spcAft>
                <a:spcPts val="1200"/>
              </a:spcAft>
              <a:buClr>
                <a:srgbClr val="99FFCC"/>
              </a:buClr>
              <a:buFont typeface="Wingdings" pitchFamily="2" charset="2"/>
              <a:buChar char="v"/>
            </a:pPr>
            <a:r>
              <a:rPr lang="en-US" sz="4700" spc="-150" dirty="0" smtClean="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It Will Burn Down A Marriage</a:t>
            </a:r>
            <a:endParaRPr lang="en-US" sz="4700" spc="-150" dirty="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
        <p:nvSpPr>
          <p:cNvPr id="13" name="TextBox 12"/>
          <p:cNvSpPr txBox="1"/>
          <p:nvPr/>
        </p:nvSpPr>
        <p:spPr>
          <a:xfrm>
            <a:off x="358140" y="4428576"/>
            <a:ext cx="8785861" cy="815608"/>
          </a:xfrm>
          <a:prstGeom prst="rect">
            <a:avLst/>
          </a:prstGeom>
          <a:noFill/>
        </p:spPr>
        <p:txBody>
          <a:bodyPr wrap="square" rtlCol="0">
            <a:spAutoFit/>
          </a:bodyPr>
          <a:lstStyle/>
          <a:p>
            <a:pPr marL="857250" indent="-857250">
              <a:spcAft>
                <a:spcPts val="1200"/>
              </a:spcAft>
              <a:buClr>
                <a:srgbClr val="99FFCC"/>
              </a:buClr>
              <a:buFont typeface="Wingdings" pitchFamily="2" charset="2"/>
              <a:buChar char="v"/>
            </a:pPr>
            <a:r>
              <a:rPr lang="en-US" sz="4700" spc="-150" dirty="0" smtClean="0">
                <a:ln>
                  <a:solidFill>
                    <a:schemeClr val="tx1"/>
                  </a:solidFill>
                </a:ln>
                <a:solidFill>
                  <a:srgbClr val="A7FFE2"/>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It Will Burn Down Families</a:t>
            </a:r>
            <a:endParaRPr lang="en-US" sz="4700" spc="-150" dirty="0">
              <a:ln>
                <a:solidFill>
                  <a:schemeClr val="tx1"/>
                </a:solidFill>
              </a:ln>
              <a:solidFill>
                <a:srgbClr val="A7FFE2"/>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
        <p:nvSpPr>
          <p:cNvPr id="14" name="Rectangle 13"/>
          <p:cNvSpPr>
            <a:spLocks noChangeArrowheads="1"/>
          </p:cNvSpPr>
          <p:nvPr/>
        </p:nvSpPr>
        <p:spPr bwMode="auto">
          <a:xfrm>
            <a:off x="1334584" y="5444523"/>
            <a:ext cx="7809417" cy="160495"/>
          </a:xfrm>
          <a:prstGeom prst="rect">
            <a:avLst/>
          </a:prstGeom>
          <a:solidFill>
            <a:schemeClr val="bg1"/>
          </a:solidFill>
          <a:ln w="9525" cap="rnd">
            <a:noFill/>
            <a:prstDash val="sysDot"/>
            <a:miter lim="800000"/>
            <a:headEnd/>
            <a:tailEnd/>
          </a:ln>
          <a:effectLst>
            <a:glow rad="228600">
              <a:schemeClr val="accent4">
                <a:satMod val="175000"/>
                <a:alpha val="40000"/>
              </a:schemeClr>
            </a:glow>
          </a:effectLst>
        </p:spPr>
        <p:txBody>
          <a:bodyPr wrap="none" anchor="ctr"/>
          <a:lstStyle/>
          <a:p>
            <a:endParaRPr lang="en-US" sz="6000"/>
          </a:p>
        </p:txBody>
      </p:sp>
      <p:sp>
        <p:nvSpPr>
          <p:cNvPr id="15" name="TextBox 14"/>
          <p:cNvSpPr txBox="1"/>
          <p:nvPr/>
        </p:nvSpPr>
        <p:spPr>
          <a:xfrm>
            <a:off x="358140" y="5230847"/>
            <a:ext cx="8785861" cy="685380"/>
          </a:xfrm>
          <a:prstGeom prst="rect">
            <a:avLst/>
          </a:prstGeom>
          <a:noFill/>
        </p:spPr>
        <p:txBody>
          <a:bodyPr wrap="square" rtlCol="0">
            <a:spAutoFit/>
          </a:bodyPr>
          <a:lstStyle/>
          <a:p>
            <a:pPr marL="857250" indent="-857250">
              <a:lnSpc>
                <a:spcPct val="80000"/>
              </a:lnSpc>
              <a:spcAft>
                <a:spcPts val="1200"/>
              </a:spcAft>
              <a:buClr>
                <a:srgbClr val="99FFCC"/>
              </a:buClr>
              <a:buFont typeface="Wingdings" pitchFamily="2" charset="2"/>
              <a:buChar char="v"/>
            </a:pPr>
            <a:r>
              <a:rPr lang="en-US" sz="4700" spc="-150" dirty="0" smtClean="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It Will Burn Down Friendships</a:t>
            </a:r>
            <a:endParaRPr lang="en-US" sz="4700" spc="-150" dirty="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Tree>
    <p:extLst>
      <p:ext uri="{BB962C8B-B14F-4D97-AF65-F5344CB8AC3E}">
        <p14:creationId xmlns:p14="http://schemas.microsoft.com/office/powerpoint/2010/main" val="15928808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0-#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1+#ppt_w/2"/>
                                          </p:val>
                                        </p:tav>
                                        <p:tav tm="100000">
                                          <p:val>
                                            <p:strVal val="#ppt_x"/>
                                          </p:val>
                                        </p:tav>
                                      </p:tavLst>
                                    </p:anim>
                                    <p:anim calcmode="lin" valueType="num">
                                      <p:cBhvr additive="base">
                                        <p:cTn id="43" dur="500" fill="hold"/>
                                        <p:tgtEl>
                                          <p:spTgt spid="15"/>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0-#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p:bldP spid="12" grpId="0"/>
      <p:bldP spid="13" grpId="0"/>
      <p:bldP spid="14" grpId="0" animBg="1"/>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 y="-931312"/>
            <a:ext cx="1668780" cy="3554819"/>
          </a:xfrm>
          <a:prstGeom prst="rect">
            <a:avLst/>
          </a:prstGeom>
          <a:noFill/>
        </p:spPr>
        <p:txBody>
          <a:bodyPr wrap="square" rtlCol="0">
            <a:spAutoFit/>
          </a:bodyPr>
          <a:lstStyle/>
          <a:p>
            <a:pPr algn="ctr">
              <a:spcAft>
                <a:spcPts val="1200"/>
              </a:spcAft>
            </a:pPr>
            <a:r>
              <a:rPr lang="en-US" sz="22500" b="0" dirty="0" smtClean="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3</a:t>
            </a:r>
            <a:endParaRPr lang="en-US" sz="22500" b="0" dirty="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3" name="TextBox 2"/>
          <p:cNvSpPr txBox="1"/>
          <p:nvPr/>
        </p:nvSpPr>
        <p:spPr>
          <a:xfrm>
            <a:off x="670560" y="-176739"/>
            <a:ext cx="8351520" cy="1938992"/>
          </a:xfrm>
          <a:prstGeom prst="rect">
            <a:avLst/>
          </a:prstGeom>
          <a:noFill/>
        </p:spPr>
        <p:txBody>
          <a:bodyPr wrap="square" rtlCol="0">
            <a:spAutoFit/>
          </a:bodyPr>
          <a:lstStyle/>
          <a:p>
            <a:pPr algn="r">
              <a:spcAft>
                <a:spcPts val="1200"/>
              </a:spcAft>
            </a:pPr>
            <a:r>
              <a:rPr lang="en-US" sz="120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Words Can Kill!</a:t>
            </a:r>
            <a:endParaRPr lang="en-US" sz="12000" b="0" dirty="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4" name="TextBox 3"/>
          <p:cNvSpPr txBox="1"/>
          <p:nvPr/>
        </p:nvSpPr>
        <p:spPr>
          <a:xfrm>
            <a:off x="121920" y="2650031"/>
            <a:ext cx="8869680" cy="2718245"/>
          </a:xfrm>
          <a:prstGeom prst="rect">
            <a:avLst/>
          </a:prstGeom>
          <a:noFill/>
        </p:spPr>
        <p:txBody>
          <a:bodyPr wrap="square" rtlCol="0">
            <a:spAutoFit/>
          </a:bodyPr>
          <a:lstStyle/>
          <a:p>
            <a:pPr algn="ctr">
              <a:lnSpc>
                <a:spcPct val="65000"/>
              </a:lnSpc>
              <a:spcAft>
                <a:spcPts val="1200"/>
              </a:spcAft>
            </a:pPr>
            <a:r>
              <a:rPr lang="en-US" sz="8500" dirty="0" smtClean="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Though little, the tongue will destroy the whole body!</a:t>
            </a:r>
            <a:endParaRPr lang="en-US" sz="8500" i="1" dirty="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Tree>
    <p:extLst>
      <p:ext uri="{BB962C8B-B14F-4D97-AF65-F5344CB8AC3E}">
        <p14:creationId xmlns:p14="http://schemas.microsoft.com/office/powerpoint/2010/main" val="461634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 y="-931312"/>
            <a:ext cx="1668780" cy="3554819"/>
          </a:xfrm>
          <a:prstGeom prst="rect">
            <a:avLst/>
          </a:prstGeom>
          <a:noFill/>
        </p:spPr>
        <p:txBody>
          <a:bodyPr wrap="square" rtlCol="0">
            <a:spAutoFit/>
          </a:bodyPr>
          <a:lstStyle/>
          <a:p>
            <a:pPr algn="ctr">
              <a:spcAft>
                <a:spcPts val="1200"/>
              </a:spcAft>
            </a:pPr>
            <a:r>
              <a:rPr lang="en-US" sz="22500" b="0" dirty="0" smtClean="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3</a:t>
            </a:r>
            <a:endParaRPr lang="en-US" sz="22500" b="0" dirty="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3" name="TextBox 2"/>
          <p:cNvSpPr txBox="1"/>
          <p:nvPr/>
        </p:nvSpPr>
        <p:spPr>
          <a:xfrm>
            <a:off x="670560" y="-176739"/>
            <a:ext cx="8351520" cy="1938992"/>
          </a:xfrm>
          <a:prstGeom prst="rect">
            <a:avLst/>
          </a:prstGeom>
          <a:noFill/>
        </p:spPr>
        <p:txBody>
          <a:bodyPr wrap="square" rtlCol="0">
            <a:spAutoFit/>
          </a:bodyPr>
          <a:lstStyle/>
          <a:p>
            <a:pPr algn="r">
              <a:spcAft>
                <a:spcPts val="1200"/>
              </a:spcAft>
            </a:pPr>
            <a:r>
              <a:rPr lang="en-US" sz="120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Words Can Kill!</a:t>
            </a:r>
            <a:endParaRPr lang="en-US" sz="12000" b="0" dirty="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5" name="Rectangle 4"/>
          <p:cNvSpPr>
            <a:spLocks noChangeArrowheads="1"/>
          </p:cNvSpPr>
          <p:nvPr/>
        </p:nvSpPr>
        <p:spPr bwMode="auto">
          <a:xfrm>
            <a:off x="203200" y="2749845"/>
            <a:ext cx="8763000" cy="1572240"/>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a:p>
        </p:txBody>
      </p:sp>
      <p:sp>
        <p:nvSpPr>
          <p:cNvPr id="6" name="Text Box 5"/>
          <p:cNvSpPr txBox="1">
            <a:spLocks noChangeArrowheads="1"/>
          </p:cNvSpPr>
          <p:nvPr/>
        </p:nvSpPr>
        <p:spPr bwMode="auto">
          <a:xfrm>
            <a:off x="279400" y="2752424"/>
            <a:ext cx="8610600" cy="1569660"/>
          </a:xfrm>
          <a:prstGeom prst="rect">
            <a:avLst/>
          </a:prstGeom>
          <a:noFill/>
          <a:ln w="9525">
            <a:noFill/>
            <a:miter lim="800000"/>
            <a:headEnd/>
            <a:tailEnd/>
          </a:ln>
          <a:effectLst/>
        </p:spPr>
        <p:txBody>
          <a:bodyPr>
            <a:spAutoFit/>
          </a:bodyPr>
          <a:lstStyle/>
          <a:p>
            <a:pPr>
              <a:lnSpc>
                <a:spcPct val="80000"/>
              </a:lnSpc>
            </a:pPr>
            <a:r>
              <a:rPr lang="en-US" b="0" dirty="0" smtClean="0">
                <a:solidFill>
                  <a:srgbClr val="FFFF00"/>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Proverbs 16:27</a:t>
            </a:r>
            <a: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
            </a:r>
            <a:b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br>
            <a:r>
              <a:rPr lang="en-US" b="0" dirty="0" smtClean="0">
                <a:solidFill>
                  <a:schemeClr val="bg1"/>
                </a:solidFill>
                <a:latin typeface="Teen" pitchFamily="2" charset="0"/>
              </a:rPr>
              <a:t>An ungodly man </a:t>
            </a:r>
            <a:r>
              <a:rPr lang="en-US" b="0" dirty="0" err="1" smtClean="0">
                <a:solidFill>
                  <a:schemeClr val="bg1"/>
                </a:solidFill>
                <a:latin typeface="Teen" pitchFamily="2" charset="0"/>
              </a:rPr>
              <a:t>diggeth</a:t>
            </a:r>
            <a:r>
              <a:rPr lang="en-US" b="0" dirty="0" smtClean="0">
                <a:solidFill>
                  <a:schemeClr val="bg1"/>
                </a:solidFill>
                <a:latin typeface="Teen" pitchFamily="2" charset="0"/>
              </a:rPr>
              <a:t> up evil: and in his lips there is as a burning fire.</a:t>
            </a:r>
            <a:endParaRPr lang="en-US" b="0" dirty="0" smtClean="0">
              <a:solidFill>
                <a:schemeClr val="bg1"/>
              </a:solidFill>
              <a:effectLst>
                <a:outerShdw blurRad="50800" dist="38100" dir="2700000" algn="tl" rotWithShape="0">
                  <a:prstClr val="black">
                    <a:alpha val="40000"/>
                  </a:prstClr>
                </a:outerShdw>
              </a:effectLst>
              <a:latin typeface="Teen" pitchFamily="2" charset="0"/>
            </a:endParaRPr>
          </a:p>
        </p:txBody>
      </p:sp>
    </p:spTree>
    <p:extLst>
      <p:ext uri="{BB962C8B-B14F-4D97-AF65-F5344CB8AC3E}">
        <p14:creationId xmlns:p14="http://schemas.microsoft.com/office/powerpoint/2010/main" val="38121020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 y="-931312"/>
            <a:ext cx="1668780" cy="3554819"/>
          </a:xfrm>
          <a:prstGeom prst="rect">
            <a:avLst/>
          </a:prstGeom>
          <a:noFill/>
        </p:spPr>
        <p:txBody>
          <a:bodyPr wrap="square" rtlCol="0">
            <a:spAutoFit/>
          </a:bodyPr>
          <a:lstStyle/>
          <a:p>
            <a:pPr algn="ctr">
              <a:spcAft>
                <a:spcPts val="1200"/>
              </a:spcAft>
            </a:pPr>
            <a:r>
              <a:rPr lang="en-US" sz="22500" b="0" dirty="0" smtClean="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3</a:t>
            </a:r>
            <a:endParaRPr lang="en-US" sz="22500" b="0" dirty="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3" name="TextBox 2"/>
          <p:cNvSpPr txBox="1"/>
          <p:nvPr/>
        </p:nvSpPr>
        <p:spPr>
          <a:xfrm>
            <a:off x="670560" y="-176739"/>
            <a:ext cx="8351520" cy="1938992"/>
          </a:xfrm>
          <a:prstGeom prst="rect">
            <a:avLst/>
          </a:prstGeom>
          <a:noFill/>
        </p:spPr>
        <p:txBody>
          <a:bodyPr wrap="square" rtlCol="0">
            <a:spAutoFit/>
          </a:bodyPr>
          <a:lstStyle/>
          <a:p>
            <a:pPr algn="r">
              <a:spcAft>
                <a:spcPts val="1200"/>
              </a:spcAft>
            </a:pPr>
            <a:r>
              <a:rPr lang="en-US" sz="120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Words Can Kill!</a:t>
            </a:r>
            <a:endParaRPr lang="en-US" sz="12000" b="0" dirty="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4" name="TextBox 3"/>
          <p:cNvSpPr txBox="1"/>
          <p:nvPr/>
        </p:nvSpPr>
        <p:spPr>
          <a:xfrm>
            <a:off x="121920" y="2650031"/>
            <a:ext cx="8869680" cy="2563779"/>
          </a:xfrm>
          <a:prstGeom prst="rect">
            <a:avLst/>
          </a:prstGeom>
          <a:noFill/>
        </p:spPr>
        <p:txBody>
          <a:bodyPr wrap="square" rtlCol="0">
            <a:spAutoFit/>
          </a:bodyPr>
          <a:lstStyle/>
          <a:p>
            <a:pPr algn="ctr">
              <a:lnSpc>
                <a:spcPct val="65000"/>
              </a:lnSpc>
              <a:spcAft>
                <a:spcPts val="1200"/>
              </a:spcAft>
            </a:pPr>
            <a:r>
              <a:rPr lang="en-US" sz="8000" dirty="0" err="1">
                <a:ln>
                  <a:solidFill>
                    <a:schemeClr val="tx1"/>
                  </a:solidFill>
                </a:ln>
                <a:solidFill>
                  <a:schemeClr val="bg1"/>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s</a:t>
            </a:r>
            <a:r>
              <a:rPr lang="en-US" sz="8000" dirty="0" err="1" smtClean="0">
                <a:ln>
                  <a:solidFill>
                    <a:schemeClr val="tx1"/>
                  </a:solidFill>
                </a:ln>
                <a:solidFill>
                  <a:schemeClr val="bg1"/>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atan</a:t>
            </a:r>
            <a:r>
              <a:rPr lang="en-US" sz="8000" dirty="0" smtClean="0">
                <a:ln>
                  <a:solidFill>
                    <a:schemeClr val="tx1"/>
                  </a:solidFill>
                </a:ln>
                <a:solidFill>
                  <a:schemeClr val="bg1"/>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 wants you to use your tongue to burn people up</a:t>
            </a:r>
            <a:endParaRPr lang="en-US" sz="8000" i="1" dirty="0">
              <a:ln>
                <a:solidFill>
                  <a:schemeClr val="tx1"/>
                </a:solidFill>
              </a:ln>
              <a:solidFill>
                <a:schemeClr val="bg1"/>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Tree>
    <p:extLst>
      <p:ext uri="{BB962C8B-B14F-4D97-AF65-F5344CB8AC3E}">
        <p14:creationId xmlns:p14="http://schemas.microsoft.com/office/powerpoint/2010/main" val="14822810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 y="-931312"/>
            <a:ext cx="1668780" cy="3554819"/>
          </a:xfrm>
          <a:prstGeom prst="rect">
            <a:avLst/>
          </a:prstGeom>
          <a:noFill/>
        </p:spPr>
        <p:txBody>
          <a:bodyPr wrap="square" rtlCol="0">
            <a:spAutoFit/>
          </a:bodyPr>
          <a:lstStyle/>
          <a:p>
            <a:pPr algn="ctr">
              <a:spcAft>
                <a:spcPts val="1200"/>
              </a:spcAft>
            </a:pPr>
            <a:r>
              <a:rPr lang="en-US" sz="22500" b="0" dirty="0" smtClean="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3</a:t>
            </a:r>
            <a:endParaRPr lang="en-US" sz="22500" b="0" dirty="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3" name="TextBox 2"/>
          <p:cNvSpPr txBox="1"/>
          <p:nvPr/>
        </p:nvSpPr>
        <p:spPr>
          <a:xfrm>
            <a:off x="670560" y="-176739"/>
            <a:ext cx="8351520" cy="1938992"/>
          </a:xfrm>
          <a:prstGeom prst="rect">
            <a:avLst/>
          </a:prstGeom>
          <a:noFill/>
        </p:spPr>
        <p:txBody>
          <a:bodyPr wrap="square" rtlCol="0">
            <a:spAutoFit/>
          </a:bodyPr>
          <a:lstStyle/>
          <a:p>
            <a:pPr algn="r">
              <a:spcAft>
                <a:spcPts val="1200"/>
              </a:spcAft>
            </a:pPr>
            <a:r>
              <a:rPr lang="en-US" sz="120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Words Can Kill!</a:t>
            </a:r>
            <a:endParaRPr lang="en-US" sz="12000" b="0" dirty="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4" name="TextBox 3"/>
          <p:cNvSpPr txBox="1"/>
          <p:nvPr/>
        </p:nvSpPr>
        <p:spPr>
          <a:xfrm>
            <a:off x="121920" y="2329991"/>
            <a:ext cx="8869680" cy="3756991"/>
          </a:xfrm>
          <a:prstGeom prst="rect">
            <a:avLst/>
          </a:prstGeom>
          <a:noFill/>
        </p:spPr>
        <p:txBody>
          <a:bodyPr wrap="square" rtlCol="0">
            <a:spAutoFit/>
          </a:bodyPr>
          <a:lstStyle/>
          <a:p>
            <a:pPr algn="ctr">
              <a:lnSpc>
                <a:spcPct val="65000"/>
              </a:lnSpc>
              <a:spcAft>
                <a:spcPts val="1200"/>
              </a:spcAft>
            </a:pPr>
            <a:r>
              <a:rPr lang="en-US" sz="7200" dirty="0" smtClean="0">
                <a:ln>
                  <a:solidFill>
                    <a:schemeClr val="tx1"/>
                  </a:solidFill>
                </a:ln>
                <a:solidFill>
                  <a:schemeClr val="bg1"/>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The Holy Spirit wants you to grow in Grace and use your tongue to encourage and bless one another</a:t>
            </a:r>
            <a:endParaRPr lang="en-US" sz="7200" i="1" dirty="0">
              <a:ln>
                <a:solidFill>
                  <a:schemeClr val="tx1"/>
                </a:solidFill>
              </a:ln>
              <a:solidFill>
                <a:schemeClr val="bg1"/>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Tree>
    <p:extLst>
      <p:ext uri="{BB962C8B-B14F-4D97-AF65-F5344CB8AC3E}">
        <p14:creationId xmlns:p14="http://schemas.microsoft.com/office/powerpoint/2010/main" val="3319984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 y="-931312"/>
            <a:ext cx="1668780" cy="3554819"/>
          </a:xfrm>
          <a:prstGeom prst="rect">
            <a:avLst/>
          </a:prstGeom>
          <a:noFill/>
        </p:spPr>
        <p:txBody>
          <a:bodyPr wrap="square" rtlCol="0">
            <a:spAutoFit/>
          </a:bodyPr>
          <a:lstStyle/>
          <a:p>
            <a:pPr algn="ctr">
              <a:spcAft>
                <a:spcPts val="1200"/>
              </a:spcAft>
            </a:pPr>
            <a:r>
              <a:rPr lang="en-US" sz="22500" b="0" dirty="0" smtClean="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3</a:t>
            </a:r>
            <a:endParaRPr lang="en-US" sz="22500" b="0" dirty="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3" name="TextBox 2"/>
          <p:cNvSpPr txBox="1"/>
          <p:nvPr/>
        </p:nvSpPr>
        <p:spPr>
          <a:xfrm>
            <a:off x="670560" y="-176739"/>
            <a:ext cx="8351520" cy="1938992"/>
          </a:xfrm>
          <a:prstGeom prst="rect">
            <a:avLst/>
          </a:prstGeom>
          <a:noFill/>
        </p:spPr>
        <p:txBody>
          <a:bodyPr wrap="square" rtlCol="0">
            <a:spAutoFit/>
          </a:bodyPr>
          <a:lstStyle/>
          <a:p>
            <a:pPr algn="r">
              <a:spcAft>
                <a:spcPts val="1200"/>
              </a:spcAft>
            </a:pPr>
            <a:r>
              <a:rPr lang="en-US" sz="120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Words Can Kill!</a:t>
            </a:r>
            <a:endParaRPr lang="en-US" sz="12000" b="0" dirty="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4" name="TextBox 3"/>
          <p:cNvSpPr txBox="1"/>
          <p:nvPr/>
        </p:nvSpPr>
        <p:spPr>
          <a:xfrm>
            <a:off x="121920" y="2606538"/>
            <a:ext cx="8869680" cy="2316596"/>
          </a:xfrm>
          <a:prstGeom prst="rect">
            <a:avLst/>
          </a:prstGeom>
          <a:noFill/>
        </p:spPr>
        <p:txBody>
          <a:bodyPr wrap="square" rtlCol="0">
            <a:spAutoFit/>
          </a:bodyPr>
          <a:lstStyle/>
          <a:p>
            <a:pPr algn="ctr">
              <a:lnSpc>
                <a:spcPct val="65000"/>
              </a:lnSpc>
              <a:spcAft>
                <a:spcPts val="1200"/>
              </a:spcAft>
            </a:pPr>
            <a:r>
              <a:rPr lang="en-US" sz="7200" dirty="0" smtClean="0">
                <a:ln>
                  <a:solidFill>
                    <a:schemeClr val="tx1"/>
                  </a:solidFill>
                </a:ln>
                <a:solidFill>
                  <a:schemeClr val="bg1"/>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HE WANTS YOU TO BUILD PEOPLE UP, NOT TEAR PEOPLE DOWN!</a:t>
            </a:r>
            <a:endParaRPr lang="en-US" sz="7200" i="1" dirty="0">
              <a:ln>
                <a:solidFill>
                  <a:schemeClr val="tx1"/>
                </a:solidFill>
              </a:ln>
              <a:solidFill>
                <a:schemeClr val="bg1"/>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Tree>
    <p:extLst>
      <p:ext uri="{BB962C8B-B14F-4D97-AF65-F5344CB8AC3E}">
        <p14:creationId xmlns:p14="http://schemas.microsoft.com/office/powerpoint/2010/main" val="29472097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0" y="908021"/>
            <a:ext cx="9144000" cy="5041958"/>
          </a:xfrm>
          <a:prstGeom prst="rect">
            <a:avLst/>
          </a:prstGeom>
          <a:noFill/>
        </p:spPr>
        <p:txBody>
          <a:bodyPr wrap="square" rtlCol="0">
            <a:spAutoFit/>
          </a:bodyPr>
          <a:lstStyle/>
          <a:p>
            <a:pPr algn="ctr">
              <a:lnSpc>
                <a:spcPct val="68000"/>
              </a:lnSpc>
              <a:spcAft>
                <a:spcPts val="1200"/>
              </a:spcAft>
            </a:pPr>
            <a:r>
              <a:rPr lang="en-US" sz="8000" dirty="0" smtClean="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Teen" pitchFamily="2" charset="0"/>
                <a:cs typeface="Calibri" pitchFamily="34" charset="0"/>
              </a:rPr>
              <a:t>Nothing Speaks More Loudly About Our Faith Than Do Our </a:t>
            </a:r>
            <a:r>
              <a:rPr lang="en-US" sz="13800" dirty="0" smtClean="0">
                <a:ln>
                  <a:solidFill>
                    <a:schemeClr val="tx1"/>
                  </a:solidFill>
                </a:ln>
                <a:solidFill>
                  <a:srgbClr val="FFC000"/>
                </a:solidFill>
                <a:effectLst>
                  <a:glow rad="228600">
                    <a:schemeClr val="accent4">
                      <a:satMod val="175000"/>
                      <a:alpha val="40000"/>
                    </a:schemeClr>
                  </a:glow>
                  <a:outerShdw blurRad="50800" dist="38100" algn="l" rotWithShape="0">
                    <a:schemeClr val="tx1">
                      <a:alpha val="75000"/>
                    </a:schemeClr>
                  </a:outerShdw>
                </a:effectLst>
                <a:latin typeface="Teen" pitchFamily="2" charset="0"/>
                <a:cs typeface="Calibri" pitchFamily="34" charset="0"/>
              </a:rPr>
              <a:t>WORDS</a:t>
            </a:r>
            <a:endParaRPr lang="en-US" sz="8800" dirty="0">
              <a:ln>
                <a:solidFill>
                  <a:schemeClr val="tx1"/>
                </a:solidFill>
              </a:ln>
              <a:solidFill>
                <a:srgbClr val="FFC000"/>
              </a:solidFill>
              <a:effectLst>
                <a:glow rad="228600">
                  <a:schemeClr val="accent4">
                    <a:satMod val="175000"/>
                    <a:alpha val="40000"/>
                  </a:schemeClr>
                </a:glow>
                <a:outerShdw blurRad="50800" dist="38100" algn="l" rotWithShape="0">
                  <a:schemeClr val="tx1">
                    <a:alpha val="75000"/>
                  </a:schemeClr>
                </a:outerShdw>
              </a:effectLst>
              <a:latin typeface="Teen" pitchFamily="2" charset="0"/>
              <a:cs typeface="Calibri" pitchFamily="34" charset="0"/>
            </a:endParaRPr>
          </a:p>
        </p:txBody>
      </p:sp>
    </p:spTree>
    <p:extLst>
      <p:ext uri="{BB962C8B-B14F-4D97-AF65-F5344CB8AC3E}">
        <p14:creationId xmlns:p14="http://schemas.microsoft.com/office/powerpoint/2010/main" val="33995823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 y="-931312"/>
            <a:ext cx="1668780" cy="3554819"/>
          </a:xfrm>
          <a:prstGeom prst="rect">
            <a:avLst/>
          </a:prstGeom>
          <a:noFill/>
        </p:spPr>
        <p:txBody>
          <a:bodyPr wrap="square" rtlCol="0">
            <a:spAutoFit/>
          </a:bodyPr>
          <a:lstStyle/>
          <a:p>
            <a:pPr algn="ctr">
              <a:spcAft>
                <a:spcPts val="1200"/>
              </a:spcAft>
            </a:pPr>
            <a:r>
              <a:rPr lang="en-US" sz="22500" b="0" dirty="0" smtClean="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3</a:t>
            </a:r>
            <a:endParaRPr lang="en-US" sz="22500" b="0" dirty="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3" name="TextBox 2"/>
          <p:cNvSpPr txBox="1"/>
          <p:nvPr/>
        </p:nvSpPr>
        <p:spPr>
          <a:xfrm>
            <a:off x="670560" y="-176739"/>
            <a:ext cx="8351520" cy="1938992"/>
          </a:xfrm>
          <a:prstGeom prst="rect">
            <a:avLst/>
          </a:prstGeom>
          <a:noFill/>
        </p:spPr>
        <p:txBody>
          <a:bodyPr wrap="square" rtlCol="0">
            <a:spAutoFit/>
          </a:bodyPr>
          <a:lstStyle/>
          <a:p>
            <a:pPr algn="r">
              <a:spcAft>
                <a:spcPts val="1200"/>
              </a:spcAft>
            </a:pPr>
            <a:r>
              <a:rPr lang="en-US" sz="120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Words Can Kill!</a:t>
            </a:r>
            <a:endParaRPr lang="en-US" sz="12000" b="0" dirty="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5" name="Rectangle 4"/>
          <p:cNvSpPr>
            <a:spLocks noChangeArrowheads="1"/>
          </p:cNvSpPr>
          <p:nvPr/>
        </p:nvSpPr>
        <p:spPr bwMode="auto">
          <a:xfrm>
            <a:off x="203200" y="2749845"/>
            <a:ext cx="8763000" cy="2064682"/>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a:p>
        </p:txBody>
      </p:sp>
      <p:sp>
        <p:nvSpPr>
          <p:cNvPr id="6" name="Text Box 5"/>
          <p:cNvSpPr txBox="1">
            <a:spLocks noChangeArrowheads="1"/>
          </p:cNvSpPr>
          <p:nvPr/>
        </p:nvSpPr>
        <p:spPr bwMode="auto">
          <a:xfrm>
            <a:off x="279400" y="2752424"/>
            <a:ext cx="8610600" cy="2062103"/>
          </a:xfrm>
          <a:prstGeom prst="rect">
            <a:avLst/>
          </a:prstGeom>
          <a:noFill/>
          <a:ln w="9525">
            <a:noFill/>
            <a:miter lim="800000"/>
            <a:headEnd/>
            <a:tailEnd/>
          </a:ln>
          <a:effectLst/>
        </p:spPr>
        <p:txBody>
          <a:bodyPr>
            <a:spAutoFit/>
          </a:bodyPr>
          <a:lstStyle/>
          <a:p>
            <a:pPr>
              <a:lnSpc>
                <a:spcPct val="80000"/>
              </a:lnSpc>
            </a:pPr>
            <a:r>
              <a:rPr lang="en-US" b="0" dirty="0" smtClean="0">
                <a:solidFill>
                  <a:srgbClr val="FFFF00"/>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Psalm 140:3</a:t>
            </a:r>
            <a: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
            </a:r>
            <a:b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br>
            <a:r>
              <a:rPr lang="en-US" b="0" dirty="0" smtClean="0">
                <a:solidFill>
                  <a:schemeClr val="bg1"/>
                </a:solidFill>
                <a:latin typeface="Teen" pitchFamily="2" charset="0"/>
              </a:rPr>
              <a:t>They have sharpened their tongues like a serpent; adders</a:t>
            </a:r>
            <a:r>
              <a:rPr lang="en-US" b="0" dirty="0" smtClean="0">
                <a:solidFill>
                  <a:schemeClr val="bg1"/>
                </a:solidFill>
                <a:effectLst>
                  <a:outerShdw blurRad="50800" dist="38100" dir="2700000" algn="tl" rotWithShape="0">
                    <a:prstClr val="black">
                      <a:alpha val="40000"/>
                    </a:prstClr>
                  </a:outerShdw>
                </a:effectLst>
                <a:latin typeface="Teen" pitchFamily="2" charset="0"/>
              </a:rPr>
              <a:t>’ poison is under their lips. Selah.</a:t>
            </a:r>
            <a:endParaRPr lang="en-US" b="0" dirty="0" smtClean="0">
              <a:solidFill>
                <a:schemeClr val="bg1"/>
              </a:solidFill>
              <a:latin typeface="Teen" pitchFamily="2" charset="0"/>
            </a:endParaRPr>
          </a:p>
        </p:txBody>
      </p:sp>
    </p:spTree>
    <p:extLst>
      <p:ext uri="{BB962C8B-B14F-4D97-AF65-F5344CB8AC3E}">
        <p14:creationId xmlns:p14="http://schemas.microsoft.com/office/powerpoint/2010/main" val="5108893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 y="-931312"/>
            <a:ext cx="1668780" cy="3554819"/>
          </a:xfrm>
          <a:prstGeom prst="rect">
            <a:avLst/>
          </a:prstGeom>
          <a:noFill/>
        </p:spPr>
        <p:txBody>
          <a:bodyPr wrap="square" rtlCol="0">
            <a:spAutoFit/>
          </a:bodyPr>
          <a:lstStyle/>
          <a:p>
            <a:pPr algn="ctr">
              <a:spcAft>
                <a:spcPts val="1200"/>
              </a:spcAft>
            </a:pPr>
            <a:r>
              <a:rPr lang="en-US" sz="22500" b="0" dirty="0" smtClean="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3</a:t>
            </a:r>
            <a:endParaRPr lang="en-US" sz="22500" b="0" dirty="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3" name="TextBox 2"/>
          <p:cNvSpPr txBox="1"/>
          <p:nvPr/>
        </p:nvSpPr>
        <p:spPr>
          <a:xfrm>
            <a:off x="670560" y="-176739"/>
            <a:ext cx="8351520" cy="1938992"/>
          </a:xfrm>
          <a:prstGeom prst="rect">
            <a:avLst/>
          </a:prstGeom>
          <a:noFill/>
        </p:spPr>
        <p:txBody>
          <a:bodyPr wrap="square" rtlCol="0">
            <a:spAutoFit/>
          </a:bodyPr>
          <a:lstStyle/>
          <a:p>
            <a:pPr algn="r">
              <a:spcAft>
                <a:spcPts val="1200"/>
              </a:spcAft>
            </a:pPr>
            <a:r>
              <a:rPr lang="en-US" sz="120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Words Can Kill!</a:t>
            </a:r>
            <a:endParaRPr lang="en-US" sz="12000" b="0" dirty="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4" name="TextBox 3"/>
          <p:cNvSpPr txBox="1"/>
          <p:nvPr/>
        </p:nvSpPr>
        <p:spPr>
          <a:xfrm>
            <a:off x="121920" y="2650031"/>
            <a:ext cx="8869680" cy="2492990"/>
          </a:xfrm>
          <a:prstGeom prst="rect">
            <a:avLst/>
          </a:prstGeom>
          <a:noFill/>
        </p:spPr>
        <p:txBody>
          <a:bodyPr wrap="square" rtlCol="0">
            <a:spAutoFit/>
          </a:bodyPr>
          <a:lstStyle/>
          <a:p>
            <a:pPr algn="ctr">
              <a:lnSpc>
                <a:spcPct val="65000"/>
              </a:lnSpc>
              <a:spcAft>
                <a:spcPts val="1200"/>
              </a:spcAft>
            </a:pPr>
            <a:r>
              <a:rPr lang="en-US" sz="8000" dirty="0" smtClean="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Words can kill.</a:t>
            </a:r>
            <a:br>
              <a:rPr lang="en-US" sz="8000" dirty="0" smtClean="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br>
            <a:r>
              <a:rPr lang="en-US" sz="8000" dirty="0" smtClean="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They burn. They cut. They poison….</a:t>
            </a:r>
            <a:endParaRPr lang="en-US" sz="8000" i="1" dirty="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Tree>
    <p:extLst>
      <p:ext uri="{BB962C8B-B14F-4D97-AF65-F5344CB8AC3E}">
        <p14:creationId xmlns:p14="http://schemas.microsoft.com/office/powerpoint/2010/main" val="41431076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 y="-931312"/>
            <a:ext cx="1668780" cy="3554819"/>
          </a:xfrm>
          <a:prstGeom prst="rect">
            <a:avLst/>
          </a:prstGeom>
          <a:noFill/>
        </p:spPr>
        <p:txBody>
          <a:bodyPr wrap="square" rtlCol="0">
            <a:spAutoFit/>
          </a:bodyPr>
          <a:lstStyle/>
          <a:p>
            <a:pPr algn="ctr">
              <a:spcAft>
                <a:spcPts val="1200"/>
              </a:spcAft>
            </a:pPr>
            <a:r>
              <a:rPr lang="en-US" sz="22500" b="0" dirty="0" smtClean="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3</a:t>
            </a:r>
            <a:endParaRPr lang="en-US" sz="22500" b="0" dirty="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3" name="TextBox 2"/>
          <p:cNvSpPr txBox="1"/>
          <p:nvPr/>
        </p:nvSpPr>
        <p:spPr>
          <a:xfrm>
            <a:off x="670560" y="-176739"/>
            <a:ext cx="8351520" cy="1938992"/>
          </a:xfrm>
          <a:prstGeom prst="rect">
            <a:avLst/>
          </a:prstGeom>
          <a:noFill/>
        </p:spPr>
        <p:txBody>
          <a:bodyPr wrap="square" rtlCol="0">
            <a:spAutoFit/>
          </a:bodyPr>
          <a:lstStyle/>
          <a:p>
            <a:pPr algn="r">
              <a:spcAft>
                <a:spcPts val="1200"/>
              </a:spcAft>
            </a:pPr>
            <a:r>
              <a:rPr lang="en-US" sz="120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Words Can Kill!</a:t>
            </a:r>
            <a:endParaRPr lang="en-US" sz="12000" b="0" dirty="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4" name="TextBox 3"/>
          <p:cNvSpPr txBox="1"/>
          <p:nvPr/>
        </p:nvSpPr>
        <p:spPr>
          <a:xfrm>
            <a:off x="0" y="2848151"/>
            <a:ext cx="9144000" cy="1888915"/>
          </a:xfrm>
          <a:prstGeom prst="rect">
            <a:avLst/>
          </a:prstGeom>
          <a:noFill/>
        </p:spPr>
        <p:txBody>
          <a:bodyPr wrap="square" rtlCol="0">
            <a:spAutoFit/>
          </a:bodyPr>
          <a:lstStyle/>
          <a:p>
            <a:pPr algn="ctr">
              <a:lnSpc>
                <a:spcPct val="65000"/>
              </a:lnSpc>
              <a:spcAft>
                <a:spcPts val="1200"/>
              </a:spcAft>
            </a:pPr>
            <a:r>
              <a:rPr lang="en-US" sz="8600" spc="-300" dirty="0" smtClean="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DOESN’T SOUND LIKE JESUS, DOES IT?</a:t>
            </a:r>
            <a:endParaRPr lang="en-US" sz="8600" i="1" spc="-300" dirty="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Tree>
    <p:extLst>
      <p:ext uri="{BB962C8B-B14F-4D97-AF65-F5344CB8AC3E}">
        <p14:creationId xmlns:p14="http://schemas.microsoft.com/office/powerpoint/2010/main" val="2322443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4"/>
          <p:cNvSpPr>
            <a:spLocks noChangeArrowheads="1"/>
          </p:cNvSpPr>
          <p:nvPr/>
        </p:nvSpPr>
        <p:spPr bwMode="auto">
          <a:xfrm>
            <a:off x="190500" y="1150819"/>
            <a:ext cx="8763000" cy="4556362"/>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a:p>
        </p:txBody>
      </p:sp>
      <p:sp>
        <p:nvSpPr>
          <p:cNvPr id="4" name="Text Box 5"/>
          <p:cNvSpPr txBox="1">
            <a:spLocks noChangeArrowheads="1"/>
          </p:cNvSpPr>
          <p:nvPr/>
        </p:nvSpPr>
        <p:spPr bwMode="auto">
          <a:xfrm>
            <a:off x="266700" y="1166843"/>
            <a:ext cx="8610600" cy="4524315"/>
          </a:xfrm>
          <a:prstGeom prst="rect">
            <a:avLst/>
          </a:prstGeom>
          <a:noFill/>
          <a:ln w="9525">
            <a:noFill/>
            <a:miter lim="800000"/>
            <a:headEnd/>
            <a:tailEnd/>
          </a:ln>
          <a:effectLst/>
        </p:spPr>
        <p:txBody>
          <a:bodyPr>
            <a:spAutoFit/>
          </a:bodyPr>
          <a:lstStyle/>
          <a:p>
            <a:pPr>
              <a:lnSpc>
                <a:spcPct val="80000"/>
              </a:lnSpc>
            </a:pPr>
            <a:r>
              <a:rPr lang="en-US" b="0" dirty="0" smtClean="0">
                <a:solidFill>
                  <a:srgbClr val="FFFF00"/>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James </a:t>
            </a:r>
            <a:r>
              <a:rPr lang="en-US" b="0" dirty="0" smtClean="0">
                <a:solidFill>
                  <a:srgbClr val="FFFF00"/>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3:9-12</a:t>
            </a:r>
            <a: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
            </a:r>
            <a:b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br>
            <a:r>
              <a:rPr lang="en-US" b="0" baseline="30000" dirty="0" smtClean="0">
                <a:solidFill>
                  <a:srgbClr val="FFFF00"/>
                </a:solidFill>
                <a:latin typeface="Teen" pitchFamily="2" charset="0"/>
              </a:rPr>
              <a:t>9</a:t>
            </a:r>
            <a:r>
              <a:rPr lang="en-US" b="0" baseline="30000" dirty="0" smtClean="0">
                <a:solidFill>
                  <a:schemeClr val="bg1"/>
                </a:solidFill>
                <a:latin typeface="Teen" pitchFamily="2" charset="0"/>
              </a:rPr>
              <a:t> </a:t>
            </a:r>
            <a:r>
              <a:rPr lang="en-US" b="0" dirty="0" smtClean="0">
                <a:solidFill>
                  <a:schemeClr val="bg1"/>
                </a:solidFill>
                <a:latin typeface="Teen" pitchFamily="2" charset="0"/>
              </a:rPr>
              <a:t>Therewith </a:t>
            </a:r>
            <a:r>
              <a:rPr lang="en-US" b="0" dirty="0">
                <a:solidFill>
                  <a:schemeClr val="bg1"/>
                </a:solidFill>
                <a:latin typeface="Teen" pitchFamily="2" charset="0"/>
              </a:rPr>
              <a:t>bless we God, even the Father; and therewith curse we men, which are made after the similitude of God. </a:t>
            </a:r>
          </a:p>
          <a:p>
            <a:pPr>
              <a:lnSpc>
                <a:spcPct val="80000"/>
              </a:lnSpc>
            </a:pPr>
            <a:r>
              <a:rPr lang="en-US" b="0" baseline="30000" dirty="0" smtClean="0">
                <a:solidFill>
                  <a:srgbClr val="FFFF00"/>
                </a:solidFill>
                <a:latin typeface="Teen" pitchFamily="2" charset="0"/>
              </a:rPr>
              <a:t>10</a:t>
            </a:r>
            <a:r>
              <a:rPr lang="en-US" b="0" baseline="30000" dirty="0" smtClean="0">
                <a:solidFill>
                  <a:schemeClr val="bg1"/>
                </a:solidFill>
                <a:latin typeface="Teen" pitchFamily="2" charset="0"/>
              </a:rPr>
              <a:t> </a:t>
            </a:r>
            <a:r>
              <a:rPr lang="en-US" b="0" dirty="0" smtClean="0">
                <a:solidFill>
                  <a:schemeClr val="bg1"/>
                </a:solidFill>
                <a:latin typeface="Teen" pitchFamily="2" charset="0"/>
              </a:rPr>
              <a:t>Out </a:t>
            </a:r>
            <a:r>
              <a:rPr lang="en-US" b="0" dirty="0">
                <a:solidFill>
                  <a:schemeClr val="bg1"/>
                </a:solidFill>
                <a:latin typeface="Teen" pitchFamily="2" charset="0"/>
              </a:rPr>
              <a:t>of the same mouth </a:t>
            </a:r>
            <a:r>
              <a:rPr lang="en-US" b="0" dirty="0" err="1">
                <a:solidFill>
                  <a:schemeClr val="bg1"/>
                </a:solidFill>
                <a:latin typeface="Teen" pitchFamily="2" charset="0"/>
              </a:rPr>
              <a:t>proceedeth</a:t>
            </a:r>
            <a:r>
              <a:rPr lang="en-US" b="0" dirty="0">
                <a:solidFill>
                  <a:schemeClr val="bg1"/>
                </a:solidFill>
                <a:latin typeface="Teen" pitchFamily="2" charset="0"/>
              </a:rPr>
              <a:t> blessing and cursing. My brethren, these things ought not so to be. </a:t>
            </a:r>
          </a:p>
        </p:txBody>
      </p:sp>
    </p:spTree>
    <p:extLst>
      <p:ext uri="{BB962C8B-B14F-4D97-AF65-F5344CB8AC3E}">
        <p14:creationId xmlns:p14="http://schemas.microsoft.com/office/powerpoint/2010/main" val="25150905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4"/>
          <p:cNvSpPr>
            <a:spLocks noChangeArrowheads="1"/>
          </p:cNvSpPr>
          <p:nvPr/>
        </p:nvSpPr>
        <p:spPr bwMode="auto">
          <a:xfrm>
            <a:off x="190500" y="1383167"/>
            <a:ext cx="8763000" cy="4091667"/>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a:p>
        </p:txBody>
      </p:sp>
      <p:sp>
        <p:nvSpPr>
          <p:cNvPr id="4" name="Text Box 5"/>
          <p:cNvSpPr txBox="1">
            <a:spLocks noChangeArrowheads="1"/>
          </p:cNvSpPr>
          <p:nvPr/>
        </p:nvSpPr>
        <p:spPr bwMode="auto">
          <a:xfrm>
            <a:off x="266700" y="1413064"/>
            <a:ext cx="8610600" cy="4031873"/>
          </a:xfrm>
          <a:prstGeom prst="rect">
            <a:avLst/>
          </a:prstGeom>
          <a:noFill/>
          <a:ln w="9525">
            <a:noFill/>
            <a:miter lim="800000"/>
            <a:headEnd/>
            <a:tailEnd/>
          </a:ln>
          <a:effectLst/>
        </p:spPr>
        <p:txBody>
          <a:bodyPr>
            <a:spAutoFit/>
          </a:bodyPr>
          <a:lstStyle/>
          <a:p>
            <a:pPr>
              <a:lnSpc>
                <a:spcPct val="80000"/>
              </a:lnSpc>
            </a:pPr>
            <a:r>
              <a:rPr lang="en-US" b="0" dirty="0" smtClean="0">
                <a:solidFill>
                  <a:srgbClr val="FFFF00"/>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James </a:t>
            </a:r>
            <a:r>
              <a:rPr lang="en-US" b="0" dirty="0" smtClean="0">
                <a:solidFill>
                  <a:srgbClr val="FFFF00"/>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3:9-12</a:t>
            </a:r>
            <a: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
            </a:r>
            <a:b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br>
            <a:r>
              <a:rPr lang="en-US" b="0" baseline="30000" dirty="0" smtClean="0">
                <a:solidFill>
                  <a:srgbClr val="FFFF00"/>
                </a:solidFill>
                <a:latin typeface="Teen" pitchFamily="2" charset="0"/>
              </a:rPr>
              <a:t>11</a:t>
            </a:r>
            <a:r>
              <a:rPr lang="en-US" b="0" baseline="30000" dirty="0" smtClean="0">
                <a:solidFill>
                  <a:schemeClr val="bg1"/>
                </a:solidFill>
                <a:latin typeface="Teen" pitchFamily="2" charset="0"/>
              </a:rPr>
              <a:t> </a:t>
            </a:r>
            <a:r>
              <a:rPr lang="en-US" b="0" dirty="0" smtClean="0">
                <a:solidFill>
                  <a:schemeClr val="bg1"/>
                </a:solidFill>
                <a:latin typeface="Teen" pitchFamily="2" charset="0"/>
              </a:rPr>
              <a:t>Doth </a:t>
            </a:r>
            <a:r>
              <a:rPr lang="en-US" b="0" dirty="0">
                <a:solidFill>
                  <a:schemeClr val="bg1"/>
                </a:solidFill>
                <a:latin typeface="Teen" pitchFamily="2" charset="0"/>
              </a:rPr>
              <a:t>a fountain send forth at the same place sweet water and bitter? </a:t>
            </a:r>
          </a:p>
          <a:p>
            <a:pPr>
              <a:lnSpc>
                <a:spcPct val="80000"/>
              </a:lnSpc>
            </a:pPr>
            <a:r>
              <a:rPr lang="en-US" b="0" baseline="30000" dirty="0" smtClean="0">
                <a:solidFill>
                  <a:srgbClr val="FFFF00"/>
                </a:solidFill>
                <a:latin typeface="Teen" pitchFamily="2" charset="0"/>
              </a:rPr>
              <a:t>12</a:t>
            </a:r>
            <a:r>
              <a:rPr lang="en-US" b="0" baseline="30000" dirty="0" smtClean="0">
                <a:solidFill>
                  <a:schemeClr val="bg1"/>
                </a:solidFill>
                <a:latin typeface="Teen" pitchFamily="2" charset="0"/>
              </a:rPr>
              <a:t> </a:t>
            </a:r>
            <a:r>
              <a:rPr lang="en-US" b="0" dirty="0" smtClean="0">
                <a:solidFill>
                  <a:schemeClr val="bg1"/>
                </a:solidFill>
                <a:latin typeface="Teen" pitchFamily="2" charset="0"/>
              </a:rPr>
              <a:t>Can </a:t>
            </a:r>
            <a:r>
              <a:rPr lang="en-US" b="0" dirty="0">
                <a:solidFill>
                  <a:schemeClr val="bg1"/>
                </a:solidFill>
                <a:latin typeface="Teen" pitchFamily="2" charset="0"/>
              </a:rPr>
              <a:t>the fig tree, my brethren, bear olive berries? either a vine, figs? so can no fountain both yield salt water and fresh. </a:t>
            </a:r>
          </a:p>
        </p:txBody>
      </p:sp>
    </p:spTree>
    <p:extLst>
      <p:ext uri="{BB962C8B-B14F-4D97-AF65-F5344CB8AC3E}">
        <p14:creationId xmlns:p14="http://schemas.microsoft.com/office/powerpoint/2010/main" val="1030130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 y="-938932"/>
            <a:ext cx="1668780" cy="3554819"/>
          </a:xfrm>
          <a:prstGeom prst="rect">
            <a:avLst/>
          </a:prstGeom>
          <a:noFill/>
        </p:spPr>
        <p:txBody>
          <a:bodyPr wrap="square" rtlCol="0">
            <a:spAutoFit/>
          </a:bodyPr>
          <a:lstStyle/>
          <a:p>
            <a:pPr algn="ctr">
              <a:spcAft>
                <a:spcPts val="1200"/>
              </a:spcAft>
            </a:pPr>
            <a:r>
              <a:rPr lang="en-US" sz="22500" b="0" dirty="0" smtClean="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4</a:t>
            </a:r>
            <a:endParaRPr lang="en-US" sz="22500" b="0" dirty="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3" name="TextBox 2"/>
          <p:cNvSpPr txBox="1"/>
          <p:nvPr/>
        </p:nvSpPr>
        <p:spPr>
          <a:xfrm>
            <a:off x="121920" y="127868"/>
            <a:ext cx="7178040" cy="1865126"/>
          </a:xfrm>
          <a:prstGeom prst="rect">
            <a:avLst/>
          </a:prstGeom>
          <a:noFill/>
        </p:spPr>
        <p:txBody>
          <a:bodyPr wrap="square" rtlCol="0">
            <a:spAutoFit/>
          </a:bodyPr>
          <a:lstStyle/>
          <a:p>
            <a:pPr algn="r">
              <a:lnSpc>
                <a:spcPct val="60000"/>
              </a:lnSpc>
              <a:spcAft>
                <a:spcPts val="1200"/>
              </a:spcAft>
            </a:pPr>
            <a:r>
              <a:rPr lang="en-US" sz="96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The hypocrisy</a:t>
            </a:r>
            <a:br>
              <a:rPr lang="en-US" sz="96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br>
            <a:r>
              <a:rPr lang="en-US" sz="96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of the tongue</a:t>
            </a:r>
            <a:endParaRPr lang="en-US" sz="9600" b="0" dirty="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4" name="TextBox 3"/>
          <p:cNvSpPr txBox="1"/>
          <p:nvPr/>
        </p:nvSpPr>
        <p:spPr>
          <a:xfrm>
            <a:off x="121920" y="2802430"/>
            <a:ext cx="8869680" cy="2563779"/>
          </a:xfrm>
          <a:prstGeom prst="rect">
            <a:avLst/>
          </a:prstGeom>
          <a:noFill/>
        </p:spPr>
        <p:txBody>
          <a:bodyPr wrap="square" rtlCol="0">
            <a:spAutoFit/>
          </a:bodyPr>
          <a:lstStyle/>
          <a:p>
            <a:pPr algn="ctr">
              <a:lnSpc>
                <a:spcPct val="65000"/>
              </a:lnSpc>
              <a:spcAft>
                <a:spcPts val="1200"/>
              </a:spcAft>
            </a:pPr>
            <a:r>
              <a:rPr lang="en-US" sz="8000" dirty="0" smtClean="0">
                <a:ln>
                  <a:solidFill>
                    <a:schemeClr val="tx1"/>
                  </a:solidFill>
                </a:ln>
                <a:solidFill>
                  <a:srgbClr val="CC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We bless God and curse men out of the same mouth</a:t>
            </a:r>
            <a:endParaRPr lang="en-US" sz="8000" i="1" dirty="0">
              <a:ln>
                <a:solidFill>
                  <a:schemeClr val="tx1"/>
                </a:solidFill>
              </a:ln>
              <a:solidFill>
                <a:srgbClr val="CC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Tree>
    <p:extLst>
      <p:ext uri="{BB962C8B-B14F-4D97-AF65-F5344CB8AC3E}">
        <p14:creationId xmlns:p14="http://schemas.microsoft.com/office/powerpoint/2010/main" val="9277204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23" presetClass="entr" presetSubtype="3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strVal val="(6*min(max(#ppt_w*#ppt_h,.3),1)-7.4)/-.7*#ppt_w"/>
                                          </p:val>
                                        </p:tav>
                                        <p:tav tm="100000">
                                          <p:val>
                                            <p:strVal val="#ppt_w"/>
                                          </p:val>
                                        </p:tav>
                                      </p:tavLst>
                                    </p:anim>
                                    <p:anim calcmode="lin" valueType="num">
                                      <p:cBhvr>
                                        <p:cTn id="14" dur="500" fill="hold"/>
                                        <p:tgtEl>
                                          <p:spTgt spid="3"/>
                                        </p:tgtEl>
                                        <p:attrNameLst>
                                          <p:attrName>ppt_h</p:attrName>
                                        </p:attrNameLst>
                                      </p:cBhvr>
                                      <p:tavLst>
                                        <p:tav tm="0">
                                          <p:val>
                                            <p:strVal val="(6*min(max(#ppt_w*#ppt_h,.3),1)-7.4)/-.7*#ppt_h"/>
                                          </p:val>
                                        </p:tav>
                                        <p:tav tm="100000">
                                          <p:val>
                                            <p:strVal val="#ppt_h"/>
                                          </p:val>
                                        </p:tav>
                                      </p:tavLst>
                                    </p:anim>
                                    <p:anim calcmode="lin" valueType="num">
                                      <p:cBhvr>
                                        <p:cTn id="15" dur="500" fill="hold"/>
                                        <p:tgtEl>
                                          <p:spTgt spid="3"/>
                                        </p:tgtEl>
                                        <p:attrNameLst>
                                          <p:attrName>ppt_x</p:attrName>
                                        </p:attrNameLst>
                                      </p:cBhvr>
                                      <p:tavLst>
                                        <p:tav tm="0">
                                          <p:val>
                                            <p:fltVal val="0.5"/>
                                          </p:val>
                                        </p:tav>
                                        <p:tav tm="100000">
                                          <p:val>
                                            <p:strVal val="#ppt_x"/>
                                          </p:val>
                                        </p:tav>
                                      </p:tavLst>
                                    </p:anim>
                                    <p:anim calcmode="lin" valueType="num">
                                      <p:cBhvr>
                                        <p:cTn id="16" dur="500" fill="hold"/>
                                        <p:tgtEl>
                                          <p:spTgt spid="3"/>
                                        </p:tgtEl>
                                        <p:attrNameLst>
                                          <p:attrName>ppt_y</p:attrName>
                                        </p:attrNameLst>
                                      </p:cBhvr>
                                      <p:tavLst>
                                        <p:tav tm="0">
                                          <p:val>
                                            <p:strVal val="1+(6*min(max(#ppt_w*#ppt_h,.3),1)-7.4)/-.7*#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 y="-938932"/>
            <a:ext cx="1668780" cy="3554819"/>
          </a:xfrm>
          <a:prstGeom prst="rect">
            <a:avLst/>
          </a:prstGeom>
          <a:noFill/>
        </p:spPr>
        <p:txBody>
          <a:bodyPr wrap="square" rtlCol="0">
            <a:spAutoFit/>
          </a:bodyPr>
          <a:lstStyle/>
          <a:p>
            <a:pPr algn="ctr">
              <a:spcAft>
                <a:spcPts val="1200"/>
              </a:spcAft>
            </a:pPr>
            <a:r>
              <a:rPr lang="en-US" sz="22500" b="0" dirty="0" smtClean="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4</a:t>
            </a:r>
            <a:endParaRPr lang="en-US" sz="22500" b="0" dirty="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3" name="TextBox 2"/>
          <p:cNvSpPr txBox="1"/>
          <p:nvPr/>
        </p:nvSpPr>
        <p:spPr>
          <a:xfrm>
            <a:off x="121920" y="127868"/>
            <a:ext cx="7178040" cy="1865126"/>
          </a:xfrm>
          <a:prstGeom prst="rect">
            <a:avLst/>
          </a:prstGeom>
          <a:noFill/>
        </p:spPr>
        <p:txBody>
          <a:bodyPr wrap="square" rtlCol="0">
            <a:spAutoFit/>
          </a:bodyPr>
          <a:lstStyle/>
          <a:p>
            <a:pPr algn="r">
              <a:lnSpc>
                <a:spcPct val="60000"/>
              </a:lnSpc>
              <a:spcAft>
                <a:spcPts val="1200"/>
              </a:spcAft>
            </a:pPr>
            <a:r>
              <a:rPr lang="en-US" sz="96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The hypocrisy</a:t>
            </a:r>
            <a:br>
              <a:rPr lang="en-US" sz="96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br>
            <a:r>
              <a:rPr lang="en-US" sz="96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of the tongue</a:t>
            </a:r>
            <a:endParaRPr lang="en-US" sz="9600" b="0" dirty="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4" name="TextBox 3"/>
          <p:cNvSpPr txBox="1"/>
          <p:nvPr/>
        </p:nvSpPr>
        <p:spPr>
          <a:xfrm>
            <a:off x="121920" y="2802430"/>
            <a:ext cx="8869680" cy="2492990"/>
          </a:xfrm>
          <a:prstGeom prst="rect">
            <a:avLst/>
          </a:prstGeom>
          <a:noFill/>
        </p:spPr>
        <p:txBody>
          <a:bodyPr wrap="square" rtlCol="0">
            <a:spAutoFit/>
          </a:bodyPr>
          <a:lstStyle/>
          <a:p>
            <a:pPr algn="ctr">
              <a:lnSpc>
                <a:spcPct val="65000"/>
              </a:lnSpc>
              <a:spcAft>
                <a:spcPts val="1200"/>
              </a:spcAft>
            </a:pPr>
            <a:r>
              <a:rPr lang="en-US" sz="8000" dirty="0" smtClean="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Man is made in</a:t>
            </a:r>
            <a:br>
              <a:rPr lang="en-US" sz="8000" dirty="0" smtClean="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br>
            <a:r>
              <a:rPr lang="en-US" sz="8000" dirty="0" smtClean="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the likeness and image of God!</a:t>
            </a:r>
            <a:endParaRPr lang="en-US" sz="8000" i="1" dirty="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Tree>
    <p:extLst>
      <p:ext uri="{BB962C8B-B14F-4D97-AF65-F5344CB8AC3E}">
        <p14:creationId xmlns:p14="http://schemas.microsoft.com/office/powerpoint/2010/main" val="1792374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 y="-938932"/>
            <a:ext cx="1668780" cy="3554819"/>
          </a:xfrm>
          <a:prstGeom prst="rect">
            <a:avLst/>
          </a:prstGeom>
          <a:noFill/>
        </p:spPr>
        <p:txBody>
          <a:bodyPr wrap="square" rtlCol="0">
            <a:spAutoFit/>
          </a:bodyPr>
          <a:lstStyle/>
          <a:p>
            <a:pPr algn="ctr">
              <a:spcAft>
                <a:spcPts val="1200"/>
              </a:spcAft>
            </a:pPr>
            <a:r>
              <a:rPr lang="en-US" sz="22500" b="0" dirty="0" smtClean="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4</a:t>
            </a:r>
            <a:endParaRPr lang="en-US" sz="22500" b="0" dirty="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3" name="TextBox 2"/>
          <p:cNvSpPr txBox="1"/>
          <p:nvPr/>
        </p:nvSpPr>
        <p:spPr>
          <a:xfrm>
            <a:off x="121920" y="127868"/>
            <a:ext cx="7178040" cy="1865126"/>
          </a:xfrm>
          <a:prstGeom prst="rect">
            <a:avLst/>
          </a:prstGeom>
          <a:noFill/>
        </p:spPr>
        <p:txBody>
          <a:bodyPr wrap="square" rtlCol="0">
            <a:spAutoFit/>
          </a:bodyPr>
          <a:lstStyle/>
          <a:p>
            <a:pPr algn="r">
              <a:lnSpc>
                <a:spcPct val="60000"/>
              </a:lnSpc>
              <a:spcAft>
                <a:spcPts val="1200"/>
              </a:spcAft>
            </a:pPr>
            <a:r>
              <a:rPr lang="en-US" sz="96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The hypocrisy</a:t>
            </a:r>
            <a:br>
              <a:rPr lang="en-US" sz="96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br>
            <a:r>
              <a:rPr lang="en-US" sz="96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of the tongue</a:t>
            </a:r>
            <a:endParaRPr lang="en-US" sz="9600" b="0" dirty="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5" name="Rectangle 4"/>
          <p:cNvSpPr>
            <a:spLocks noChangeArrowheads="1"/>
          </p:cNvSpPr>
          <p:nvPr/>
        </p:nvSpPr>
        <p:spPr bwMode="auto">
          <a:xfrm>
            <a:off x="203200" y="2102144"/>
            <a:ext cx="8763000" cy="4549466"/>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a:p>
        </p:txBody>
      </p:sp>
      <p:sp>
        <p:nvSpPr>
          <p:cNvPr id="6" name="Text Box 5"/>
          <p:cNvSpPr txBox="1">
            <a:spLocks noChangeArrowheads="1"/>
          </p:cNvSpPr>
          <p:nvPr/>
        </p:nvSpPr>
        <p:spPr bwMode="auto">
          <a:xfrm>
            <a:off x="279400" y="2104724"/>
            <a:ext cx="8610600" cy="4546886"/>
          </a:xfrm>
          <a:prstGeom prst="rect">
            <a:avLst/>
          </a:prstGeom>
          <a:noFill/>
          <a:ln w="9525">
            <a:noFill/>
            <a:miter lim="800000"/>
            <a:headEnd/>
            <a:tailEnd/>
          </a:ln>
          <a:effectLst/>
        </p:spPr>
        <p:txBody>
          <a:bodyPr>
            <a:spAutoFit/>
          </a:bodyPr>
          <a:lstStyle/>
          <a:p>
            <a:pPr>
              <a:lnSpc>
                <a:spcPct val="80000"/>
              </a:lnSpc>
            </a:pPr>
            <a:r>
              <a:rPr lang="en-US" b="0" dirty="0" smtClean="0">
                <a:solidFill>
                  <a:srgbClr val="FFFF00"/>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Genesis 1:26-27</a:t>
            </a:r>
            <a: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
            </a:r>
            <a:b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br>
            <a:r>
              <a:rPr lang="en-US" b="0" baseline="30000" dirty="0" smtClean="0">
                <a:solidFill>
                  <a:srgbClr val="FFFF00"/>
                </a:solidFill>
                <a:latin typeface="Teen" pitchFamily="2" charset="0"/>
              </a:rPr>
              <a:t>26</a:t>
            </a:r>
            <a:r>
              <a:rPr lang="en-US" b="0" baseline="30000" dirty="0" smtClean="0">
                <a:solidFill>
                  <a:schemeClr val="bg1"/>
                </a:solidFill>
                <a:latin typeface="Teen" pitchFamily="2" charset="0"/>
              </a:rPr>
              <a:t> </a:t>
            </a:r>
            <a:r>
              <a:rPr lang="en-US" b="0" dirty="0" smtClean="0">
                <a:solidFill>
                  <a:schemeClr val="bg1"/>
                </a:solidFill>
                <a:latin typeface="Teen" pitchFamily="2" charset="0"/>
              </a:rPr>
              <a:t>And </a:t>
            </a:r>
            <a:r>
              <a:rPr lang="en-US" b="0" dirty="0">
                <a:solidFill>
                  <a:schemeClr val="bg1"/>
                </a:solidFill>
                <a:latin typeface="Teen" pitchFamily="2" charset="0"/>
              </a:rPr>
              <a:t>God said, Let us make man in our image, after our likeness: and let them have dominion over the fish of the sea, and over the fowl of the air, and over the cattle, and over all the earth, and over every creeping thing that </a:t>
            </a:r>
            <a:r>
              <a:rPr lang="en-US" b="0" dirty="0" err="1">
                <a:solidFill>
                  <a:schemeClr val="bg1"/>
                </a:solidFill>
                <a:latin typeface="Teen" pitchFamily="2" charset="0"/>
              </a:rPr>
              <a:t>creepeth</a:t>
            </a:r>
            <a:r>
              <a:rPr lang="en-US" b="0" dirty="0">
                <a:solidFill>
                  <a:schemeClr val="bg1"/>
                </a:solidFill>
                <a:latin typeface="Teen" pitchFamily="2" charset="0"/>
              </a:rPr>
              <a:t> upon the earth</a:t>
            </a:r>
            <a:r>
              <a:rPr lang="en-US" b="0" dirty="0" smtClean="0">
                <a:solidFill>
                  <a:schemeClr val="bg1"/>
                </a:solidFill>
                <a:latin typeface="Teen" pitchFamily="2" charset="0"/>
              </a:rPr>
              <a:t>.</a:t>
            </a:r>
            <a:endParaRPr lang="en-US" b="0" dirty="0">
              <a:solidFill>
                <a:schemeClr val="bg1"/>
              </a:solidFill>
              <a:latin typeface="Teen" pitchFamily="2" charset="0"/>
            </a:endParaRPr>
          </a:p>
        </p:txBody>
      </p:sp>
    </p:spTree>
    <p:extLst>
      <p:ext uri="{BB962C8B-B14F-4D97-AF65-F5344CB8AC3E}">
        <p14:creationId xmlns:p14="http://schemas.microsoft.com/office/powerpoint/2010/main" val="4278564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 y="-938932"/>
            <a:ext cx="1668780" cy="3554819"/>
          </a:xfrm>
          <a:prstGeom prst="rect">
            <a:avLst/>
          </a:prstGeom>
          <a:noFill/>
        </p:spPr>
        <p:txBody>
          <a:bodyPr wrap="square" rtlCol="0">
            <a:spAutoFit/>
          </a:bodyPr>
          <a:lstStyle/>
          <a:p>
            <a:pPr algn="ctr">
              <a:spcAft>
                <a:spcPts val="1200"/>
              </a:spcAft>
            </a:pPr>
            <a:r>
              <a:rPr lang="en-US" sz="22500" b="0" dirty="0" smtClean="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4</a:t>
            </a:r>
            <a:endParaRPr lang="en-US" sz="22500" b="0" dirty="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3" name="TextBox 2"/>
          <p:cNvSpPr txBox="1"/>
          <p:nvPr/>
        </p:nvSpPr>
        <p:spPr>
          <a:xfrm>
            <a:off x="121920" y="127868"/>
            <a:ext cx="7178040" cy="1865126"/>
          </a:xfrm>
          <a:prstGeom prst="rect">
            <a:avLst/>
          </a:prstGeom>
          <a:noFill/>
        </p:spPr>
        <p:txBody>
          <a:bodyPr wrap="square" rtlCol="0">
            <a:spAutoFit/>
          </a:bodyPr>
          <a:lstStyle/>
          <a:p>
            <a:pPr algn="r">
              <a:lnSpc>
                <a:spcPct val="60000"/>
              </a:lnSpc>
              <a:spcAft>
                <a:spcPts val="1200"/>
              </a:spcAft>
            </a:pPr>
            <a:r>
              <a:rPr lang="en-US" sz="96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The hypocrisy</a:t>
            </a:r>
            <a:br>
              <a:rPr lang="en-US" sz="96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br>
            <a:r>
              <a:rPr lang="en-US" sz="96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of the tongue</a:t>
            </a:r>
            <a:endParaRPr lang="en-US" sz="9600" b="0" dirty="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5" name="Rectangle 4"/>
          <p:cNvSpPr>
            <a:spLocks noChangeArrowheads="1"/>
          </p:cNvSpPr>
          <p:nvPr/>
        </p:nvSpPr>
        <p:spPr bwMode="auto">
          <a:xfrm>
            <a:off x="203200" y="2749844"/>
            <a:ext cx="8763000" cy="2579696"/>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a:p>
        </p:txBody>
      </p:sp>
      <p:sp>
        <p:nvSpPr>
          <p:cNvPr id="6" name="Text Box 5"/>
          <p:cNvSpPr txBox="1">
            <a:spLocks noChangeArrowheads="1"/>
          </p:cNvSpPr>
          <p:nvPr/>
        </p:nvSpPr>
        <p:spPr bwMode="auto">
          <a:xfrm>
            <a:off x="279400" y="2752424"/>
            <a:ext cx="8610600" cy="2577116"/>
          </a:xfrm>
          <a:prstGeom prst="rect">
            <a:avLst/>
          </a:prstGeom>
          <a:noFill/>
          <a:ln w="9525">
            <a:noFill/>
            <a:miter lim="800000"/>
            <a:headEnd/>
            <a:tailEnd/>
          </a:ln>
          <a:effectLst/>
        </p:spPr>
        <p:txBody>
          <a:bodyPr>
            <a:spAutoFit/>
          </a:bodyPr>
          <a:lstStyle/>
          <a:p>
            <a:pPr>
              <a:lnSpc>
                <a:spcPct val="80000"/>
              </a:lnSpc>
            </a:pPr>
            <a:r>
              <a:rPr lang="en-US" b="0" dirty="0" smtClean="0">
                <a:solidFill>
                  <a:srgbClr val="FFFF00"/>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Genesis 1:26-27</a:t>
            </a:r>
            <a: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
            </a:r>
            <a:b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br>
            <a:r>
              <a:rPr lang="en-US" b="0" baseline="30000" dirty="0" smtClean="0">
                <a:solidFill>
                  <a:srgbClr val="FFFF00"/>
                </a:solidFill>
                <a:latin typeface="Teen" pitchFamily="2" charset="0"/>
              </a:rPr>
              <a:t>27</a:t>
            </a:r>
            <a:r>
              <a:rPr lang="en-US" b="0" baseline="30000" dirty="0" smtClean="0">
                <a:solidFill>
                  <a:schemeClr val="bg1"/>
                </a:solidFill>
                <a:latin typeface="Teen" pitchFamily="2" charset="0"/>
              </a:rPr>
              <a:t> </a:t>
            </a:r>
            <a:r>
              <a:rPr lang="en-US" b="0" dirty="0" smtClean="0">
                <a:solidFill>
                  <a:schemeClr val="bg1"/>
                </a:solidFill>
                <a:latin typeface="Teen" pitchFamily="2" charset="0"/>
              </a:rPr>
              <a:t>So </a:t>
            </a:r>
            <a:r>
              <a:rPr lang="en-US" b="0" dirty="0">
                <a:solidFill>
                  <a:schemeClr val="bg1"/>
                </a:solidFill>
                <a:latin typeface="Teen" pitchFamily="2" charset="0"/>
              </a:rPr>
              <a:t>God created man in his own image, in the image of God created he him; male and female created he them.</a:t>
            </a:r>
          </a:p>
        </p:txBody>
      </p:sp>
    </p:spTree>
    <p:extLst>
      <p:ext uri="{BB962C8B-B14F-4D97-AF65-F5344CB8AC3E}">
        <p14:creationId xmlns:p14="http://schemas.microsoft.com/office/powerpoint/2010/main" val="30331554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 y="-938932"/>
            <a:ext cx="1668780" cy="3554819"/>
          </a:xfrm>
          <a:prstGeom prst="rect">
            <a:avLst/>
          </a:prstGeom>
          <a:noFill/>
        </p:spPr>
        <p:txBody>
          <a:bodyPr wrap="square" rtlCol="0">
            <a:spAutoFit/>
          </a:bodyPr>
          <a:lstStyle/>
          <a:p>
            <a:pPr algn="ctr">
              <a:spcAft>
                <a:spcPts val="1200"/>
              </a:spcAft>
            </a:pPr>
            <a:r>
              <a:rPr lang="en-US" sz="22500" b="0" dirty="0" smtClean="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4</a:t>
            </a:r>
            <a:endParaRPr lang="en-US" sz="22500" b="0" dirty="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3" name="TextBox 2"/>
          <p:cNvSpPr txBox="1"/>
          <p:nvPr/>
        </p:nvSpPr>
        <p:spPr>
          <a:xfrm>
            <a:off x="121920" y="127868"/>
            <a:ext cx="7178040" cy="1865126"/>
          </a:xfrm>
          <a:prstGeom prst="rect">
            <a:avLst/>
          </a:prstGeom>
          <a:noFill/>
        </p:spPr>
        <p:txBody>
          <a:bodyPr wrap="square" rtlCol="0">
            <a:spAutoFit/>
          </a:bodyPr>
          <a:lstStyle/>
          <a:p>
            <a:pPr algn="r">
              <a:lnSpc>
                <a:spcPct val="60000"/>
              </a:lnSpc>
              <a:spcAft>
                <a:spcPts val="1200"/>
              </a:spcAft>
            </a:pPr>
            <a:r>
              <a:rPr lang="en-US" sz="96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The hypocrisy</a:t>
            </a:r>
            <a:br>
              <a:rPr lang="en-US" sz="96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br>
            <a:r>
              <a:rPr lang="en-US" sz="96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of the tongue</a:t>
            </a:r>
            <a:endParaRPr lang="en-US" sz="9600" b="0" dirty="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4" name="TextBox 3"/>
          <p:cNvSpPr txBox="1"/>
          <p:nvPr/>
        </p:nvSpPr>
        <p:spPr>
          <a:xfrm>
            <a:off x="121920" y="2802430"/>
            <a:ext cx="8869680" cy="2492990"/>
          </a:xfrm>
          <a:prstGeom prst="rect">
            <a:avLst/>
          </a:prstGeom>
          <a:noFill/>
        </p:spPr>
        <p:txBody>
          <a:bodyPr wrap="square" rtlCol="0">
            <a:spAutoFit/>
          </a:bodyPr>
          <a:lstStyle/>
          <a:p>
            <a:pPr algn="ctr">
              <a:lnSpc>
                <a:spcPct val="65000"/>
              </a:lnSpc>
              <a:spcAft>
                <a:spcPts val="1200"/>
              </a:spcAft>
            </a:pPr>
            <a:r>
              <a:rPr lang="en-US" sz="8000" dirty="0" smtClean="0">
                <a:ln>
                  <a:solidFill>
                    <a:schemeClr val="tx1"/>
                  </a:solidFill>
                </a:ln>
                <a:solidFill>
                  <a:srgbClr val="CC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Water cannot be bitter and sweet at the same time!</a:t>
            </a:r>
            <a:endParaRPr lang="en-US" sz="8000" i="1" dirty="0">
              <a:ln>
                <a:solidFill>
                  <a:schemeClr val="tx1"/>
                </a:solidFill>
              </a:ln>
              <a:solidFill>
                <a:srgbClr val="CC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Tree>
    <p:extLst>
      <p:ext uri="{BB962C8B-B14F-4D97-AF65-F5344CB8AC3E}">
        <p14:creationId xmlns:p14="http://schemas.microsoft.com/office/powerpoint/2010/main" val="18249703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0" y="824874"/>
            <a:ext cx="9144000" cy="5421612"/>
          </a:xfrm>
          <a:prstGeom prst="rect">
            <a:avLst/>
          </a:prstGeom>
          <a:noFill/>
        </p:spPr>
        <p:txBody>
          <a:bodyPr wrap="square" rtlCol="0">
            <a:spAutoFit/>
          </a:bodyPr>
          <a:lstStyle/>
          <a:p>
            <a:pPr algn="ctr">
              <a:lnSpc>
                <a:spcPct val="68000"/>
              </a:lnSpc>
              <a:spcAft>
                <a:spcPts val="1200"/>
              </a:spcAft>
            </a:pPr>
            <a:r>
              <a:rPr lang="en-US" sz="7200" dirty="0" smtClean="0">
                <a:ln>
                  <a:solidFill>
                    <a:schemeClr val="tx1"/>
                  </a:solidFill>
                </a:ln>
                <a:solidFill>
                  <a:schemeClr val="bg1"/>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When We Say That We Love God, But Out Of The Same Mouth We Show Forth Hate To Our Brother – </a:t>
            </a:r>
            <a:r>
              <a:rPr lang="en-US" sz="7200" dirty="0" smtClean="0">
                <a:ln>
                  <a:solidFill>
                    <a:schemeClr val="tx1"/>
                  </a:solidFill>
                </a:ln>
                <a:solidFill>
                  <a:srgbClr val="A7FFE2"/>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The Love Of God We Say We Have, IS NOT IN US!</a:t>
            </a:r>
            <a:endParaRPr lang="en-US" sz="7200" dirty="0">
              <a:ln>
                <a:solidFill>
                  <a:schemeClr val="tx1"/>
                </a:solidFill>
              </a:ln>
              <a:solidFill>
                <a:srgbClr val="A7FFE2"/>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Tree>
    <p:extLst>
      <p:ext uri="{BB962C8B-B14F-4D97-AF65-F5344CB8AC3E}">
        <p14:creationId xmlns:p14="http://schemas.microsoft.com/office/powerpoint/2010/main" val="24751114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 y="-938932"/>
            <a:ext cx="1668780" cy="3554819"/>
          </a:xfrm>
          <a:prstGeom prst="rect">
            <a:avLst/>
          </a:prstGeom>
          <a:noFill/>
        </p:spPr>
        <p:txBody>
          <a:bodyPr wrap="square" rtlCol="0">
            <a:spAutoFit/>
          </a:bodyPr>
          <a:lstStyle/>
          <a:p>
            <a:pPr algn="ctr">
              <a:spcAft>
                <a:spcPts val="1200"/>
              </a:spcAft>
            </a:pPr>
            <a:r>
              <a:rPr lang="en-US" sz="22500" b="0" dirty="0" smtClean="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4</a:t>
            </a:r>
            <a:endParaRPr lang="en-US" sz="22500" b="0" dirty="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3" name="TextBox 2"/>
          <p:cNvSpPr txBox="1"/>
          <p:nvPr/>
        </p:nvSpPr>
        <p:spPr>
          <a:xfrm>
            <a:off x="121920" y="127868"/>
            <a:ext cx="7178040" cy="1865126"/>
          </a:xfrm>
          <a:prstGeom prst="rect">
            <a:avLst/>
          </a:prstGeom>
          <a:noFill/>
        </p:spPr>
        <p:txBody>
          <a:bodyPr wrap="square" rtlCol="0">
            <a:spAutoFit/>
          </a:bodyPr>
          <a:lstStyle/>
          <a:p>
            <a:pPr algn="r">
              <a:lnSpc>
                <a:spcPct val="60000"/>
              </a:lnSpc>
              <a:spcAft>
                <a:spcPts val="1200"/>
              </a:spcAft>
            </a:pPr>
            <a:r>
              <a:rPr lang="en-US" sz="96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The hypocrisy</a:t>
            </a:r>
            <a:br>
              <a:rPr lang="en-US" sz="96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br>
            <a:r>
              <a:rPr lang="en-US" sz="96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of the tongue</a:t>
            </a:r>
            <a:endParaRPr lang="en-US" sz="9600" b="0" dirty="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4" name="TextBox 3"/>
          <p:cNvSpPr txBox="1"/>
          <p:nvPr/>
        </p:nvSpPr>
        <p:spPr>
          <a:xfrm>
            <a:off x="121920" y="2368090"/>
            <a:ext cx="8869680" cy="4164217"/>
          </a:xfrm>
          <a:prstGeom prst="rect">
            <a:avLst/>
          </a:prstGeom>
          <a:noFill/>
        </p:spPr>
        <p:txBody>
          <a:bodyPr wrap="square" rtlCol="0">
            <a:spAutoFit/>
          </a:bodyPr>
          <a:lstStyle/>
          <a:p>
            <a:pPr algn="ctr">
              <a:lnSpc>
                <a:spcPct val="65000"/>
              </a:lnSpc>
              <a:spcAft>
                <a:spcPts val="1200"/>
              </a:spcAft>
            </a:pPr>
            <a:r>
              <a:rPr lang="en-US" sz="8000" dirty="0" smtClean="0">
                <a:ln>
                  <a:solidFill>
                    <a:schemeClr val="tx1"/>
                  </a:solidFill>
                </a:ln>
                <a:solidFill>
                  <a:schemeClr val="bg1"/>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Do the math… Neither can a Christian that is truly controlled</a:t>
            </a:r>
            <a:br>
              <a:rPr lang="en-US" sz="8000" dirty="0" smtClean="0">
                <a:ln>
                  <a:solidFill>
                    <a:schemeClr val="tx1"/>
                  </a:solidFill>
                </a:ln>
                <a:solidFill>
                  <a:schemeClr val="bg1"/>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br>
            <a:r>
              <a:rPr lang="en-US" sz="8000" dirty="0" smtClean="0">
                <a:ln>
                  <a:solidFill>
                    <a:schemeClr val="tx1"/>
                  </a:solidFill>
                </a:ln>
                <a:solidFill>
                  <a:schemeClr val="bg1"/>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by the Spirit</a:t>
            </a:r>
            <a:endParaRPr lang="en-US" sz="8000" i="1" dirty="0">
              <a:ln>
                <a:solidFill>
                  <a:schemeClr val="tx1"/>
                </a:solidFill>
              </a:ln>
              <a:solidFill>
                <a:schemeClr val="bg1"/>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Tree>
    <p:extLst>
      <p:ext uri="{BB962C8B-B14F-4D97-AF65-F5344CB8AC3E}">
        <p14:creationId xmlns:p14="http://schemas.microsoft.com/office/powerpoint/2010/main" val="3961723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4"/>
          <p:cNvSpPr>
            <a:spLocks noChangeArrowheads="1"/>
          </p:cNvSpPr>
          <p:nvPr/>
        </p:nvSpPr>
        <p:spPr bwMode="auto">
          <a:xfrm>
            <a:off x="190500" y="1150819"/>
            <a:ext cx="8763000" cy="4556362"/>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a:p>
        </p:txBody>
      </p:sp>
      <p:sp>
        <p:nvSpPr>
          <p:cNvPr id="4" name="Text Box 5"/>
          <p:cNvSpPr txBox="1">
            <a:spLocks noChangeArrowheads="1"/>
          </p:cNvSpPr>
          <p:nvPr/>
        </p:nvSpPr>
        <p:spPr bwMode="auto">
          <a:xfrm>
            <a:off x="266700" y="1166843"/>
            <a:ext cx="8610600" cy="4524315"/>
          </a:xfrm>
          <a:prstGeom prst="rect">
            <a:avLst/>
          </a:prstGeom>
          <a:noFill/>
          <a:ln w="9525">
            <a:noFill/>
            <a:miter lim="800000"/>
            <a:headEnd/>
            <a:tailEnd/>
          </a:ln>
          <a:effectLst/>
        </p:spPr>
        <p:txBody>
          <a:bodyPr>
            <a:spAutoFit/>
          </a:bodyPr>
          <a:lstStyle/>
          <a:p>
            <a:pPr>
              <a:lnSpc>
                <a:spcPct val="80000"/>
              </a:lnSpc>
            </a:pPr>
            <a:r>
              <a:rPr lang="en-US" b="0" dirty="0" smtClean="0">
                <a:solidFill>
                  <a:srgbClr val="FFFF00"/>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James </a:t>
            </a:r>
            <a:r>
              <a:rPr lang="en-US" b="0" dirty="0" smtClean="0">
                <a:solidFill>
                  <a:srgbClr val="FFFF00"/>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3:13-18</a:t>
            </a:r>
            <a: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
            </a:r>
            <a:b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br>
            <a:r>
              <a:rPr lang="en-US" b="0" baseline="30000" dirty="0" smtClean="0">
                <a:solidFill>
                  <a:srgbClr val="FFFF00"/>
                </a:solidFill>
                <a:latin typeface="Teen" pitchFamily="2" charset="0"/>
              </a:rPr>
              <a:t>13</a:t>
            </a:r>
            <a:r>
              <a:rPr lang="en-US" b="0" baseline="30000" dirty="0" smtClean="0">
                <a:solidFill>
                  <a:schemeClr val="bg1"/>
                </a:solidFill>
                <a:latin typeface="Teen" pitchFamily="2" charset="0"/>
              </a:rPr>
              <a:t> </a:t>
            </a:r>
            <a:r>
              <a:rPr lang="en-US" b="0" dirty="0" smtClean="0">
                <a:solidFill>
                  <a:schemeClr val="bg1"/>
                </a:solidFill>
                <a:latin typeface="Teen" pitchFamily="2" charset="0"/>
              </a:rPr>
              <a:t>Who </a:t>
            </a:r>
            <a:r>
              <a:rPr lang="en-US" b="0" dirty="0">
                <a:solidFill>
                  <a:schemeClr val="bg1"/>
                </a:solidFill>
                <a:latin typeface="Teen" pitchFamily="2" charset="0"/>
              </a:rPr>
              <a:t>is a wise man and endued with knowledge among you? let him </a:t>
            </a:r>
            <a:r>
              <a:rPr lang="en-US" b="0" dirty="0" err="1">
                <a:solidFill>
                  <a:schemeClr val="bg1"/>
                </a:solidFill>
                <a:latin typeface="Teen" pitchFamily="2" charset="0"/>
              </a:rPr>
              <a:t>shew</a:t>
            </a:r>
            <a:r>
              <a:rPr lang="en-US" b="0" dirty="0">
                <a:solidFill>
                  <a:schemeClr val="bg1"/>
                </a:solidFill>
                <a:latin typeface="Teen" pitchFamily="2" charset="0"/>
              </a:rPr>
              <a:t> out of a good conversation his works with meekness of wisdom. </a:t>
            </a:r>
          </a:p>
          <a:p>
            <a:pPr>
              <a:lnSpc>
                <a:spcPct val="80000"/>
              </a:lnSpc>
            </a:pPr>
            <a:r>
              <a:rPr lang="en-US" b="0" baseline="30000" dirty="0" smtClean="0">
                <a:solidFill>
                  <a:srgbClr val="FFFF00"/>
                </a:solidFill>
                <a:latin typeface="Teen" pitchFamily="2" charset="0"/>
              </a:rPr>
              <a:t>14</a:t>
            </a:r>
            <a:r>
              <a:rPr lang="en-US" b="0" baseline="30000" dirty="0" smtClean="0">
                <a:solidFill>
                  <a:schemeClr val="bg1"/>
                </a:solidFill>
                <a:latin typeface="Teen" pitchFamily="2" charset="0"/>
              </a:rPr>
              <a:t> </a:t>
            </a:r>
            <a:r>
              <a:rPr lang="en-US" b="0" dirty="0" smtClean="0">
                <a:solidFill>
                  <a:schemeClr val="bg1"/>
                </a:solidFill>
                <a:latin typeface="Teen" pitchFamily="2" charset="0"/>
              </a:rPr>
              <a:t>But </a:t>
            </a:r>
            <a:r>
              <a:rPr lang="en-US" b="0" dirty="0">
                <a:solidFill>
                  <a:schemeClr val="bg1"/>
                </a:solidFill>
                <a:latin typeface="Teen" pitchFamily="2" charset="0"/>
              </a:rPr>
              <a:t>if ye have bitter envying and strife in your hearts, glory not, and lie not against the truth. </a:t>
            </a:r>
          </a:p>
        </p:txBody>
      </p:sp>
    </p:spTree>
    <p:extLst>
      <p:ext uri="{BB962C8B-B14F-4D97-AF65-F5344CB8AC3E}">
        <p14:creationId xmlns:p14="http://schemas.microsoft.com/office/powerpoint/2010/main" val="11931082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4"/>
          <p:cNvSpPr>
            <a:spLocks noChangeArrowheads="1"/>
          </p:cNvSpPr>
          <p:nvPr/>
        </p:nvSpPr>
        <p:spPr bwMode="auto">
          <a:xfrm>
            <a:off x="190500" y="1651273"/>
            <a:ext cx="8763000" cy="3555454"/>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a:p>
        </p:txBody>
      </p:sp>
      <p:sp>
        <p:nvSpPr>
          <p:cNvPr id="4" name="Text Box 5"/>
          <p:cNvSpPr txBox="1">
            <a:spLocks noChangeArrowheads="1"/>
          </p:cNvSpPr>
          <p:nvPr/>
        </p:nvSpPr>
        <p:spPr bwMode="auto">
          <a:xfrm>
            <a:off x="266700" y="1659285"/>
            <a:ext cx="8610600" cy="3539430"/>
          </a:xfrm>
          <a:prstGeom prst="rect">
            <a:avLst/>
          </a:prstGeom>
          <a:noFill/>
          <a:ln w="9525">
            <a:noFill/>
            <a:miter lim="800000"/>
            <a:headEnd/>
            <a:tailEnd/>
          </a:ln>
          <a:effectLst/>
        </p:spPr>
        <p:txBody>
          <a:bodyPr>
            <a:spAutoFit/>
          </a:bodyPr>
          <a:lstStyle/>
          <a:p>
            <a:pPr>
              <a:lnSpc>
                <a:spcPct val="80000"/>
              </a:lnSpc>
            </a:pPr>
            <a:r>
              <a:rPr lang="en-US" b="0" dirty="0" smtClean="0">
                <a:solidFill>
                  <a:srgbClr val="FFFF00"/>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James </a:t>
            </a:r>
            <a:r>
              <a:rPr lang="en-US" b="0" dirty="0" smtClean="0">
                <a:solidFill>
                  <a:srgbClr val="FFFF00"/>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3:13-18</a:t>
            </a:r>
            <a: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
            </a:r>
            <a:b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br>
            <a:r>
              <a:rPr lang="en-US" b="0" baseline="30000" dirty="0" smtClean="0">
                <a:solidFill>
                  <a:srgbClr val="FFFF00"/>
                </a:solidFill>
                <a:latin typeface="Teen" pitchFamily="2" charset="0"/>
              </a:rPr>
              <a:t>15</a:t>
            </a:r>
            <a:r>
              <a:rPr lang="en-US" b="0" baseline="30000" dirty="0" smtClean="0">
                <a:solidFill>
                  <a:schemeClr val="bg1"/>
                </a:solidFill>
                <a:latin typeface="Teen" pitchFamily="2" charset="0"/>
              </a:rPr>
              <a:t> </a:t>
            </a:r>
            <a:r>
              <a:rPr lang="en-US" b="0" dirty="0" smtClean="0">
                <a:solidFill>
                  <a:schemeClr val="bg1"/>
                </a:solidFill>
                <a:latin typeface="Teen" pitchFamily="2" charset="0"/>
              </a:rPr>
              <a:t>This </a:t>
            </a:r>
            <a:r>
              <a:rPr lang="en-US" b="0" dirty="0">
                <a:solidFill>
                  <a:schemeClr val="bg1"/>
                </a:solidFill>
                <a:latin typeface="Teen" pitchFamily="2" charset="0"/>
              </a:rPr>
              <a:t>wisdom </a:t>
            </a:r>
            <a:r>
              <a:rPr lang="en-US" b="0" dirty="0" err="1">
                <a:solidFill>
                  <a:schemeClr val="bg1"/>
                </a:solidFill>
                <a:latin typeface="Teen" pitchFamily="2" charset="0"/>
              </a:rPr>
              <a:t>descendeth</a:t>
            </a:r>
            <a:r>
              <a:rPr lang="en-US" b="0" dirty="0">
                <a:solidFill>
                  <a:schemeClr val="bg1"/>
                </a:solidFill>
                <a:latin typeface="Teen" pitchFamily="2" charset="0"/>
              </a:rPr>
              <a:t> not from above, but is earthly, sensual, devilish. </a:t>
            </a:r>
          </a:p>
          <a:p>
            <a:pPr>
              <a:lnSpc>
                <a:spcPct val="80000"/>
              </a:lnSpc>
            </a:pPr>
            <a:r>
              <a:rPr lang="en-US" b="0" baseline="30000" dirty="0" smtClean="0">
                <a:solidFill>
                  <a:srgbClr val="FFFF00"/>
                </a:solidFill>
                <a:latin typeface="Teen" pitchFamily="2" charset="0"/>
              </a:rPr>
              <a:t>16</a:t>
            </a:r>
            <a:r>
              <a:rPr lang="en-US" b="0" baseline="30000" dirty="0" smtClean="0">
                <a:solidFill>
                  <a:schemeClr val="bg1"/>
                </a:solidFill>
                <a:latin typeface="Teen" pitchFamily="2" charset="0"/>
              </a:rPr>
              <a:t> </a:t>
            </a:r>
            <a:r>
              <a:rPr lang="en-US" b="0" dirty="0" smtClean="0">
                <a:solidFill>
                  <a:schemeClr val="bg1"/>
                </a:solidFill>
                <a:latin typeface="Teen" pitchFamily="2" charset="0"/>
              </a:rPr>
              <a:t>For </a:t>
            </a:r>
            <a:r>
              <a:rPr lang="en-US" b="0" dirty="0">
                <a:solidFill>
                  <a:schemeClr val="bg1"/>
                </a:solidFill>
                <a:latin typeface="Teen" pitchFamily="2" charset="0"/>
              </a:rPr>
              <a:t>where envying and strife is, there is confusion and every evil work. </a:t>
            </a:r>
          </a:p>
        </p:txBody>
      </p:sp>
    </p:spTree>
    <p:extLst>
      <p:ext uri="{BB962C8B-B14F-4D97-AF65-F5344CB8AC3E}">
        <p14:creationId xmlns:p14="http://schemas.microsoft.com/office/powerpoint/2010/main" val="1249013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4"/>
          <p:cNvSpPr>
            <a:spLocks noChangeArrowheads="1"/>
          </p:cNvSpPr>
          <p:nvPr/>
        </p:nvSpPr>
        <p:spPr bwMode="auto">
          <a:xfrm>
            <a:off x="190500" y="912609"/>
            <a:ext cx="8763000" cy="5032782"/>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a:p>
        </p:txBody>
      </p:sp>
      <p:sp>
        <p:nvSpPr>
          <p:cNvPr id="4" name="Text Box 5"/>
          <p:cNvSpPr txBox="1">
            <a:spLocks noChangeArrowheads="1"/>
          </p:cNvSpPr>
          <p:nvPr/>
        </p:nvSpPr>
        <p:spPr bwMode="auto">
          <a:xfrm>
            <a:off x="266700" y="920621"/>
            <a:ext cx="8610600" cy="5016758"/>
          </a:xfrm>
          <a:prstGeom prst="rect">
            <a:avLst/>
          </a:prstGeom>
          <a:noFill/>
          <a:ln w="9525">
            <a:noFill/>
            <a:miter lim="800000"/>
            <a:headEnd/>
            <a:tailEnd/>
          </a:ln>
          <a:effectLst/>
        </p:spPr>
        <p:txBody>
          <a:bodyPr>
            <a:spAutoFit/>
          </a:bodyPr>
          <a:lstStyle/>
          <a:p>
            <a:pPr>
              <a:lnSpc>
                <a:spcPct val="80000"/>
              </a:lnSpc>
            </a:pPr>
            <a:r>
              <a:rPr lang="en-US" b="0" dirty="0" smtClean="0">
                <a:solidFill>
                  <a:srgbClr val="FFFF00"/>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James </a:t>
            </a:r>
            <a:r>
              <a:rPr lang="en-US" b="0" dirty="0" smtClean="0">
                <a:solidFill>
                  <a:srgbClr val="FFFF00"/>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3:13-18</a:t>
            </a:r>
            <a: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
            </a:r>
            <a:b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br>
            <a:r>
              <a:rPr lang="en-US" b="0" baseline="30000" dirty="0" smtClean="0">
                <a:solidFill>
                  <a:srgbClr val="FFFF00"/>
                </a:solidFill>
                <a:latin typeface="Teen" pitchFamily="2" charset="0"/>
              </a:rPr>
              <a:t>17</a:t>
            </a:r>
            <a:r>
              <a:rPr lang="en-US" b="0" baseline="30000" dirty="0" smtClean="0">
                <a:solidFill>
                  <a:schemeClr val="bg1"/>
                </a:solidFill>
                <a:latin typeface="Teen" pitchFamily="2" charset="0"/>
              </a:rPr>
              <a:t> </a:t>
            </a:r>
            <a:r>
              <a:rPr lang="en-US" b="0" dirty="0" smtClean="0">
                <a:solidFill>
                  <a:schemeClr val="bg1"/>
                </a:solidFill>
                <a:latin typeface="Teen" pitchFamily="2" charset="0"/>
              </a:rPr>
              <a:t>But </a:t>
            </a:r>
            <a:r>
              <a:rPr lang="en-US" b="0" dirty="0">
                <a:solidFill>
                  <a:schemeClr val="bg1"/>
                </a:solidFill>
                <a:latin typeface="Teen" pitchFamily="2" charset="0"/>
              </a:rPr>
              <a:t>the wisdom that is from above is first pure, then peaceable, gentle, and easy to be </a:t>
            </a:r>
            <a:r>
              <a:rPr lang="en-US" b="0" dirty="0" err="1">
                <a:solidFill>
                  <a:schemeClr val="bg1"/>
                </a:solidFill>
                <a:latin typeface="Teen" pitchFamily="2" charset="0"/>
              </a:rPr>
              <a:t>intreated</a:t>
            </a:r>
            <a:r>
              <a:rPr lang="en-US" b="0" dirty="0">
                <a:solidFill>
                  <a:schemeClr val="bg1"/>
                </a:solidFill>
                <a:latin typeface="Teen" pitchFamily="2" charset="0"/>
              </a:rPr>
              <a:t>, full of mercy and good fruits, without partiality, and without hypocrisy. </a:t>
            </a:r>
          </a:p>
          <a:p>
            <a:pPr>
              <a:lnSpc>
                <a:spcPct val="80000"/>
              </a:lnSpc>
            </a:pPr>
            <a:r>
              <a:rPr lang="en-US" b="0" baseline="30000" dirty="0" smtClean="0">
                <a:solidFill>
                  <a:srgbClr val="FFFF00"/>
                </a:solidFill>
                <a:latin typeface="Teen" pitchFamily="2" charset="0"/>
              </a:rPr>
              <a:t>18</a:t>
            </a:r>
            <a:r>
              <a:rPr lang="en-US" b="0" baseline="30000" dirty="0" smtClean="0">
                <a:solidFill>
                  <a:schemeClr val="bg1"/>
                </a:solidFill>
                <a:latin typeface="Teen" pitchFamily="2" charset="0"/>
              </a:rPr>
              <a:t> </a:t>
            </a:r>
            <a:r>
              <a:rPr lang="en-US" b="0" dirty="0" smtClean="0">
                <a:solidFill>
                  <a:schemeClr val="bg1"/>
                </a:solidFill>
                <a:latin typeface="Teen" pitchFamily="2" charset="0"/>
              </a:rPr>
              <a:t>And </a:t>
            </a:r>
            <a:r>
              <a:rPr lang="en-US" b="0" dirty="0">
                <a:solidFill>
                  <a:schemeClr val="bg1"/>
                </a:solidFill>
                <a:latin typeface="Teen" pitchFamily="2" charset="0"/>
              </a:rPr>
              <a:t>the fruit of righteousness is sown in peace of them that make peace.</a:t>
            </a:r>
          </a:p>
        </p:txBody>
      </p:sp>
    </p:spTree>
    <p:extLst>
      <p:ext uri="{BB962C8B-B14F-4D97-AF65-F5344CB8AC3E}">
        <p14:creationId xmlns:p14="http://schemas.microsoft.com/office/powerpoint/2010/main" val="9016728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960" y="-931312"/>
            <a:ext cx="1668780" cy="3554819"/>
          </a:xfrm>
          <a:prstGeom prst="rect">
            <a:avLst/>
          </a:prstGeom>
          <a:noFill/>
        </p:spPr>
        <p:txBody>
          <a:bodyPr wrap="square" rtlCol="0">
            <a:spAutoFit/>
          </a:bodyPr>
          <a:lstStyle/>
          <a:p>
            <a:pPr algn="ctr">
              <a:spcAft>
                <a:spcPts val="1200"/>
              </a:spcAft>
            </a:pPr>
            <a:r>
              <a:rPr lang="en-US" sz="22500" b="0" dirty="0" smtClean="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5</a:t>
            </a:r>
            <a:endParaRPr lang="en-US" sz="22500" b="0" dirty="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3" name="TextBox 2"/>
          <p:cNvSpPr txBox="1"/>
          <p:nvPr/>
        </p:nvSpPr>
        <p:spPr>
          <a:xfrm>
            <a:off x="121920" y="127868"/>
            <a:ext cx="8176260" cy="1865126"/>
          </a:xfrm>
          <a:prstGeom prst="rect">
            <a:avLst/>
          </a:prstGeom>
          <a:noFill/>
        </p:spPr>
        <p:txBody>
          <a:bodyPr wrap="square" rtlCol="0">
            <a:spAutoFit/>
          </a:bodyPr>
          <a:lstStyle/>
          <a:p>
            <a:pPr algn="r">
              <a:lnSpc>
                <a:spcPct val="60000"/>
              </a:lnSpc>
              <a:spcAft>
                <a:spcPts val="1200"/>
              </a:spcAft>
            </a:pPr>
            <a:r>
              <a:rPr lang="en-US" sz="96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The Real Wisdom</a:t>
            </a:r>
            <a:br>
              <a:rPr lang="en-US" sz="96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br>
            <a:r>
              <a:rPr lang="en-US" sz="96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of the tongue</a:t>
            </a:r>
            <a:endParaRPr lang="en-US" sz="9600" b="0" dirty="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5" name="TextBox 4"/>
          <p:cNvSpPr txBox="1"/>
          <p:nvPr/>
        </p:nvSpPr>
        <p:spPr>
          <a:xfrm>
            <a:off x="121920" y="1865201"/>
            <a:ext cx="8869680" cy="1569660"/>
          </a:xfrm>
          <a:prstGeom prst="rect">
            <a:avLst/>
          </a:prstGeom>
          <a:noFill/>
        </p:spPr>
        <p:txBody>
          <a:bodyPr wrap="square" rtlCol="0">
            <a:spAutoFit/>
          </a:bodyPr>
          <a:lstStyle/>
          <a:p>
            <a:pPr>
              <a:spcAft>
                <a:spcPts val="1200"/>
              </a:spcAft>
            </a:pPr>
            <a:r>
              <a:rPr lang="en-US" sz="9600" dirty="0" smtClean="0">
                <a:ln>
                  <a:solidFill>
                    <a:schemeClr val="tx1"/>
                  </a:solidFill>
                </a:ln>
                <a:solidFill>
                  <a:srgbClr val="FFC000"/>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WISE MAN</a:t>
            </a:r>
            <a:endParaRPr lang="en-US" sz="9600" i="1" dirty="0">
              <a:ln>
                <a:solidFill>
                  <a:schemeClr val="tx1"/>
                </a:solidFill>
              </a:ln>
              <a:solidFill>
                <a:srgbClr val="FFC000"/>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
        <p:nvSpPr>
          <p:cNvPr id="6" name="Rectangle 5"/>
          <p:cNvSpPr>
            <a:spLocks noChangeArrowheads="1"/>
          </p:cNvSpPr>
          <p:nvPr/>
        </p:nvSpPr>
        <p:spPr bwMode="auto">
          <a:xfrm>
            <a:off x="1334584" y="4764771"/>
            <a:ext cx="7809417" cy="160495"/>
          </a:xfrm>
          <a:prstGeom prst="rect">
            <a:avLst/>
          </a:prstGeom>
          <a:solidFill>
            <a:schemeClr val="bg1"/>
          </a:solidFill>
          <a:ln w="9525" cap="rnd">
            <a:noFill/>
            <a:prstDash val="sysDot"/>
            <a:miter lim="800000"/>
            <a:headEnd/>
            <a:tailEnd/>
          </a:ln>
          <a:effectLst>
            <a:glow rad="228600">
              <a:schemeClr val="accent4">
                <a:satMod val="175000"/>
                <a:alpha val="40000"/>
              </a:schemeClr>
            </a:glow>
          </a:effectLst>
        </p:spPr>
        <p:txBody>
          <a:bodyPr wrap="none" anchor="ctr"/>
          <a:lstStyle/>
          <a:p>
            <a:endParaRPr lang="en-US" sz="6000"/>
          </a:p>
        </p:txBody>
      </p:sp>
      <p:sp>
        <p:nvSpPr>
          <p:cNvPr id="7" name="Rectangle 6"/>
          <p:cNvSpPr>
            <a:spLocks noChangeArrowheads="1"/>
          </p:cNvSpPr>
          <p:nvPr/>
        </p:nvSpPr>
        <p:spPr bwMode="auto">
          <a:xfrm>
            <a:off x="1334584" y="4093037"/>
            <a:ext cx="7809417" cy="160495"/>
          </a:xfrm>
          <a:prstGeom prst="rect">
            <a:avLst/>
          </a:prstGeom>
          <a:solidFill>
            <a:schemeClr val="bg1"/>
          </a:solidFill>
          <a:ln w="9525" cap="rnd">
            <a:noFill/>
            <a:prstDash val="sysDot"/>
            <a:miter lim="800000"/>
            <a:headEnd/>
            <a:tailEnd/>
          </a:ln>
          <a:effectLst>
            <a:glow rad="228600">
              <a:schemeClr val="accent4">
                <a:satMod val="175000"/>
                <a:alpha val="40000"/>
              </a:schemeClr>
            </a:glow>
          </a:effectLst>
        </p:spPr>
        <p:txBody>
          <a:bodyPr wrap="none" anchor="ctr"/>
          <a:lstStyle/>
          <a:p>
            <a:endParaRPr lang="en-US" sz="6000"/>
          </a:p>
        </p:txBody>
      </p:sp>
      <p:sp>
        <p:nvSpPr>
          <p:cNvPr id="8" name="Rectangle 7"/>
          <p:cNvSpPr>
            <a:spLocks noChangeArrowheads="1"/>
          </p:cNvSpPr>
          <p:nvPr/>
        </p:nvSpPr>
        <p:spPr bwMode="auto">
          <a:xfrm>
            <a:off x="1334584" y="3461840"/>
            <a:ext cx="7809417" cy="160495"/>
          </a:xfrm>
          <a:prstGeom prst="rect">
            <a:avLst/>
          </a:prstGeom>
          <a:solidFill>
            <a:schemeClr val="bg1"/>
          </a:solidFill>
          <a:ln w="9525" cap="rnd">
            <a:noFill/>
            <a:prstDash val="sysDot"/>
            <a:miter lim="800000"/>
            <a:headEnd/>
            <a:tailEnd/>
          </a:ln>
          <a:effectLst>
            <a:glow rad="228600">
              <a:schemeClr val="accent4">
                <a:satMod val="175000"/>
                <a:alpha val="40000"/>
              </a:schemeClr>
            </a:glow>
          </a:effectLst>
        </p:spPr>
        <p:txBody>
          <a:bodyPr wrap="none" anchor="ctr"/>
          <a:lstStyle/>
          <a:p>
            <a:endParaRPr lang="en-US" sz="6000"/>
          </a:p>
        </p:txBody>
      </p:sp>
      <p:sp>
        <p:nvSpPr>
          <p:cNvPr id="9" name="TextBox 8"/>
          <p:cNvSpPr txBox="1"/>
          <p:nvPr/>
        </p:nvSpPr>
        <p:spPr>
          <a:xfrm>
            <a:off x="358140" y="3119606"/>
            <a:ext cx="8785861" cy="830997"/>
          </a:xfrm>
          <a:prstGeom prst="rect">
            <a:avLst/>
          </a:prstGeom>
          <a:noFill/>
        </p:spPr>
        <p:txBody>
          <a:bodyPr wrap="square" rtlCol="0">
            <a:spAutoFit/>
          </a:bodyPr>
          <a:lstStyle/>
          <a:p>
            <a:pPr marL="857250" indent="-857250">
              <a:spcAft>
                <a:spcPts val="1200"/>
              </a:spcAft>
              <a:buClr>
                <a:srgbClr val="99FFCC"/>
              </a:buClr>
              <a:buFont typeface="Wingdings" pitchFamily="2" charset="2"/>
              <a:buChar char="v"/>
            </a:pPr>
            <a:r>
              <a:rPr lang="en-US" sz="4700" spc="-150" dirty="0" smtClean="0">
                <a:ln>
                  <a:solidFill>
                    <a:schemeClr val="tx1"/>
                  </a:solidFill>
                </a:ln>
                <a:solidFill>
                  <a:srgbClr val="A7FFE2"/>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Good conversation, good words</a:t>
            </a:r>
            <a:endParaRPr lang="en-US" sz="4700" spc="-150" dirty="0">
              <a:ln>
                <a:solidFill>
                  <a:schemeClr val="tx1"/>
                </a:solidFill>
              </a:ln>
              <a:solidFill>
                <a:srgbClr val="A7FFE2"/>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
        <p:nvSpPr>
          <p:cNvPr id="10" name="TextBox 9"/>
          <p:cNvSpPr txBox="1"/>
          <p:nvPr/>
        </p:nvSpPr>
        <p:spPr>
          <a:xfrm>
            <a:off x="358140" y="3879361"/>
            <a:ext cx="8785861" cy="685380"/>
          </a:xfrm>
          <a:prstGeom prst="rect">
            <a:avLst/>
          </a:prstGeom>
          <a:noFill/>
        </p:spPr>
        <p:txBody>
          <a:bodyPr wrap="square" rtlCol="0">
            <a:spAutoFit/>
          </a:bodyPr>
          <a:lstStyle/>
          <a:p>
            <a:pPr marL="857250" indent="-857250">
              <a:lnSpc>
                <a:spcPct val="80000"/>
              </a:lnSpc>
              <a:spcAft>
                <a:spcPts val="1200"/>
              </a:spcAft>
              <a:buClr>
                <a:srgbClr val="99FFCC"/>
              </a:buClr>
              <a:buFont typeface="Wingdings" pitchFamily="2" charset="2"/>
              <a:buChar char="v"/>
            </a:pPr>
            <a:r>
              <a:rPr lang="en-US" sz="4700" spc="-150" dirty="0" smtClean="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His words are meekness</a:t>
            </a:r>
            <a:endParaRPr lang="en-US" sz="4700" spc="-150" dirty="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
        <p:nvSpPr>
          <p:cNvPr id="11" name="TextBox 10"/>
          <p:cNvSpPr txBox="1"/>
          <p:nvPr/>
        </p:nvSpPr>
        <p:spPr>
          <a:xfrm>
            <a:off x="358140" y="4634316"/>
            <a:ext cx="8785861" cy="1972848"/>
          </a:xfrm>
          <a:prstGeom prst="rect">
            <a:avLst/>
          </a:prstGeom>
          <a:noFill/>
        </p:spPr>
        <p:txBody>
          <a:bodyPr wrap="square" rtlCol="0">
            <a:spAutoFit/>
          </a:bodyPr>
          <a:lstStyle/>
          <a:p>
            <a:pPr marL="857250" indent="-857250">
              <a:lnSpc>
                <a:spcPct val="65000"/>
              </a:lnSpc>
              <a:spcAft>
                <a:spcPts val="1200"/>
              </a:spcAft>
              <a:buClr>
                <a:srgbClr val="99FFCC"/>
              </a:buClr>
              <a:buFont typeface="Wingdings" pitchFamily="2" charset="2"/>
              <a:buChar char="v"/>
            </a:pPr>
            <a:r>
              <a:rPr lang="en-US" sz="4700" spc="-150" dirty="0" smtClean="0">
                <a:ln>
                  <a:solidFill>
                    <a:schemeClr val="tx1"/>
                  </a:solidFill>
                </a:ln>
                <a:solidFill>
                  <a:srgbClr val="A7FFE2"/>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The very word meekness comes from the picture of a gian</a:t>
            </a:r>
            <a:r>
              <a:rPr lang="en-US" sz="4700" spc="-150" dirty="0" smtClean="0">
                <a:ln>
                  <a:solidFill>
                    <a:schemeClr val="tx1"/>
                  </a:solidFill>
                </a:ln>
                <a:solidFill>
                  <a:srgbClr val="A7FFE2"/>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t horse, who is brought under control by the small bit in his mouth</a:t>
            </a:r>
            <a:endParaRPr lang="en-US" sz="4700" spc="-150" dirty="0">
              <a:ln>
                <a:solidFill>
                  <a:schemeClr val="tx1"/>
                </a:solidFill>
              </a:ln>
              <a:solidFill>
                <a:srgbClr val="A7FFE2"/>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Tree>
    <p:extLst>
      <p:ext uri="{BB962C8B-B14F-4D97-AF65-F5344CB8AC3E}">
        <p14:creationId xmlns:p14="http://schemas.microsoft.com/office/powerpoint/2010/main" val="1969301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23" presetClass="entr" presetSubtype="3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strVal val="(6*min(max(#ppt_w*#ppt_h,.3),1)-7.4)/-.7*#ppt_w"/>
                                          </p:val>
                                        </p:tav>
                                        <p:tav tm="100000">
                                          <p:val>
                                            <p:strVal val="#ppt_w"/>
                                          </p:val>
                                        </p:tav>
                                      </p:tavLst>
                                    </p:anim>
                                    <p:anim calcmode="lin" valueType="num">
                                      <p:cBhvr>
                                        <p:cTn id="14" dur="500" fill="hold"/>
                                        <p:tgtEl>
                                          <p:spTgt spid="3"/>
                                        </p:tgtEl>
                                        <p:attrNameLst>
                                          <p:attrName>ppt_h</p:attrName>
                                        </p:attrNameLst>
                                      </p:cBhvr>
                                      <p:tavLst>
                                        <p:tav tm="0">
                                          <p:val>
                                            <p:strVal val="(6*min(max(#ppt_w*#ppt_h,.3),1)-7.4)/-.7*#ppt_h"/>
                                          </p:val>
                                        </p:tav>
                                        <p:tav tm="100000">
                                          <p:val>
                                            <p:strVal val="#ppt_h"/>
                                          </p:val>
                                        </p:tav>
                                      </p:tavLst>
                                    </p:anim>
                                    <p:anim calcmode="lin" valueType="num">
                                      <p:cBhvr>
                                        <p:cTn id="15" dur="500" fill="hold"/>
                                        <p:tgtEl>
                                          <p:spTgt spid="3"/>
                                        </p:tgtEl>
                                        <p:attrNameLst>
                                          <p:attrName>ppt_x</p:attrName>
                                        </p:attrNameLst>
                                      </p:cBhvr>
                                      <p:tavLst>
                                        <p:tav tm="0">
                                          <p:val>
                                            <p:fltVal val="0.5"/>
                                          </p:val>
                                        </p:tav>
                                        <p:tav tm="100000">
                                          <p:val>
                                            <p:strVal val="#ppt_x"/>
                                          </p:val>
                                        </p:tav>
                                      </p:tavLst>
                                    </p:anim>
                                    <p:anim calcmode="lin" valueType="num">
                                      <p:cBhvr>
                                        <p:cTn id="16" dur="500" fill="hold"/>
                                        <p:tgtEl>
                                          <p:spTgt spid="3"/>
                                        </p:tgtEl>
                                        <p:attrNameLst>
                                          <p:attrName>ppt_y</p:attrName>
                                        </p:attrNameLst>
                                      </p:cBhvr>
                                      <p:tavLst>
                                        <p:tav tm="0">
                                          <p:val>
                                            <p:strVal val="1+(6*min(max(#ppt_w*#ppt_h,.3),1)-7.4)/-.7*#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1+#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0-#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1+#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0-#ppt_w/2"/>
                                          </p:val>
                                        </p:tav>
                                        <p:tav tm="100000">
                                          <p:val>
                                            <p:strVal val="#ppt_x"/>
                                          </p:val>
                                        </p:tav>
                                      </p:tavLst>
                                    </p:anim>
                                    <p:anim calcmode="lin" valueType="num">
                                      <p:cBhvr additive="base">
                                        <p:cTn id="5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animBg="1"/>
      <p:bldP spid="7" grpId="0" animBg="1"/>
      <p:bldP spid="8" grpId="0" animBg="1"/>
      <p:bldP spid="9" grpId="0"/>
      <p:bldP spid="10"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960" y="-931312"/>
            <a:ext cx="1668780" cy="3554819"/>
          </a:xfrm>
          <a:prstGeom prst="rect">
            <a:avLst/>
          </a:prstGeom>
          <a:noFill/>
        </p:spPr>
        <p:txBody>
          <a:bodyPr wrap="square" rtlCol="0">
            <a:spAutoFit/>
          </a:bodyPr>
          <a:lstStyle/>
          <a:p>
            <a:pPr algn="ctr">
              <a:spcAft>
                <a:spcPts val="1200"/>
              </a:spcAft>
            </a:pPr>
            <a:r>
              <a:rPr lang="en-US" sz="22500" b="0" dirty="0" smtClean="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5</a:t>
            </a:r>
            <a:endParaRPr lang="en-US" sz="22500" b="0" dirty="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3" name="TextBox 2"/>
          <p:cNvSpPr txBox="1"/>
          <p:nvPr/>
        </p:nvSpPr>
        <p:spPr>
          <a:xfrm>
            <a:off x="121920" y="127868"/>
            <a:ext cx="8176260" cy="1865126"/>
          </a:xfrm>
          <a:prstGeom prst="rect">
            <a:avLst/>
          </a:prstGeom>
          <a:noFill/>
        </p:spPr>
        <p:txBody>
          <a:bodyPr wrap="square" rtlCol="0">
            <a:spAutoFit/>
          </a:bodyPr>
          <a:lstStyle/>
          <a:p>
            <a:pPr algn="r">
              <a:lnSpc>
                <a:spcPct val="60000"/>
              </a:lnSpc>
              <a:spcAft>
                <a:spcPts val="1200"/>
              </a:spcAft>
            </a:pPr>
            <a:r>
              <a:rPr lang="en-US" sz="96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The Real Wisdom</a:t>
            </a:r>
            <a:br>
              <a:rPr lang="en-US" sz="96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br>
            <a:r>
              <a:rPr lang="en-US" sz="96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of the tongue</a:t>
            </a:r>
            <a:endParaRPr lang="en-US" sz="9600" b="0" dirty="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5" name="TextBox 4"/>
          <p:cNvSpPr txBox="1"/>
          <p:nvPr/>
        </p:nvSpPr>
        <p:spPr>
          <a:xfrm>
            <a:off x="121920" y="2040461"/>
            <a:ext cx="8869680" cy="1569660"/>
          </a:xfrm>
          <a:prstGeom prst="rect">
            <a:avLst/>
          </a:prstGeom>
          <a:noFill/>
        </p:spPr>
        <p:txBody>
          <a:bodyPr wrap="square" rtlCol="0">
            <a:spAutoFit/>
          </a:bodyPr>
          <a:lstStyle/>
          <a:p>
            <a:pPr>
              <a:spcAft>
                <a:spcPts val="1200"/>
              </a:spcAft>
            </a:pPr>
            <a:r>
              <a:rPr lang="en-US" sz="9600" dirty="0" smtClean="0">
                <a:ln>
                  <a:solidFill>
                    <a:schemeClr val="tx1"/>
                  </a:solidFill>
                </a:ln>
                <a:solidFill>
                  <a:srgbClr val="FFC000"/>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FOOLISH MAN</a:t>
            </a:r>
            <a:endParaRPr lang="en-US" sz="9600" i="1" dirty="0">
              <a:ln>
                <a:solidFill>
                  <a:schemeClr val="tx1"/>
                </a:solidFill>
              </a:ln>
              <a:solidFill>
                <a:srgbClr val="FFC000"/>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
        <p:nvSpPr>
          <p:cNvPr id="6" name="Rectangle 5"/>
          <p:cNvSpPr>
            <a:spLocks noChangeArrowheads="1"/>
          </p:cNvSpPr>
          <p:nvPr/>
        </p:nvSpPr>
        <p:spPr bwMode="auto">
          <a:xfrm>
            <a:off x="1334584" y="4940031"/>
            <a:ext cx="7809417" cy="160495"/>
          </a:xfrm>
          <a:prstGeom prst="rect">
            <a:avLst/>
          </a:prstGeom>
          <a:solidFill>
            <a:schemeClr val="bg1"/>
          </a:solidFill>
          <a:ln w="9525" cap="rnd">
            <a:noFill/>
            <a:prstDash val="sysDot"/>
            <a:miter lim="800000"/>
            <a:headEnd/>
            <a:tailEnd/>
          </a:ln>
          <a:effectLst>
            <a:glow rad="228600">
              <a:schemeClr val="accent4">
                <a:satMod val="175000"/>
                <a:alpha val="40000"/>
              </a:schemeClr>
            </a:glow>
          </a:effectLst>
        </p:spPr>
        <p:txBody>
          <a:bodyPr wrap="none" anchor="ctr"/>
          <a:lstStyle/>
          <a:p>
            <a:endParaRPr lang="en-US" sz="6000"/>
          </a:p>
        </p:txBody>
      </p:sp>
      <p:sp>
        <p:nvSpPr>
          <p:cNvPr id="7" name="Rectangle 6"/>
          <p:cNvSpPr>
            <a:spLocks noChangeArrowheads="1"/>
          </p:cNvSpPr>
          <p:nvPr/>
        </p:nvSpPr>
        <p:spPr bwMode="auto">
          <a:xfrm>
            <a:off x="1334584" y="4268297"/>
            <a:ext cx="7809417" cy="160495"/>
          </a:xfrm>
          <a:prstGeom prst="rect">
            <a:avLst/>
          </a:prstGeom>
          <a:solidFill>
            <a:schemeClr val="bg1"/>
          </a:solidFill>
          <a:ln w="9525" cap="rnd">
            <a:noFill/>
            <a:prstDash val="sysDot"/>
            <a:miter lim="800000"/>
            <a:headEnd/>
            <a:tailEnd/>
          </a:ln>
          <a:effectLst>
            <a:glow rad="228600">
              <a:schemeClr val="accent4">
                <a:satMod val="175000"/>
                <a:alpha val="40000"/>
              </a:schemeClr>
            </a:glow>
          </a:effectLst>
        </p:spPr>
        <p:txBody>
          <a:bodyPr wrap="none" anchor="ctr"/>
          <a:lstStyle/>
          <a:p>
            <a:endParaRPr lang="en-US" sz="6000"/>
          </a:p>
        </p:txBody>
      </p:sp>
      <p:sp>
        <p:nvSpPr>
          <p:cNvPr id="8" name="Rectangle 7"/>
          <p:cNvSpPr>
            <a:spLocks noChangeArrowheads="1"/>
          </p:cNvSpPr>
          <p:nvPr/>
        </p:nvSpPr>
        <p:spPr bwMode="auto">
          <a:xfrm>
            <a:off x="1334584" y="3637100"/>
            <a:ext cx="7809417" cy="160495"/>
          </a:xfrm>
          <a:prstGeom prst="rect">
            <a:avLst/>
          </a:prstGeom>
          <a:solidFill>
            <a:schemeClr val="bg1"/>
          </a:solidFill>
          <a:ln w="9525" cap="rnd">
            <a:noFill/>
            <a:prstDash val="sysDot"/>
            <a:miter lim="800000"/>
            <a:headEnd/>
            <a:tailEnd/>
          </a:ln>
          <a:effectLst>
            <a:glow rad="228600">
              <a:schemeClr val="accent4">
                <a:satMod val="175000"/>
                <a:alpha val="40000"/>
              </a:schemeClr>
            </a:glow>
          </a:effectLst>
        </p:spPr>
        <p:txBody>
          <a:bodyPr wrap="none" anchor="ctr"/>
          <a:lstStyle/>
          <a:p>
            <a:endParaRPr lang="en-US" sz="6000"/>
          </a:p>
        </p:txBody>
      </p:sp>
      <p:sp>
        <p:nvSpPr>
          <p:cNvPr id="9" name="TextBox 8"/>
          <p:cNvSpPr txBox="1"/>
          <p:nvPr/>
        </p:nvSpPr>
        <p:spPr>
          <a:xfrm>
            <a:off x="358140" y="3294866"/>
            <a:ext cx="8785861" cy="830997"/>
          </a:xfrm>
          <a:prstGeom prst="rect">
            <a:avLst/>
          </a:prstGeom>
          <a:noFill/>
        </p:spPr>
        <p:txBody>
          <a:bodyPr wrap="square" rtlCol="0">
            <a:spAutoFit/>
          </a:bodyPr>
          <a:lstStyle/>
          <a:p>
            <a:pPr marL="857250" indent="-857250">
              <a:spcAft>
                <a:spcPts val="1200"/>
              </a:spcAft>
              <a:buClr>
                <a:srgbClr val="99FFCC"/>
              </a:buClr>
              <a:buFont typeface="Wingdings" pitchFamily="2" charset="2"/>
              <a:buChar char="v"/>
            </a:pPr>
            <a:r>
              <a:rPr lang="en-US" sz="4700" spc="-150" dirty="0" smtClean="0">
                <a:ln>
                  <a:solidFill>
                    <a:schemeClr val="tx1"/>
                  </a:solidFill>
                </a:ln>
                <a:solidFill>
                  <a:srgbClr val="A7FFE2"/>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Thinks he is wise</a:t>
            </a:r>
            <a:endParaRPr lang="en-US" sz="4700" spc="-150" dirty="0">
              <a:ln>
                <a:solidFill>
                  <a:schemeClr val="tx1"/>
                </a:solidFill>
              </a:ln>
              <a:solidFill>
                <a:srgbClr val="A7FFE2"/>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
        <p:nvSpPr>
          <p:cNvPr id="10" name="TextBox 9"/>
          <p:cNvSpPr txBox="1"/>
          <p:nvPr/>
        </p:nvSpPr>
        <p:spPr>
          <a:xfrm>
            <a:off x="358140" y="4054621"/>
            <a:ext cx="8785861" cy="685380"/>
          </a:xfrm>
          <a:prstGeom prst="rect">
            <a:avLst/>
          </a:prstGeom>
          <a:noFill/>
        </p:spPr>
        <p:txBody>
          <a:bodyPr wrap="square" rtlCol="0">
            <a:spAutoFit/>
          </a:bodyPr>
          <a:lstStyle/>
          <a:p>
            <a:pPr marL="857250" indent="-857250">
              <a:lnSpc>
                <a:spcPct val="80000"/>
              </a:lnSpc>
              <a:spcAft>
                <a:spcPts val="1200"/>
              </a:spcAft>
              <a:buClr>
                <a:srgbClr val="99FFCC"/>
              </a:buClr>
              <a:buFont typeface="Wingdings" pitchFamily="2" charset="2"/>
              <a:buChar char="v"/>
            </a:pPr>
            <a:r>
              <a:rPr lang="en-US" sz="4700" spc="-150" dirty="0" smtClean="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Bitterness, envying and strife</a:t>
            </a:r>
            <a:endParaRPr lang="en-US" sz="4700" spc="-150" dirty="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
        <p:nvSpPr>
          <p:cNvPr id="11" name="TextBox 10"/>
          <p:cNvSpPr txBox="1"/>
          <p:nvPr/>
        </p:nvSpPr>
        <p:spPr>
          <a:xfrm>
            <a:off x="358140" y="4809576"/>
            <a:ext cx="8785861" cy="604012"/>
          </a:xfrm>
          <a:prstGeom prst="rect">
            <a:avLst/>
          </a:prstGeom>
          <a:noFill/>
        </p:spPr>
        <p:txBody>
          <a:bodyPr wrap="square" rtlCol="0">
            <a:spAutoFit/>
          </a:bodyPr>
          <a:lstStyle/>
          <a:p>
            <a:pPr marL="857250" indent="-857250">
              <a:lnSpc>
                <a:spcPct val="65000"/>
              </a:lnSpc>
              <a:spcAft>
                <a:spcPts val="1200"/>
              </a:spcAft>
              <a:buClr>
                <a:srgbClr val="99FFCC"/>
              </a:buClr>
              <a:buFont typeface="Wingdings" pitchFamily="2" charset="2"/>
              <a:buChar char="v"/>
            </a:pPr>
            <a:r>
              <a:rPr lang="en-US" sz="4700" spc="-150" dirty="0" smtClean="0">
                <a:ln>
                  <a:solidFill>
                    <a:schemeClr val="tx1"/>
                  </a:solidFill>
                </a:ln>
                <a:solidFill>
                  <a:srgbClr val="A7FFE2"/>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These kinds of words are devilish</a:t>
            </a:r>
            <a:endParaRPr lang="en-US" sz="4700" spc="-150" dirty="0">
              <a:ln>
                <a:solidFill>
                  <a:schemeClr val="tx1"/>
                </a:solidFill>
              </a:ln>
              <a:solidFill>
                <a:srgbClr val="A7FFE2"/>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Tree>
    <p:extLst>
      <p:ext uri="{BB962C8B-B14F-4D97-AF65-F5344CB8AC3E}">
        <p14:creationId xmlns:p14="http://schemas.microsoft.com/office/powerpoint/2010/main" val="146110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0-#ppt_w/2"/>
                                          </p:val>
                                        </p:tav>
                                        <p:tav tm="100000">
                                          <p:val>
                                            <p:strVal val="#ppt_x"/>
                                          </p:val>
                                        </p:tav>
                                      </p:tavLst>
                                    </p:anim>
                                    <p:anim calcmode="lin" valueType="num">
                                      <p:cBhvr additive="base">
                                        <p:cTn id="37"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p:bldP spid="10"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66610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4"/>
          <p:cNvSpPr>
            <a:spLocks noChangeArrowheads="1"/>
          </p:cNvSpPr>
          <p:nvPr/>
        </p:nvSpPr>
        <p:spPr bwMode="auto">
          <a:xfrm>
            <a:off x="190500" y="2132430"/>
            <a:ext cx="8763000" cy="2593140"/>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a:p>
        </p:txBody>
      </p:sp>
      <p:sp>
        <p:nvSpPr>
          <p:cNvPr id="3" name="Text Box 5"/>
          <p:cNvSpPr txBox="1">
            <a:spLocks noChangeArrowheads="1"/>
          </p:cNvSpPr>
          <p:nvPr/>
        </p:nvSpPr>
        <p:spPr bwMode="auto">
          <a:xfrm>
            <a:off x="266700" y="2140442"/>
            <a:ext cx="8610600" cy="2577116"/>
          </a:xfrm>
          <a:prstGeom prst="rect">
            <a:avLst/>
          </a:prstGeom>
          <a:noFill/>
          <a:ln w="9525">
            <a:noFill/>
            <a:miter lim="800000"/>
            <a:headEnd/>
            <a:tailEnd/>
          </a:ln>
          <a:effectLst/>
        </p:spPr>
        <p:txBody>
          <a:bodyPr>
            <a:spAutoFit/>
          </a:bodyPr>
          <a:lstStyle/>
          <a:p>
            <a:pPr>
              <a:lnSpc>
                <a:spcPct val="80000"/>
              </a:lnSpc>
            </a:pPr>
            <a:r>
              <a:rPr lang="en-US" b="0" dirty="0" smtClean="0">
                <a:solidFill>
                  <a:srgbClr val="FFFF00"/>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Philippians 3:19</a:t>
            </a:r>
            <a: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
            </a:r>
            <a:b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br>
            <a:r>
              <a:rPr lang="en-US" b="0" dirty="0" smtClean="0">
                <a:solidFill>
                  <a:schemeClr val="bg1"/>
                </a:solidFill>
                <a:latin typeface="Teen" pitchFamily="2" charset="0"/>
              </a:rPr>
              <a:t>Whose end is destruction, whose God is their belly, and whose glory is their shame, who mind earthly things.</a:t>
            </a:r>
            <a:endParaRPr lang="en-US" b="0" dirty="0">
              <a:solidFill>
                <a:schemeClr val="bg1"/>
              </a:solidFill>
              <a:latin typeface="Teen" pitchFamily="2" charset="0"/>
            </a:endParaRPr>
          </a:p>
        </p:txBody>
      </p:sp>
    </p:spTree>
    <p:extLst>
      <p:ext uri="{BB962C8B-B14F-4D97-AF65-F5344CB8AC3E}">
        <p14:creationId xmlns:p14="http://schemas.microsoft.com/office/powerpoint/2010/main" val="33671943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908021"/>
            <a:ext cx="9144000" cy="5164299"/>
          </a:xfrm>
          <a:prstGeom prst="rect">
            <a:avLst/>
          </a:prstGeom>
          <a:noFill/>
        </p:spPr>
        <p:txBody>
          <a:bodyPr wrap="square" rtlCol="0">
            <a:spAutoFit/>
          </a:bodyPr>
          <a:lstStyle/>
          <a:p>
            <a:pPr algn="ctr">
              <a:lnSpc>
                <a:spcPct val="68000"/>
              </a:lnSpc>
              <a:spcAft>
                <a:spcPts val="1200"/>
              </a:spcAft>
            </a:pPr>
            <a:r>
              <a:rPr lang="en-US" sz="6600" dirty="0" smtClean="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Teen" pitchFamily="2" charset="0"/>
                <a:cs typeface="Calibri" pitchFamily="34" charset="0"/>
              </a:rPr>
              <a:t>You can say anything with the tongue </a:t>
            </a:r>
            <a:r>
              <a:rPr lang="en-US" sz="6600" b="0" dirty="0" smtClean="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Teen Light" pitchFamily="2" charset="0"/>
                <a:cs typeface="Calibri" pitchFamily="34" charset="0"/>
              </a:rPr>
              <a:t>(words are cheap)</a:t>
            </a:r>
            <a:r>
              <a:rPr lang="en-US" sz="6600" dirty="0" smtClean="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Teen" pitchFamily="2" charset="0"/>
                <a:cs typeface="Calibri" pitchFamily="34" charset="0"/>
              </a:rPr>
              <a:t>,</a:t>
            </a:r>
            <a:br>
              <a:rPr lang="en-US" sz="6600" dirty="0" smtClean="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Teen" pitchFamily="2" charset="0"/>
                <a:cs typeface="Calibri" pitchFamily="34" charset="0"/>
              </a:rPr>
            </a:br>
            <a:r>
              <a:rPr lang="en-US" sz="6600" dirty="0" smtClean="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Teen" pitchFamily="2" charset="0"/>
                <a:cs typeface="Calibri" pitchFamily="34" charset="0"/>
              </a:rPr>
              <a:t>but if what you say smells of envy,</a:t>
            </a:r>
            <a:br>
              <a:rPr lang="en-US" sz="6600" dirty="0" smtClean="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Teen" pitchFamily="2" charset="0"/>
                <a:cs typeface="Calibri" pitchFamily="34" charset="0"/>
              </a:rPr>
            </a:br>
            <a:r>
              <a:rPr lang="en-US" sz="6600" dirty="0" smtClean="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Teen" pitchFamily="2" charset="0"/>
                <a:cs typeface="Calibri" pitchFamily="34" charset="0"/>
              </a:rPr>
              <a:t>strife &amp; confusion…</a:t>
            </a:r>
            <a:br>
              <a:rPr lang="en-US" sz="6600" dirty="0" smtClean="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Teen" pitchFamily="2" charset="0"/>
                <a:cs typeface="Calibri" pitchFamily="34" charset="0"/>
              </a:rPr>
            </a:br>
            <a:r>
              <a:rPr lang="en-US" sz="800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Teen" pitchFamily="2" charset="0"/>
                <a:cs typeface="Calibri" pitchFamily="34" charset="0"/>
              </a:rPr>
              <a:t>THEN IT IS EVIL!</a:t>
            </a:r>
            <a:endParaRPr lang="en-US" sz="8000" dirty="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Teen" pitchFamily="2" charset="0"/>
              <a:cs typeface="Calibri" pitchFamily="34" charset="0"/>
            </a:endParaRPr>
          </a:p>
        </p:txBody>
      </p:sp>
    </p:spTree>
    <p:extLst>
      <p:ext uri="{BB962C8B-B14F-4D97-AF65-F5344CB8AC3E}">
        <p14:creationId xmlns:p14="http://schemas.microsoft.com/office/powerpoint/2010/main" val="40032749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869788"/>
            <a:ext cx="9144000" cy="2554545"/>
          </a:xfrm>
          <a:prstGeom prst="rect">
            <a:avLst/>
          </a:prstGeom>
          <a:noFill/>
        </p:spPr>
        <p:txBody>
          <a:bodyPr wrap="square" rtlCol="0">
            <a:spAutoFit/>
          </a:bodyPr>
          <a:lstStyle/>
          <a:p>
            <a:pPr algn="ctr">
              <a:spcAft>
                <a:spcPts val="1200"/>
              </a:spcAft>
            </a:pPr>
            <a:r>
              <a:rPr lang="en-US" sz="16000" b="0" spc="-15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It Is Devilish!</a:t>
            </a:r>
            <a:endParaRPr lang="en-US" sz="16000" b="0" spc="-150" dirty="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Tree>
    <p:extLst>
      <p:ext uri="{BB962C8B-B14F-4D97-AF65-F5344CB8AC3E}">
        <p14:creationId xmlns:p14="http://schemas.microsoft.com/office/powerpoint/2010/main" val="26616744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0" y="2126808"/>
            <a:ext cx="9144000" cy="2665345"/>
          </a:xfrm>
          <a:prstGeom prst="rect">
            <a:avLst/>
          </a:prstGeom>
          <a:noFill/>
        </p:spPr>
        <p:txBody>
          <a:bodyPr wrap="square" rtlCol="0">
            <a:spAutoFit/>
          </a:bodyPr>
          <a:lstStyle/>
          <a:p>
            <a:pPr algn="ctr">
              <a:lnSpc>
                <a:spcPct val="68000"/>
              </a:lnSpc>
              <a:spcAft>
                <a:spcPts val="1200"/>
              </a:spcAft>
            </a:pPr>
            <a:r>
              <a:rPr lang="en-US" sz="8000" dirty="0" smtClean="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What We Say With Our Mouth/Tongue Is A Big Deal To God!</a:t>
            </a:r>
            <a:endParaRPr lang="en-US" sz="8000" dirty="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Tree>
    <p:extLst>
      <p:ext uri="{BB962C8B-B14F-4D97-AF65-F5344CB8AC3E}">
        <p14:creationId xmlns:p14="http://schemas.microsoft.com/office/powerpoint/2010/main" val="1947509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491034"/>
            <a:ext cx="9144000" cy="3875933"/>
          </a:xfrm>
          <a:prstGeom prst="rect">
            <a:avLst/>
          </a:prstGeom>
          <a:noFill/>
        </p:spPr>
        <p:txBody>
          <a:bodyPr wrap="square" rtlCol="0">
            <a:spAutoFit/>
          </a:bodyPr>
          <a:lstStyle/>
          <a:p>
            <a:pPr algn="ctr">
              <a:lnSpc>
                <a:spcPct val="68000"/>
              </a:lnSpc>
              <a:spcAft>
                <a:spcPts val="1200"/>
              </a:spcAft>
            </a:pPr>
            <a:r>
              <a:rPr lang="en-US" sz="8800" dirty="0" err="1">
                <a:ln>
                  <a:solidFill>
                    <a:schemeClr val="tx1"/>
                  </a:solidFill>
                </a:ln>
                <a:solidFill>
                  <a:schemeClr val="bg1"/>
                </a:solidFill>
                <a:effectLst>
                  <a:glow rad="228600">
                    <a:schemeClr val="accent4">
                      <a:satMod val="175000"/>
                      <a:alpha val="40000"/>
                    </a:schemeClr>
                  </a:glow>
                  <a:outerShdw blurRad="50800" dist="38100" algn="l" rotWithShape="0">
                    <a:schemeClr val="tx1">
                      <a:alpha val="75000"/>
                    </a:schemeClr>
                  </a:outerShdw>
                </a:effectLst>
                <a:latin typeface="Teen" pitchFamily="2" charset="0"/>
                <a:cs typeface="Calibri" pitchFamily="34" charset="0"/>
              </a:rPr>
              <a:t>s</a:t>
            </a:r>
            <a:r>
              <a:rPr lang="en-US" sz="8800" dirty="0" err="1" smtClean="0">
                <a:ln>
                  <a:solidFill>
                    <a:schemeClr val="tx1"/>
                  </a:solidFill>
                </a:ln>
                <a:solidFill>
                  <a:schemeClr val="bg1"/>
                </a:solidFill>
                <a:effectLst>
                  <a:glow rad="228600">
                    <a:schemeClr val="accent4">
                      <a:satMod val="175000"/>
                      <a:alpha val="40000"/>
                    </a:schemeClr>
                  </a:glow>
                  <a:outerShdw blurRad="50800" dist="38100" algn="l" rotWithShape="0">
                    <a:schemeClr val="tx1">
                      <a:alpha val="75000"/>
                    </a:schemeClr>
                  </a:outerShdw>
                </a:effectLst>
                <a:latin typeface="Teen" pitchFamily="2" charset="0"/>
                <a:cs typeface="Calibri" pitchFamily="34" charset="0"/>
              </a:rPr>
              <a:t>atan’s</a:t>
            </a:r>
            <a:r>
              <a:rPr lang="en-US" sz="8800" dirty="0" smtClean="0">
                <a:ln>
                  <a:solidFill>
                    <a:schemeClr val="tx1"/>
                  </a:solidFill>
                </a:ln>
                <a:solidFill>
                  <a:schemeClr val="bg1"/>
                </a:solidFill>
                <a:effectLst>
                  <a:glow rad="228600">
                    <a:schemeClr val="accent4">
                      <a:satMod val="175000"/>
                      <a:alpha val="40000"/>
                    </a:schemeClr>
                  </a:glow>
                  <a:outerShdw blurRad="50800" dist="38100" algn="l" rotWithShape="0">
                    <a:schemeClr val="tx1">
                      <a:alpha val="75000"/>
                    </a:schemeClr>
                  </a:outerShdw>
                </a:effectLst>
                <a:latin typeface="Teen" pitchFamily="2" charset="0"/>
                <a:cs typeface="Calibri" pitchFamily="34" charset="0"/>
              </a:rPr>
              <a:t> Very Name Means “liar” And “slanderer!”</a:t>
            </a:r>
            <a:endParaRPr lang="en-US" sz="11500" dirty="0">
              <a:ln>
                <a:solidFill>
                  <a:schemeClr val="tx1"/>
                </a:solidFill>
              </a:ln>
              <a:solidFill>
                <a:schemeClr val="bg1"/>
              </a:solidFill>
              <a:effectLst>
                <a:glow rad="228600">
                  <a:schemeClr val="accent4">
                    <a:satMod val="175000"/>
                    <a:alpha val="40000"/>
                  </a:schemeClr>
                </a:glow>
                <a:outerShdw blurRad="50800" dist="38100" algn="l" rotWithShape="0">
                  <a:schemeClr val="tx1">
                    <a:alpha val="75000"/>
                  </a:schemeClr>
                </a:outerShdw>
              </a:effectLst>
              <a:latin typeface="Teen" pitchFamily="2" charset="0"/>
              <a:cs typeface="Calibri" pitchFamily="34" charset="0"/>
            </a:endParaRPr>
          </a:p>
        </p:txBody>
      </p:sp>
    </p:spTree>
    <p:extLst>
      <p:ext uri="{BB962C8B-B14F-4D97-AF65-F5344CB8AC3E}">
        <p14:creationId xmlns:p14="http://schemas.microsoft.com/office/powerpoint/2010/main" val="13971076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323665"/>
            <a:ext cx="9144000" cy="2210670"/>
          </a:xfrm>
          <a:prstGeom prst="rect">
            <a:avLst/>
          </a:prstGeom>
          <a:noFill/>
        </p:spPr>
        <p:txBody>
          <a:bodyPr wrap="square" rtlCol="0">
            <a:spAutoFit/>
          </a:bodyPr>
          <a:lstStyle/>
          <a:p>
            <a:pPr algn="ctr">
              <a:lnSpc>
                <a:spcPct val="68000"/>
              </a:lnSpc>
              <a:spcAft>
                <a:spcPts val="1200"/>
              </a:spcAft>
            </a:pPr>
            <a:r>
              <a:rPr lang="en-US" sz="9600" dirty="0">
                <a:ln>
                  <a:solidFill>
                    <a:schemeClr val="tx1"/>
                  </a:solidFill>
                </a:ln>
                <a:solidFill>
                  <a:schemeClr val="bg1"/>
                </a:solidFill>
                <a:effectLst>
                  <a:glow rad="228600">
                    <a:schemeClr val="accent4">
                      <a:satMod val="175000"/>
                      <a:alpha val="40000"/>
                    </a:schemeClr>
                  </a:glow>
                  <a:outerShdw blurRad="50800" dist="38100" algn="l" rotWithShape="0">
                    <a:schemeClr val="tx1">
                      <a:alpha val="75000"/>
                    </a:schemeClr>
                  </a:outerShdw>
                </a:effectLst>
                <a:latin typeface="Teen" pitchFamily="2" charset="0"/>
                <a:cs typeface="Calibri" pitchFamily="34" charset="0"/>
              </a:rPr>
              <a:t>h</a:t>
            </a:r>
            <a:r>
              <a:rPr lang="en-US" sz="9600" dirty="0" smtClean="0">
                <a:ln>
                  <a:solidFill>
                    <a:schemeClr val="tx1"/>
                  </a:solidFill>
                </a:ln>
                <a:solidFill>
                  <a:schemeClr val="bg1"/>
                </a:solidFill>
                <a:effectLst>
                  <a:glow rad="228600">
                    <a:schemeClr val="accent4">
                      <a:satMod val="175000"/>
                      <a:alpha val="40000"/>
                    </a:schemeClr>
                  </a:glow>
                  <a:outerShdw blurRad="50800" dist="38100" algn="l" rotWithShape="0">
                    <a:schemeClr val="tx1">
                      <a:alpha val="75000"/>
                    </a:schemeClr>
                  </a:outerShdw>
                </a:effectLst>
                <a:latin typeface="Teen" pitchFamily="2" charset="0"/>
                <a:cs typeface="Calibri" pitchFamily="34" charset="0"/>
              </a:rPr>
              <a:t>e is the diabolical one</a:t>
            </a:r>
            <a:endParaRPr lang="en-US" sz="13800" dirty="0">
              <a:ln>
                <a:solidFill>
                  <a:schemeClr val="tx1"/>
                </a:solidFill>
              </a:ln>
              <a:solidFill>
                <a:schemeClr val="bg1"/>
              </a:solidFill>
              <a:effectLst>
                <a:glow rad="228600">
                  <a:schemeClr val="accent4">
                    <a:satMod val="175000"/>
                    <a:alpha val="40000"/>
                  </a:schemeClr>
                </a:glow>
                <a:outerShdw blurRad="50800" dist="38100" algn="l" rotWithShape="0">
                  <a:schemeClr val="tx1">
                    <a:alpha val="75000"/>
                  </a:schemeClr>
                </a:outerShdw>
              </a:effectLst>
              <a:latin typeface="Teen" pitchFamily="2" charset="0"/>
              <a:cs typeface="Calibri" pitchFamily="34" charset="0"/>
            </a:endParaRPr>
          </a:p>
        </p:txBody>
      </p:sp>
    </p:spTree>
    <p:extLst>
      <p:ext uri="{BB962C8B-B14F-4D97-AF65-F5344CB8AC3E}">
        <p14:creationId xmlns:p14="http://schemas.microsoft.com/office/powerpoint/2010/main" val="3701869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821381"/>
            <a:ext cx="9144000" cy="3215239"/>
          </a:xfrm>
          <a:prstGeom prst="rect">
            <a:avLst/>
          </a:prstGeom>
          <a:noFill/>
        </p:spPr>
        <p:txBody>
          <a:bodyPr wrap="square" rtlCol="0">
            <a:spAutoFit/>
          </a:bodyPr>
          <a:lstStyle/>
          <a:p>
            <a:pPr algn="ctr">
              <a:lnSpc>
                <a:spcPct val="68000"/>
              </a:lnSpc>
              <a:spcAft>
                <a:spcPts val="1200"/>
              </a:spcAft>
            </a:pPr>
            <a:r>
              <a:rPr lang="en-US" sz="9600" dirty="0" smtClean="0">
                <a:ln>
                  <a:solidFill>
                    <a:schemeClr val="tx1"/>
                  </a:solidFill>
                </a:ln>
                <a:solidFill>
                  <a:schemeClr val="bg1"/>
                </a:solidFill>
                <a:effectLst>
                  <a:glow rad="228600">
                    <a:schemeClr val="accent4">
                      <a:satMod val="175000"/>
                      <a:alpha val="40000"/>
                    </a:schemeClr>
                  </a:glow>
                  <a:outerShdw blurRad="50800" dist="38100" algn="l" rotWithShape="0">
                    <a:schemeClr val="tx1">
                      <a:alpha val="75000"/>
                    </a:schemeClr>
                  </a:outerShdw>
                </a:effectLst>
                <a:latin typeface="Teen" pitchFamily="2" charset="0"/>
                <a:cs typeface="Calibri" pitchFamily="34" charset="0"/>
              </a:rPr>
              <a:t>He wants to steal, kill and destroy</a:t>
            </a:r>
            <a:endParaRPr lang="en-US" sz="13800" dirty="0">
              <a:ln>
                <a:solidFill>
                  <a:schemeClr val="tx1"/>
                </a:solidFill>
              </a:ln>
              <a:solidFill>
                <a:schemeClr val="bg1"/>
              </a:solidFill>
              <a:effectLst>
                <a:glow rad="228600">
                  <a:schemeClr val="accent4">
                    <a:satMod val="175000"/>
                    <a:alpha val="40000"/>
                  </a:schemeClr>
                </a:glow>
                <a:outerShdw blurRad="50800" dist="38100" algn="l" rotWithShape="0">
                  <a:schemeClr val="tx1">
                    <a:alpha val="75000"/>
                  </a:schemeClr>
                </a:outerShdw>
              </a:effectLst>
              <a:latin typeface="Teen" pitchFamily="2" charset="0"/>
              <a:cs typeface="Calibri" pitchFamily="34" charset="0"/>
            </a:endParaRPr>
          </a:p>
        </p:txBody>
      </p:sp>
    </p:spTree>
    <p:extLst>
      <p:ext uri="{BB962C8B-B14F-4D97-AF65-F5344CB8AC3E}">
        <p14:creationId xmlns:p14="http://schemas.microsoft.com/office/powerpoint/2010/main" val="1208315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869788"/>
            <a:ext cx="9144000" cy="2554545"/>
          </a:xfrm>
          <a:prstGeom prst="rect">
            <a:avLst/>
          </a:prstGeom>
          <a:noFill/>
        </p:spPr>
        <p:txBody>
          <a:bodyPr wrap="square" rtlCol="0">
            <a:spAutoFit/>
          </a:bodyPr>
          <a:lstStyle/>
          <a:p>
            <a:pPr algn="ctr">
              <a:spcAft>
                <a:spcPts val="1200"/>
              </a:spcAft>
            </a:pPr>
            <a:r>
              <a:rPr lang="en-US" sz="16000" b="0" spc="-150" dirty="0" smtClean="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BE A Wise Man!</a:t>
            </a:r>
            <a:endParaRPr lang="en-US" sz="16000" b="0" spc="-150" dirty="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Tree>
    <p:extLst>
      <p:ext uri="{BB962C8B-B14F-4D97-AF65-F5344CB8AC3E}">
        <p14:creationId xmlns:p14="http://schemas.microsoft.com/office/powerpoint/2010/main" val="34854443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951480"/>
            <a:ext cx="9144000" cy="2955040"/>
          </a:xfrm>
          <a:prstGeom prst="rect">
            <a:avLst/>
          </a:prstGeom>
          <a:noFill/>
        </p:spPr>
        <p:txBody>
          <a:bodyPr wrap="square" rtlCol="0">
            <a:spAutoFit/>
          </a:bodyPr>
          <a:lstStyle/>
          <a:p>
            <a:pPr algn="ctr">
              <a:lnSpc>
                <a:spcPct val="68000"/>
              </a:lnSpc>
              <a:spcAft>
                <a:spcPts val="1200"/>
              </a:spcAft>
            </a:pPr>
            <a:r>
              <a:rPr lang="en-US" sz="880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Teen" pitchFamily="2" charset="0"/>
                <a:cs typeface="Calibri" pitchFamily="34" charset="0"/>
              </a:rPr>
              <a:t>Use real Godly wisdom in</a:t>
            </a:r>
            <a:br>
              <a:rPr lang="en-US" sz="880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Teen" pitchFamily="2" charset="0"/>
                <a:cs typeface="Calibri" pitchFamily="34" charset="0"/>
              </a:rPr>
            </a:br>
            <a:r>
              <a:rPr lang="en-US" sz="880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Teen" pitchFamily="2" charset="0"/>
                <a:cs typeface="Calibri" pitchFamily="34" charset="0"/>
              </a:rPr>
              <a:t>your words!</a:t>
            </a:r>
            <a:endParaRPr lang="en-US" sz="11500" dirty="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Teen" pitchFamily="2" charset="0"/>
              <a:cs typeface="Calibri" pitchFamily="34" charset="0"/>
            </a:endParaRPr>
          </a:p>
        </p:txBody>
      </p:sp>
    </p:spTree>
    <p:extLst>
      <p:ext uri="{BB962C8B-B14F-4D97-AF65-F5344CB8AC3E}">
        <p14:creationId xmlns:p14="http://schemas.microsoft.com/office/powerpoint/2010/main" val="5165131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960" y="167640"/>
            <a:ext cx="9022080" cy="1092607"/>
          </a:xfrm>
          <a:prstGeom prst="rect">
            <a:avLst/>
          </a:prstGeom>
          <a:noFill/>
        </p:spPr>
        <p:txBody>
          <a:bodyPr wrap="square" rtlCol="0">
            <a:spAutoFit/>
          </a:bodyPr>
          <a:lstStyle/>
          <a:p>
            <a:pPr>
              <a:spcAft>
                <a:spcPts val="1200"/>
              </a:spcAft>
            </a:pPr>
            <a:r>
              <a:rPr lang="en-US" sz="6500" spc="-300" dirty="0" smtClean="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YOUR WORDS SHOULD BE…</a:t>
            </a:r>
            <a:endParaRPr lang="en-US" sz="6500" i="1" spc="-300" dirty="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
        <p:nvSpPr>
          <p:cNvPr id="3" name="Rectangle 2"/>
          <p:cNvSpPr>
            <a:spLocks noChangeArrowheads="1"/>
          </p:cNvSpPr>
          <p:nvPr/>
        </p:nvSpPr>
        <p:spPr bwMode="auto">
          <a:xfrm>
            <a:off x="1959499" y="2822444"/>
            <a:ext cx="5371090" cy="160495"/>
          </a:xfrm>
          <a:prstGeom prst="rect">
            <a:avLst/>
          </a:prstGeom>
          <a:solidFill>
            <a:schemeClr val="bg1"/>
          </a:solidFill>
          <a:ln w="9525" cap="rnd">
            <a:noFill/>
            <a:prstDash val="sysDot"/>
            <a:miter lim="800000"/>
            <a:headEnd/>
            <a:tailEnd/>
          </a:ln>
          <a:effectLst>
            <a:glow rad="228600">
              <a:schemeClr val="accent4">
                <a:satMod val="175000"/>
                <a:alpha val="40000"/>
              </a:schemeClr>
            </a:glow>
          </a:effectLst>
        </p:spPr>
        <p:txBody>
          <a:bodyPr wrap="none" anchor="ctr"/>
          <a:lstStyle/>
          <a:p>
            <a:endParaRPr lang="en-US" sz="6000"/>
          </a:p>
        </p:txBody>
      </p:sp>
      <p:sp>
        <p:nvSpPr>
          <p:cNvPr id="4" name="Rectangle 3"/>
          <p:cNvSpPr>
            <a:spLocks noChangeArrowheads="1"/>
          </p:cNvSpPr>
          <p:nvPr/>
        </p:nvSpPr>
        <p:spPr bwMode="auto">
          <a:xfrm>
            <a:off x="1959499" y="2150710"/>
            <a:ext cx="5371090" cy="160495"/>
          </a:xfrm>
          <a:prstGeom prst="rect">
            <a:avLst/>
          </a:prstGeom>
          <a:solidFill>
            <a:schemeClr val="bg1"/>
          </a:solidFill>
          <a:ln w="9525" cap="rnd">
            <a:noFill/>
            <a:prstDash val="sysDot"/>
            <a:miter lim="800000"/>
            <a:headEnd/>
            <a:tailEnd/>
          </a:ln>
          <a:effectLst>
            <a:glow rad="228600">
              <a:schemeClr val="accent4">
                <a:satMod val="175000"/>
                <a:alpha val="40000"/>
              </a:schemeClr>
            </a:glow>
          </a:effectLst>
        </p:spPr>
        <p:txBody>
          <a:bodyPr wrap="none" anchor="ctr"/>
          <a:lstStyle/>
          <a:p>
            <a:endParaRPr lang="en-US" sz="6000"/>
          </a:p>
        </p:txBody>
      </p:sp>
      <p:sp>
        <p:nvSpPr>
          <p:cNvPr id="5" name="Rectangle 4"/>
          <p:cNvSpPr>
            <a:spLocks noChangeArrowheads="1"/>
          </p:cNvSpPr>
          <p:nvPr/>
        </p:nvSpPr>
        <p:spPr bwMode="auto">
          <a:xfrm>
            <a:off x="1959499" y="1519513"/>
            <a:ext cx="5371090" cy="160495"/>
          </a:xfrm>
          <a:prstGeom prst="rect">
            <a:avLst/>
          </a:prstGeom>
          <a:solidFill>
            <a:schemeClr val="bg1"/>
          </a:solidFill>
          <a:ln w="9525" cap="rnd">
            <a:noFill/>
            <a:prstDash val="sysDot"/>
            <a:miter lim="800000"/>
            <a:headEnd/>
            <a:tailEnd/>
          </a:ln>
          <a:effectLst>
            <a:glow rad="228600">
              <a:schemeClr val="accent4">
                <a:satMod val="175000"/>
                <a:alpha val="40000"/>
              </a:schemeClr>
            </a:glow>
          </a:effectLst>
        </p:spPr>
        <p:txBody>
          <a:bodyPr wrap="none" anchor="ctr"/>
          <a:lstStyle/>
          <a:p>
            <a:endParaRPr lang="en-US" sz="6000"/>
          </a:p>
        </p:txBody>
      </p:sp>
      <p:sp>
        <p:nvSpPr>
          <p:cNvPr id="6" name="TextBox 5"/>
          <p:cNvSpPr txBox="1"/>
          <p:nvPr/>
        </p:nvSpPr>
        <p:spPr>
          <a:xfrm>
            <a:off x="983055" y="1177279"/>
            <a:ext cx="6042660" cy="830997"/>
          </a:xfrm>
          <a:prstGeom prst="rect">
            <a:avLst/>
          </a:prstGeom>
          <a:noFill/>
        </p:spPr>
        <p:txBody>
          <a:bodyPr wrap="square" rtlCol="0">
            <a:spAutoFit/>
          </a:bodyPr>
          <a:lstStyle/>
          <a:p>
            <a:pPr marL="857250" indent="-857250">
              <a:spcAft>
                <a:spcPts val="1200"/>
              </a:spcAft>
              <a:buClr>
                <a:srgbClr val="99FFCC"/>
              </a:buClr>
              <a:buFont typeface="Wingdings" pitchFamily="2" charset="2"/>
              <a:buChar char="v"/>
            </a:pPr>
            <a:r>
              <a:rPr lang="en-US" sz="4700" spc="-150" dirty="0" smtClean="0">
                <a:ln>
                  <a:solidFill>
                    <a:schemeClr val="tx1"/>
                  </a:solidFill>
                </a:ln>
                <a:solidFill>
                  <a:srgbClr val="A7FFE2"/>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PURE</a:t>
            </a:r>
            <a:endParaRPr lang="en-US" sz="4700" spc="-150" dirty="0">
              <a:ln>
                <a:solidFill>
                  <a:schemeClr val="tx1"/>
                </a:solidFill>
              </a:ln>
              <a:solidFill>
                <a:srgbClr val="A7FFE2"/>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
        <p:nvSpPr>
          <p:cNvPr id="7" name="TextBox 6"/>
          <p:cNvSpPr txBox="1"/>
          <p:nvPr/>
        </p:nvSpPr>
        <p:spPr>
          <a:xfrm>
            <a:off x="983055" y="1937034"/>
            <a:ext cx="6042660" cy="685380"/>
          </a:xfrm>
          <a:prstGeom prst="rect">
            <a:avLst/>
          </a:prstGeom>
          <a:noFill/>
        </p:spPr>
        <p:txBody>
          <a:bodyPr wrap="square" rtlCol="0">
            <a:spAutoFit/>
          </a:bodyPr>
          <a:lstStyle/>
          <a:p>
            <a:pPr marL="857250" indent="-857250">
              <a:lnSpc>
                <a:spcPct val="80000"/>
              </a:lnSpc>
              <a:spcAft>
                <a:spcPts val="1200"/>
              </a:spcAft>
              <a:buClr>
                <a:srgbClr val="99FFCC"/>
              </a:buClr>
              <a:buFont typeface="Wingdings" pitchFamily="2" charset="2"/>
              <a:buChar char="v"/>
            </a:pPr>
            <a:r>
              <a:rPr lang="en-US" sz="4700" spc="-150" dirty="0" smtClean="0">
                <a:ln>
                  <a:solidFill>
                    <a:schemeClr val="tx1"/>
                  </a:solidFill>
                </a:ln>
                <a:solidFill>
                  <a:srgbClr val="FFC000"/>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PEACEABLE</a:t>
            </a:r>
            <a:endParaRPr lang="en-US" sz="4700" spc="-150" dirty="0">
              <a:ln>
                <a:solidFill>
                  <a:schemeClr val="tx1"/>
                </a:solidFill>
              </a:ln>
              <a:solidFill>
                <a:srgbClr val="FFC000"/>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
        <p:nvSpPr>
          <p:cNvPr id="8" name="TextBox 7"/>
          <p:cNvSpPr txBox="1"/>
          <p:nvPr/>
        </p:nvSpPr>
        <p:spPr>
          <a:xfrm>
            <a:off x="983055" y="2691989"/>
            <a:ext cx="6042660" cy="562462"/>
          </a:xfrm>
          <a:prstGeom prst="rect">
            <a:avLst/>
          </a:prstGeom>
          <a:noFill/>
        </p:spPr>
        <p:txBody>
          <a:bodyPr wrap="square" rtlCol="0">
            <a:spAutoFit/>
          </a:bodyPr>
          <a:lstStyle/>
          <a:p>
            <a:pPr marL="857250" indent="-857250">
              <a:lnSpc>
                <a:spcPct val="65000"/>
              </a:lnSpc>
              <a:spcAft>
                <a:spcPts val="1200"/>
              </a:spcAft>
              <a:buClr>
                <a:srgbClr val="99FFCC"/>
              </a:buClr>
              <a:buFont typeface="Wingdings" pitchFamily="2" charset="2"/>
              <a:buChar char="v"/>
            </a:pPr>
            <a:r>
              <a:rPr lang="en-US" sz="4700" spc="-150" dirty="0" smtClean="0">
                <a:ln>
                  <a:solidFill>
                    <a:schemeClr val="tx1"/>
                  </a:solidFill>
                </a:ln>
                <a:solidFill>
                  <a:srgbClr val="A7FFE2"/>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GENTLE</a:t>
            </a:r>
            <a:endParaRPr lang="en-US" sz="4700" spc="-150" dirty="0">
              <a:ln>
                <a:solidFill>
                  <a:schemeClr val="tx1"/>
                </a:solidFill>
              </a:ln>
              <a:solidFill>
                <a:srgbClr val="A7FFE2"/>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
        <p:nvSpPr>
          <p:cNvPr id="9" name="Rectangle 8"/>
          <p:cNvSpPr>
            <a:spLocks noChangeArrowheads="1"/>
          </p:cNvSpPr>
          <p:nvPr/>
        </p:nvSpPr>
        <p:spPr bwMode="auto">
          <a:xfrm>
            <a:off x="1959499" y="4136163"/>
            <a:ext cx="5371090" cy="160495"/>
          </a:xfrm>
          <a:prstGeom prst="rect">
            <a:avLst/>
          </a:prstGeom>
          <a:solidFill>
            <a:schemeClr val="bg1"/>
          </a:solidFill>
          <a:ln w="9525" cap="rnd">
            <a:noFill/>
            <a:prstDash val="sysDot"/>
            <a:miter lim="800000"/>
            <a:headEnd/>
            <a:tailEnd/>
          </a:ln>
          <a:effectLst>
            <a:glow rad="228600">
              <a:schemeClr val="accent4">
                <a:satMod val="175000"/>
                <a:alpha val="40000"/>
              </a:schemeClr>
            </a:glow>
          </a:effectLst>
        </p:spPr>
        <p:txBody>
          <a:bodyPr wrap="none" anchor="ctr"/>
          <a:lstStyle/>
          <a:p>
            <a:endParaRPr lang="en-US" sz="6000"/>
          </a:p>
        </p:txBody>
      </p:sp>
      <p:sp>
        <p:nvSpPr>
          <p:cNvPr id="10" name="Rectangle 9"/>
          <p:cNvSpPr>
            <a:spLocks noChangeArrowheads="1"/>
          </p:cNvSpPr>
          <p:nvPr/>
        </p:nvSpPr>
        <p:spPr bwMode="auto">
          <a:xfrm>
            <a:off x="1959499" y="3464429"/>
            <a:ext cx="5371090" cy="160495"/>
          </a:xfrm>
          <a:prstGeom prst="rect">
            <a:avLst/>
          </a:prstGeom>
          <a:solidFill>
            <a:schemeClr val="bg1"/>
          </a:solidFill>
          <a:ln w="9525" cap="rnd">
            <a:noFill/>
            <a:prstDash val="sysDot"/>
            <a:miter lim="800000"/>
            <a:headEnd/>
            <a:tailEnd/>
          </a:ln>
          <a:effectLst>
            <a:glow rad="228600">
              <a:schemeClr val="accent4">
                <a:satMod val="175000"/>
                <a:alpha val="40000"/>
              </a:schemeClr>
            </a:glow>
          </a:effectLst>
        </p:spPr>
        <p:txBody>
          <a:bodyPr wrap="none" anchor="ctr"/>
          <a:lstStyle/>
          <a:p>
            <a:endParaRPr lang="en-US" sz="6000"/>
          </a:p>
        </p:txBody>
      </p:sp>
      <p:sp>
        <p:nvSpPr>
          <p:cNvPr id="13" name="TextBox 12"/>
          <p:cNvSpPr txBox="1"/>
          <p:nvPr/>
        </p:nvSpPr>
        <p:spPr>
          <a:xfrm>
            <a:off x="983055" y="3250753"/>
            <a:ext cx="6042660" cy="685380"/>
          </a:xfrm>
          <a:prstGeom prst="rect">
            <a:avLst/>
          </a:prstGeom>
          <a:noFill/>
        </p:spPr>
        <p:txBody>
          <a:bodyPr wrap="square" rtlCol="0">
            <a:spAutoFit/>
          </a:bodyPr>
          <a:lstStyle/>
          <a:p>
            <a:pPr marL="857250" indent="-857250">
              <a:lnSpc>
                <a:spcPct val="80000"/>
              </a:lnSpc>
              <a:spcAft>
                <a:spcPts val="1200"/>
              </a:spcAft>
              <a:buClr>
                <a:srgbClr val="99FFCC"/>
              </a:buClr>
              <a:buFont typeface="Wingdings" pitchFamily="2" charset="2"/>
              <a:buChar char="v"/>
            </a:pPr>
            <a:r>
              <a:rPr lang="en-US" sz="4700" spc="-150" dirty="0" smtClean="0">
                <a:ln>
                  <a:solidFill>
                    <a:schemeClr val="tx1"/>
                  </a:solidFill>
                </a:ln>
                <a:solidFill>
                  <a:srgbClr val="FFC000"/>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APPROACHABLE</a:t>
            </a:r>
            <a:endParaRPr lang="en-US" sz="4700" spc="-150" dirty="0">
              <a:ln>
                <a:solidFill>
                  <a:schemeClr val="tx1"/>
                </a:solidFill>
              </a:ln>
              <a:solidFill>
                <a:srgbClr val="FFC000"/>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
        <p:nvSpPr>
          <p:cNvPr id="14" name="TextBox 13"/>
          <p:cNvSpPr txBox="1"/>
          <p:nvPr/>
        </p:nvSpPr>
        <p:spPr>
          <a:xfrm>
            <a:off x="983055" y="4005708"/>
            <a:ext cx="6042660" cy="562462"/>
          </a:xfrm>
          <a:prstGeom prst="rect">
            <a:avLst/>
          </a:prstGeom>
          <a:noFill/>
        </p:spPr>
        <p:txBody>
          <a:bodyPr wrap="square" rtlCol="0">
            <a:spAutoFit/>
          </a:bodyPr>
          <a:lstStyle/>
          <a:p>
            <a:pPr marL="857250" indent="-857250">
              <a:lnSpc>
                <a:spcPct val="65000"/>
              </a:lnSpc>
              <a:spcAft>
                <a:spcPts val="1200"/>
              </a:spcAft>
              <a:buClr>
                <a:srgbClr val="99FFCC"/>
              </a:buClr>
              <a:buFont typeface="Wingdings" pitchFamily="2" charset="2"/>
              <a:buChar char="v"/>
            </a:pPr>
            <a:r>
              <a:rPr lang="en-US" sz="4700" spc="-150" dirty="0" smtClean="0">
                <a:ln>
                  <a:solidFill>
                    <a:schemeClr val="tx1"/>
                  </a:solidFill>
                </a:ln>
                <a:solidFill>
                  <a:srgbClr val="A7FFE2"/>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COMPASSIONATE</a:t>
            </a:r>
            <a:endParaRPr lang="en-US" sz="4700" spc="-150" dirty="0">
              <a:ln>
                <a:solidFill>
                  <a:schemeClr val="tx1"/>
                </a:solidFill>
              </a:ln>
              <a:solidFill>
                <a:srgbClr val="A7FFE2"/>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
        <p:nvSpPr>
          <p:cNvPr id="15" name="Rectangle 14"/>
          <p:cNvSpPr>
            <a:spLocks noChangeArrowheads="1"/>
          </p:cNvSpPr>
          <p:nvPr/>
        </p:nvSpPr>
        <p:spPr bwMode="auto">
          <a:xfrm>
            <a:off x="1959499" y="5437818"/>
            <a:ext cx="5371090" cy="160495"/>
          </a:xfrm>
          <a:prstGeom prst="rect">
            <a:avLst/>
          </a:prstGeom>
          <a:solidFill>
            <a:schemeClr val="bg1"/>
          </a:solidFill>
          <a:ln w="9525" cap="rnd">
            <a:noFill/>
            <a:prstDash val="sysDot"/>
            <a:miter lim="800000"/>
            <a:headEnd/>
            <a:tailEnd/>
          </a:ln>
          <a:effectLst>
            <a:glow rad="228600">
              <a:schemeClr val="accent4">
                <a:satMod val="175000"/>
                <a:alpha val="40000"/>
              </a:schemeClr>
            </a:glow>
          </a:effectLst>
        </p:spPr>
        <p:txBody>
          <a:bodyPr wrap="none" anchor="ctr"/>
          <a:lstStyle/>
          <a:p>
            <a:endParaRPr lang="en-US" sz="6000"/>
          </a:p>
        </p:txBody>
      </p:sp>
      <p:sp>
        <p:nvSpPr>
          <p:cNvPr id="16" name="Rectangle 15"/>
          <p:cNvSpPr>
            <a:spLocks noChangeArrowheads="1"/>
          </p:cNvSpPr>
          <p:nvPr/>
        </p:nvSpPr>
        <p:spPr bwMode="auto">
          <a:xfrm>
            <a:off x="1959499" y="4766084"/>
            <a:ext cx="5371090" cy="160495"/>
          </a:xfrm>
          <a:prstGeom prst="rect">
            <a:avLst/>
          </a:prstGeom>
          <a:solidFill>
            <a:schemeClr val="bg1"/>
          </a:solidFill>
          <a:ln w="9525" cap="rnd">
            <a:noFill/>
            <a:prstDash val="sysDot"/>
            <a:miter lim="800000"/>
            <a:headEnd/>
            <a:tailEnd/>
          </a:ln>
          <a:effectLst>
            <a:glow rad="228600">
              <a:schemeClr val="accent4">
                <a:satMod val="175000"/>
                <a:alpha val="40000"/>
              </a:schemeClr>
            </a:glow>
          </a:effectLst>
        </p:spPr>
        <p:txBody>
          <a:bodyPr wrap="none" anchor="ctr"/>
          <a:lstStyle/>
          <a:p>
            <a:endParaRPr lang="en-US" sz="6000"/>
          </a:p>
        </p:txBody>
      </p:sp>
      <p:sp>
        <p:nvSpPr>
          <p:cNvPr id="19" name="TextBox 18"/>
          <p:cNvSpPr txBox="1"/>
          <p:nvPr/>
        </p:nvSpPr>
        <p:spPr>
          <a:xfrm>
            <a:off x="983055" y="4552408"/>
            <a:ext cx="6042660" cy="685380"/>
          </a:xfrm>
          <a:prstGeom prst="rect">
            <a:avLst/>
          </a:prstGeom>
          <a:noFill/>
        </p:spPr>
        <p:txBody>
          <a:bodyPr wrap="square" rtlCol="0">
            <a:spAutoFit/>
          </a:bodyPr>
          <a:lstStyle/>
          <a:p>
            <a:pPr marL="857250" indent="-857250">
              <a:lnSpc>
                <a:spcPct val="80000"/>
              </a:lnSpc>
              <a:spcAft>
                <a:spcPts val="1200"/>
              </a:spcAft>
              <a:buClr>
                <a:srgbClr val="99FFCC"/>
              </a:buClr>
              <a:buFont typeface="Wingdings" pitchFamily="2" charset="2"/>
              <a:buChar char="v"/>
            </a:pPr>
            <a:r>
              <a:rPr lang="en-US" sz="4700" spc="-150" dirty="0" smtClean="0">
                <a:ln>
                  <a:solidFill>
                    <a:schemeClr val="tx1"/>
                  </a:solidFill>
                </a:ln>
                <a:solidFill>
                  <a:srgbClr val="FFC000"/>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PRODUCTIVE</a:t>
            </a:r>
            <a:endParaRPr lang="en-US" sz="4700" spc="-150" dirty="0">
              <a:ln>
                <a:solidFill>
                  <a:schemeClr val="tx1"/>
                </a:solidFill>
              </a:ln>
              <a:solidFill>
                <a:srgbClr val="FFC000"/>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
        <p:nvSpPr>
          <p:cNvPr id="20" name="TextBox 19"/>
          <p:cNvSpPr txBox="1"/>
          <p:nvPr/>
        </p:nvSpPr>
        <p:spPr>
          <a:xfrm>
            <a:off x="983055" y="5307363"/>
            <a:ext cx="6042660" cy="562462"/>
          </a:xfrm>
          <a:prstGeom prst="rect">
            <a:avLst/>
          </a:prstGeom>
          <a:noFill/>
        </p:spPr>
        <p:txBody>
          <a:bodyPr wrap="square" rtlCol="0">
            <a:spAutoFit/>
          </a:bodyPr>
          <a:lstStyle/>
          <a:p>
            <a:pPr marL="857250" indent="-857250">
              <a:lnSpc>
                <a:spcPct val="65000"/>
              </a:lnSpc>
              <a:spcAft>
                <a:spcPts val="1200"/>
              </a:spcAft>
              <a:buClr>
                <a:srgbClr val="99FFCC"/>
              </a:buClr>
              <a:buFont typeface="Wingdings" pitchFamily="2" charset="2"/>
              <a:buChar char="v"/>
            </a:pPr>
            <a:r>
              <a:rPr lang="en-US" sz="4700" spc="-150" dirty="0" smtClean="0">
                <a:ln>
                  <a:solidFill>
                    <a:schemeClr val="tx1"/>
                  </a:solidFill>
                </a:ln>
                <a:solidFill>
                  <a:srgbClr val="A7FFE2"/>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UNBIASED</a:t>
            </a:r>
            <a:endParaRPr lang="en-US" sz="4700" spc="-150" dirty="0">
              <a:ln>
                <a:solidFill>
                  <a:schemeClr val="tx1"/>
                </a:solidFill>
              </a:ln>
              <a:solidFill>
                <a:srgbClr val="A7FFE2"/>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
        <p:nvSpPr>
          <p:cNvPr id="21" name="Rectangle 20"/>
          <p:cNvSpPr>
            <a:spLocks noChangeArrowheads="1"/>
          </p:cNvSpPr>
          <p:nvPr/>
        </p:nvSpPr>
        <p:spPr bwMode="auto">
          <a:xfrm>
            <a:off x="1959499" y="6079803"/>
            <a:ext cx="5371090" cy="160495"/>
          </a:xfrm>
          <a:prstGeom prst="rect">
            <a:avLst/>
          </a:prstGeom>
          <a:solidFill>
            <a:schemeClr val="bg1"/>
          </a:solidFill>
          <a:ln w="9525" cap="rnd">
            <a:noFill/>
            <a:prstDash val="sysDot"/>
            <a:miter lim="800000"/>
            <a:headEnd/>
            <a:tailEnd/>
          </a:ln>
          <a:effectLst>
            <a:glow rad="228600">
              <a:schemeClr val="accent4">
                <a:satMod val="175000"/>
                <a:alpha val="40000"/>
              </a:schemeClr>
            </a:glow>
          </a:effectLst>
        </p:spPr>
        <p:txBody>
          <a:bodyPr wrap="none" anchor="ctr"/>
          <a:lstStyle/>
          <a:p>
            <a:endParaRPr lang="en-US" sz="6000"/>
          </a:p>
        </p:txBody>
      </p:sp>
      <p:sp>
        <p:nvSpPr>
          <p:cNvPr id="22" name="TextBox 21"/>
          <p:cNvSpPr txBox="1"/>
          <p:nvPr/>
        </p:nvSpPr>
        <p:spPr>
          <a:xfrm>
            <a:off x="983055" y="5866127"/>
            <a:ext cx="6042660" cy="685380"/>
          </a:xfrm>
          <a:prstGeom prst="rect">
            <a:avLst/>
          </a:prstGeom>
          <a:noFill/>
        </p:spPr>
        <p:txBody>
          <a:bodyPr wrap="square" rtlCol="0">
            <a:spAutoFit/>
          </a:bodyPr>
          <a:lstStyle/>
          <a:p>
            <a:pPr marL="857250" indent="-857250">
              <a:lnSpc>
                <a:spcPct val="80000"/>
              </a:lnSpc>
              <a:spcAft>
                <a:spcPts val="1200"/>
              </a:spcAft>
              <a:buClr>
                <a:srgbClr val="99FFCC"/>
              </a:buClr>
              <a:buFont typeface="Wingdings" pitchFamily="2" charset="2"/>
              <a:buChar char="v"/>
            </a:pPr>
            <a:r>
              <a:rPr lang="en-US" sz="4700" spc="-150" dirty="0" smtClean="0">
                <a:ln>
                  <a:solidFill>
                    <a:schemeClr val="tx1"/>
                  </a:solidFill>
                </a:ln>
                <a:solidFill>
                  <a:srgbClr val="FFC000"/>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SINCERE</a:t>
            </a:r>
            <a:endParaRPr lang="en-US" sz="4700" spc="-150" dirty="0">
              <a:ln>
                <a:solidFill>
                  <a:schemeClr val="tx1"/>
                </a:solidFill>
              </a:ln>
              <a:solidFill>
                <a:srgbClr val="FFC000"/>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Tree>
    <p:extLst>
      <p:ext uri="{BB962C8B-B14F-4D97-AF65-F5344CB8AC3E}">
        <p14:creationId xmlns:p14="http://schemas.microsoft.com/office/powerpoint/2010/main" val="301905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0-#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0-#ppt_w/2"/>
                                          </p:val>
                                        </p:tav>
                                        <p:tav tm="100000">
                                          <p:val>
                                            <p:strVal val="#ppt_x"/>
                                          </p:val>
                                        </p:tav>
                                      </p:tavLst>
                                    </p:anim>
                                    <p:anim calcmode="lin" valueType="num">
                                      <p:cBhvr additive="base">
                                        <p:cTn id="3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0-#ppt_w/2"/>
                                          </p:val>
                                        </p:tav>
                                        <p:tav tm="100000">
                                          <p:val>
                                            <p:strVal val="#ppt_x"/>
                                          </p:val>
                                        </p:tav>
                                      </p:tavLst>
                                    </p:anim>
                                    <p:anim calcmode="lin" valueType="num">
                                      <p:cBhvr additive="base">
                                        <p:cTn id="4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1+#ppt_w/2"/>
                                          </p:val>
                                        </p:tav>
                                        <p:tav tm="100000">
                                          <p:val>
                                            <p:strVal val="#ppt_x"/>
                                          </p:val>
                                        </p:tav>
                                      </p:tavLst>
                                    </p:anim>
                                    <p:anim calcmode="lin" valueType="num">
                                      <p:cBhvr additive="base">
                                        <p:cTn id="53" dur="500" fill="hold"/>
                                        <p:tgtEl>
                                          <p:spTgt spid="14"/>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fill="hold"/>
                                        <p:tgtEl>
                                          <p:spTgt spid="9"/>
                                        </p:tgtEl>
                                        <p:attrNameLst>
                                          <p:attrName>ppt_x</p:attrName>
                                        </p:attrNameLst>
                                      </p:cBhvr>
                                      <p:tavLst>
                                        <p:tav tm="0">
                                          <p:val>
                                            <p:strVal val="0-#ppt_w/2"/>
                                          </p:val>
                                        </p:tav>
                                        <p:tav tm="100000">
                                          <p:val>
                                            <p:strVal val="#ppt_x"/>
                                          </p:val>
                                        </p:tav>
                                      </p:tavLst>
                                    </p:anim>
                                    <p:anim calcmode="lin" valueType="num">
                                      <p:cBhvr additive="base">
                                        <p:cTn id="5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1+#ppt_w/2"/>
                                          </p:val>
                                        </p:tav>
                                        <p:tav tm="100000">
                                          <p:val>
                                            <p:strVal val="#ppt_x"/>
                                          </p:val>
                                        </p:tav>
                                      </p:tavLst>
                                    </p:anim>
                                    <p:anim calcmode="lin" valueType="num">
                                      <p:cBhvr additive="base">
                                        <p:cTn id="63" dur="500" fill="hold"/>
                                        <p:tgtEl>
                                          <p:spTgt spid="19"/>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0-#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500" fill="hold"/>
                                        <p:tgtEl>
                                          <p:spTgt spid="15"/>
                                        </p:tgtEl>
                                        <p:attrNameLst>
                                          <p:attrName>ppt_x</p:attrName>
                                        </p:attrNameLst>
                                      </p:cBhvr>
                                      <p:tavLst>
                                        <p:tav tm="0">
                                          <p:val>
                                            <p:strVal val="0-#ppt_w/2"/>
                                          </p:val>
                                        </p:tav>
                                        <p:tav tm="100000">
                                          <p:val>
                                            <p:strVal val="#ppt_x"/>
                                          </p:val>
                                        </p:tav>
                                      </p:tavLst>
                                    </p:anim>
                                    <p:anim calcmode="lin" valueType="num">
                                      <p:cBhvr additive="base">
                                        <p:cTn id="7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2"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500" fill="hold"/>
                                        <p:tgtEl>
                                          <p:spTgt spid="22"/>
                                        </p:tgtEl>
                                        <p:attrNameLst>
                                          <p:attrName>ppt_x</p:attrName>
                                        </p:attrNameLst>
                                      </p:cBhvr>
                                      <p:tavLst>
                                        <p:tav tm="0">
                                          <p:val>
                                            <p:strVal val="1+#ppt_w/2"/>
                                          </p:val>
                                        </p:tav>
                                        <p:tav tm="100000">
                                          <p:val>
                                            <p:strVal val="#ppt_x"/>
                                          </p:val>
                                        </p:tav>
                                      </p:tavLst>
                                    </p:anim>
                                    <p:anim calcmode="lin" valueType="num">
                                      <p:cBhvr additive="base">
                                        <p:cTn id="83" dur="500" fill="hold"/>
                                        <p:tgtEl>
                                          <p:spTgt spid="22"/>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500" fill="hold"/>
                                        <p:tgtEl>
                                          <p:spTgt spid="21"/>
                                        </p:tgtEl>
                                        <p:attrNameLst>
                                          <p:attrName>ppt_x</p:attrName>
                                        </p:attrNameLst>
                                      </p:cBhvr>
                                      <p:tavLst>
                                        <p:tav tm="0">
                                          <p:val>
                                            <p:strVal val="0-#ppt_w/2"/>
                                          </p:val>
                                        </p:tav>
                                        <p:tav tm="100000">
                                          <p:val>
                                            <p:strVal val="#ppt_x"/>
                                          </p:val>
                                        </p:tav>
                                      </p:tavLst>
                                    </p:anim>
                                    <p:anim calcmode="lin" valueType="num">
                                      <p:cBhvr additive="base">
                                        <p:cTn id="87"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7" grpId="0"/>
      <p:bldP spid="8" grpId="0"/>
      <p:bldP spid="9" grpId="0" animBg="1"/>
      <p:bldP spid="10" grpId="0" animBg="1"/>
      <p:bldP spid="13" grpId="0"/>
      <p:bldP spid="14" grpId="0"/>
      <p:bldP spid="15" grpId="0" animBg="1"/>
      <p:bldP spid="16" grpId="0" animBg="1"/>
      <p:bldP spid="19" grpId="0"/>
      <p:bldP spid="20" grpId="0"/>
      <p:bldP spid="21" grpId="0" animBg="1"/>
      <p:bldP spid="2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06259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9332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xit" presetSubtype="0" accel="100000" fill="hold" nodeType="withEffect">
                                  <p:stCondLst>
                                    <p:cond delay="0"/>
                                  </p:stCondLst>
                                  <p:childTnLst>
                                    <p:anim calcmode="lin" valueType="num">
                                      <p:cBhvr>
                                        <p:cTn id="6" dur="1000"/>
                                        <p:tgtEl>
                                          <p:spTgt spid="4"/>
                                        </p:tgtEl>
                                        <p:attrNameLst>
                                          <p:attrName>ppt_w</p:attrName>
                                        </p:attrNameLst>
                                      </p:cBhvr>
                                      <p:tavLst>
                                        <p:tav tm="0">
                                          <p:val>
                                            <p:strVal val="ppt_w"/>
                                          </p:val>
                                        </p:tav>
                                        <p:tav tm="100000">
                                          <p:val>
                                            <p:strVal val="ppt_w+.3"/>
                                          </p:val>
                                        </p:tav>
                                      </p:tavLst>
                                    </p:anim>
                                    <p:anim calcmode="lin" valueType="num">
                                      <p:cBhvr>
                                        <p:cTn id="7" dur="1000"/>
                                        <p:tgtEl>
                                          <p:spTgt spid="4"/>
                                        </p:tgtEl>
                                        <p:attrNameLst>
                                          <p:attrName>ppt_h</p:attrName>
                                        </p:attrNameLst>
                                      </p:cBhvr>
                                      <p:tavLst>
                                        <p:tav tm="0">
                                          <p:val>
                                            <p:strVal val="ppt_h"/>
                                          </p:val>
                                        </p:tav>
                                        <p:tav tm="100000">
                                          <p:val>
                                            <p:strVal val="ppt_h"/>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0" y="586267"/>
            <a:ext cx="9144000" cy="5685467"/>
          </a:xfrm>
          <a:prstGeom prst="rect">
            <a:avLst/>
          </a:prstGeom>
          <a:noFill/>
        </p:spPr>
        <p:txBody>
          <a:bodyPr wrap="square" rtlCol="0">
            <a:spAutoFit/>
          </a:bodyPr>
          <a:lstStyle/>
          <a:p>
            <a:pPr algn="ctr">
              <a:lnSpc>
                <a:spcPct val="68000"/>
              </a:lnSpc>
              <a:spcAft>
                <a:spcPts val="1200"/>
              </a:spcAft>
            </a:pPr>
            <a:r>
              <a:rPr lang="en-US" sz="8800" dirty="0" smtClean="0">
                <a:ln>
                  <a:solidFill>
                    <a:schemeClr val="tx1"/>
                  </a:solidFill>
                </a:ln>
                <a:solidFill>
                  <a:srgbClr val="CC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It Is The Evidence Of What Is Really Way Down Deep Inside Our Hearts, The Place Where Real Faith Abides</a:t>
            </a:r>
            <a:endParaRPr lang="en-US" sz="8800" dirty="0">
              <a:ln>
                <a:solidFill>
                  <a:schemeClr val="tx1"/>
                </a:solidFill>
              </a:ln>
              <a:solidFill>
                <a:srgbClr val="CC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Tree>
    <p:extLst>
      <p:ext uri="{BB962C8B-B14F-4D97-AF65-F5344CB8AC3E}">
        <p14:creationId xmlns:p14="http://schemas.microsoft.com/office/powerpoint/2010/main" val="426083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4"/>
          <p:cNvSpPr>
            <a:spLocks noChangeArrowheads="1"/>
          </p:cNvSpPr>
          <p:nvPr/>
        </p:nvSpPr>
        <p:spPr bwMode="auto">
          <a:xfrm>
            <a:off x="203200" y="2384084"/>
            <a:ext cx="8763000" cy="2089832"/>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a:p>
        </p:txBody>
      </p:sp>
      <p:sp>
        <p:nvSpPr>
          <p:cNvPr id="4" name="Text Box 5"/>
          <p:cNvSpPr txBox="1">
            <a:spLocks noChangeArrowheads="1"/>
          </p:cNvSpPr>
          <p:nvPr/>
        </p:nvSpPr>
        <p:spPr bwMode="auto">
          <a:xfrm>
            <a:off x="279400" y="2386664"/>
            <a:ext cx="8610600" cy="2084673"/>
          </a:xfrm>
          <a:prstGeom prst="rect">
            <a:avLst/>
          </a:prstGeom>
          <a:noFill/>
          <a:ln w="9525">
            <a:noFill/>
            <a:miter lim="800000"/>
            <a:headEnd/>
            <a:tailEnd/>
          </a:ln>
          <a:effectLst/>
        </p:spPr>
        <p:txBody>
          <a:bodyPr>
            <a:spAutoFit/>
          </a:bodyPr>
          <a:lstStyle/>
          <a:p>
            <a:pPr>
              <a:lnSpc>
                <a:spcPct val="80000"/>
              </a:lnSpc>
            </a:pPr>
            <a:r>
              <a:rPr lang="en-US" b="0" dirty="0" smtClean="0">
                <a:solidFill>
                  <a:srgbClr val="FFFF00"/>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James </a:t>
            </a:r>
            <a:r>
              <a:rPr lang="en-US" b="0" dirty="0" smtClean="0">
                <a:solidFill>
                  <a:srgbClr val="FFFF00"/>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3:1</a:t>
            </a:r>
            <a: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t/>
            </a:r>
            <a:br>
              <a:rPr lang="en-US" b="0" dirty="0" smtClean="0">
                <a:solidFill>
                  <a:schemeClr val="folHlink"/>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rPr>
            </a:br>
            <a:r>
              <a:rPr lang="en-US" b="0" dirty="0" smtClean="0">
                <a:solidFill>
                  <a:schemeClr val="bg1"/>
                </a:solidFill>
                <a:latin typeface="Teen" pitchFamily="2" charset="0"/>
              </a:rPr>
              <a:t>My brethren, </a:t>
            </a:r>
            <a:r>
              <a:rPr lang="en-US" b="0" dirty="0" smtClean="0">
                <a:solidFill>
                  <a:schemeClr val="bg1"/>
                </a:solidFill>
                <a:latin typeface="Teen" pitchFamily="2" charset="0"/>
              </a:rPr>
              <a:t>be not many masters, knowing that we shall receive the greater condemnation.</a:t>
            </a:r>
            <a:endParaRPr lang="en-US" b="0" dirty="0" smtClean="0">
              <a:solidFill>
                <a:schemeClr val="bg1"/>
              </a:solidFill>
              <a:effectLst>
                <a:outerShdw blurRad="50800" dist="38100" dir="2700000" algn="tl" rotWithShape="0">
                  <a:prstClr val="black">
                    <a:alpha val="40000"/>
                  </a:prstClr>
                </a:outerShdw>
              </a:effectLst>
              <a:latin typeface="Teen" pitchFamily="2" charset="0"/>
            </a:endParaRPr>
          </a:p>
        </p:txBody>
      </p:sp>
    </p:spTree>
    <p:extLst>
      <p:ext uri="{BB962C8B-B14F-4D97-AF65-F5344CB8AC3E}">
        <p14:creationId xmlns:p14="http://schemas.microsoft.com/office/powerpoint/2010/main" val="14384180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 y="-938932"/>
            <a:ext cx="1668780" cy="3554819"/>
          </a:xfrm>
          <a:prstGeom prst="rect">
            <a:avLst/>
          </a:prstGeom>
          <a:noFill/>
        </p:spPr>
        <p:txBody>
          <a:bodyPr wrap="square" rtlCol="0">
            <a:spAutoFit/>
          </a:bodyPr>
          <a:lstStyle/>
          <a:p>
            <a:pPr algn="ctr">
              <a:spcAft>
                <a:spcPts val="1200"/>
              </a:spcAft>
            </a:pPr>
            <a:r>
              <a:rPr lang="en-US" sz="22500" b="0" dirty="0" smtClean="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1</a:t>
            </a:r>
            <a:endParaRPr lang="en-US" sz="22500" b="0" dirty="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3" name="TextBox 2"/>
          <p:cNvSpPr txBox="1"/>
          <p:nvPr/>
        </p:nvSpPr>
        <p:spPr>
          <a:xfrm>
            <a:off x="121920" y="127868"/>
            <a:ext cx="8900160" cy="1800878"/>
          </a:xfrm>
          <a:prstGeom prst="rect">
            <a:avLst/>
          </a:prstGeom>
          <a:noFill/>
        </p:spPr>
        <p:txBody>
          <a:bodyPr wrap="square" rtlCol="0">
            <a:spAutoFit/>
          </a:bodyPr>
          <a:lstStyle/>
          <a:p>
            <a:pPr algn="r">
              <a:lnSpc>
                <a:spcPct val="60000"/>
              </a:lnSpc>
              <a:spcAft>
                <a:spcPts val="1200"/>
              </a:spcAft>
            </a:pPr>
            <a:r>
              <a:rPr lang="en-US" sz="88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Don’t Desire Position Just So You Can Talk!</a:t>
            </a:r>
            <a:endParaRPr lang="en-US" sz="8800" b="0" dirty="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4" name="TextBox 3"/>
          <p:cNvSpPr txBox="1"/>
          <p:nvPr/>
        </p:nvSpPr>
        <p:spPr>
          <a:xfrm>
            <a:off x="121920" y="2023112"/>
            <a:ext cx="8869680" cy="4772012"/>
          </a:xfrm>
          <a:prstGeom prst="rect">
            <a:avLst/>
          </a:prstGeom>
          <a:noFill/>
        </p:spPr>
        <p:txBody>
          <a:bodyPr wrap="square" rtlCol="0">
            <a:spAutoFit/>
          </a:bodyPr>
          <a:lstStyle/>
          <a:p>
            <a:pPr algn="ctr">
              <a:lnSpc>
                <a:spcPct val="65000"/>
              </a:lnSpc>
              <a:spcAft>
                <a:spcPts val="1200"/>
              </a:spcAft>
            </a:pPr>
            <a:r>
              <a:rPr lang="en-US" sz="6600" dirty="0" smtClean="0">
                <a:ln>
                  <a:solidFill>
                    <a:schemeClr val="tx1"/>
                  </a:solidFill>
                </a:ln>
                <a:solidFill>
                  <a:srgbClr val="CC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Those who are in a teaching position,</a:t>
            </a:r>
            <a:br>
              <a:rPr lang="en-US" sz="6600" dirty="0" smtClean="0">
                <a:ln>
                  <a:solidFill>
                    <a:schemeClr val="tx1"/>
                  </a:solidFill>
                </a:ln>
                <a:solidFill>
                  <a:srgbClr val="CC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br>
            <a:r>
              <a:rPr lang="en-US" sz="6600" dirty="0" smtClean="0">
                <a:ln>
                  <a:solidFill>
                    <a:schemeClr val="tx1"/>
                  </a:solidFill>
                </a:ln>
                <a:solidFill>
                  <a:srgbClr val="CC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whose words are used to convey thought and understanding, will receive the greater condemnation</a:t>
            </a:r>
            <a:endParaRPr lang="en-US" sz="6600" i="1" dirty="0">
              <a:ln>
                <a:solidFill>
                  <a:schemeClr val="tx1"/>
                </a:solidFill>
              </a:ln>
              <a:solidFill>
                <a:srgbClr val="CC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Tree>
    <p:extLst>
      <p:ext uri="{BB962C8B-B14F-4D97-AF65-F5344CB8AC3E}">
        <p14:creationId xmlns:p14="http://schemas.microsoft.com/office/powerpoint/2010/main" val="1024226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23" presetClass="entr" presetSubtype="3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strVal val="(6*min(max(#ppt_w*#ppt_h,.3),1)-7.4)/-.7*#ppt_w"/>
                                          </p:val>
                                        </p:tav>
                                        <p:tav tm="100000">
                                          <p:val>
                                            <p:strVal val="#ppt_w"/>
                                          </p:val>
                                        </p:tav>
                                      </p:tavLst>
                                    </p:anim>
                                    <p:anim calcmode="lin" valueType="num">
                                      <p:cBhvr>
                                        <p:cTn id="14" dur="500" fill="hold"/>
                                        <p:tgtEl>
                                          <p:spTgt spid="3"/>
                                        </p:tgtEl>
                                        <p:attrNameLst>
                                          <p:attrName>ppt_h</p:attrName>
                                        </p:attrNameLst>
                                      </p:cBhvr>
                                      <p:tavLst>
                                        <p:tav tm="0">
                                          <p:val>
                                            <p:strVal val="(6*min(max(#ppt_w*#ppt_h,.3),1)-7.4)/-.7*#ppt_h"/>
                                          </p:val>
                                        </p:tav>
                                        <p:tav tm="100000">
                                          <p:val>
                                            <p:strVal val="#ppt_h"/>
                                          </p:val>
                                        </p:tav>
                                      </p:tavLst>
                                    </p:anim>
                                    <p:anim calcmode="lin" valueType="num">
                                      <p:cBhvr>
                                        <p:cTn id="15" dur="500" fill="hold"/>
                                        <p:tgtEl>
                                          <p:spTgt spid="3"/>
                                        </p:tgtEl>
                                        <p:attrNameLst>
                                          <p:attrName>ppt_x</p:attrName>
                                        </p:attrNameLst>
                                      </p:cBhvr>
                                      <p:tavLst>
                                        <p:tav tm="0">
                                          <p:val>
                                            <p:fltVal val="0.5"/>
                                          </p:val>
                                        </p:tav>
                                        <p:tav tm="100000">
                                          <p:val>
                                            <p:strVal val="#ppt_x"/>
                                          </p:val>
                                        </p:tav>
                                      </p:tavLst>
                                    </p:anim>
                                    <p:anim calcmode="lin" valueType="num">
                                      <p:cBhvr>
                                        <p:cTn id="16" dur="500" fill="hold"/>
                                        <p:tgtEl>
                                          <p:spTgt spid="3"/>
                                        </p:tgtEl>
                                        <p:attrNameLst>
                                          <p:attrName>ppt_y</p:attrName>
                                        </p:attrNameLst>
                                      </p:cBhvr>
                                      <p:tavLst>
                                        <p:tav tm="0">
                                          <p:val>
                                            <p:strVal val="1+(6*min(max(#ppt_w*#ppt_h,.3),1)-7.4)/-.7*#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 y="-938932"/>
            <a:ext cx="1668780" cy="3554819"/>
          </a:xfrm>
          <a:prstGeom prst="rect">
            <a:avLst/>
          </a:prstGeom>
          <a:noFill/>
        </p:spPr>
        <p:txBody>
          <a:bodyPr wrap="square" rtlCol="0">
            <a:spAutoFit/>
          </a:bodyPr>
          <a:lstStyle/>
          <a:p>
            <a:pPr algn="ctr">
              <a:spcAft>
                <a:spcPts val="1200"/>
              </a:spcAft>
            </a:pPr>
            <a:r>
              <a:rPr lang="en-US" sz="22500" b="0" dirty="0" smtClean="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1</a:t>
            </a:r>
            <a:endParaRPr lang="en-US" sz="22500" b="0" dirty="0">
              <a:ln>
                <a:solidFill>
                  <a:schemeClr val="tx1"/>
                </a:solidFill>
              </a:ln>
              <a:solidFill>
                <a:srgbClr val="FFFF00"/>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3" name="TextBox 2"/>
          <p:cNvSpPr txBox="1"/>
          <p:nvPr/>
        </p:nvSpPr>
        <p:spPr>
          <a:xfrm>
            <a:off x="121920" y="127868"/>
            <a:ext cx="8900160" cy="1800878"/>
          </a:xfrm>
          <a:prstGeom prst="rect">
            <a:avLst/>
          </a:prstGeom>
          <a:noFill/>
        </p:spPr>
        <p:txBody>
          <a:bodyPr wrap="square" rtlCol="0">
            <a:spAutoFit/>
          </a:bodyPr>
          <a:lstStyle/>
          <a:p>
            <a:pPr algn="r">
              <a:lnSpc>
                <a:spcPct val="60000"/>
              </a:lnSpc>
              <a:spcAft>
                <a:spcPts val="1200"/>
              </a:spcAft>
            </a:pPr>
            <a:r>
              <a:rPr lang="en-US" sz="8800" b="0" dirty="0" smtClean="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rPr>
              <a:t>Don’t Desire Position Just So You Can Talk!</a:t>
            </a:r>
            <a:endParaRPr lang="en-US" sz="8800" b="0" dirty="0">
              <a:ln>
                <a:solidFill>
                  <a:schemeClr val="tx1"/>
                </a:solidFill>
              </a:ln>
              <a:solidFill>
                <a:srgbClr val="00FFFF"/>
              </a:solidFill>
              <a:effectLst>
                <a:glow rad="228600">
                  <a:schemeClr val="accent4">
                    <a:satMod val="175000"/>
                    <a:alpha val="40000"/>
                  </a:schemeClr>
                </a:glow>
                <a:outerShdw blurRad="50800" dist="38100" algn="l" rotWithShape="0">
                  <a:schemeClr val="tx1">
                    <a:alpha val="75000"/>
                  </a:schemeClr>
                </a:outerShdw>
              </a:effectLst>
              <a:latin typeface="YouMurderer BB" pitchFamily="2" charset="0"/>
              <a:cs typeface="Calibri" pitchFamily="34" charset="0"/>
            </a:endParaRPr>
          </a:p>
        </p:txBody>
      </p:sp>
      <p:sp>
        <p:nvSpPr>
          <p:cNvPr id="4" name="TextBox 3"/>
          <p:cNvSpPr txBox="1"/>
          <p:nvPr/>
        </p:nvSpPr>
        <p:spPr>
          <a:xfrm>
            <a:off x="121920" y="2289812"/>
            <a:ext cx="8869680" cy="3363998"/>
          </a:xfrm>
          <a:prstGeom prst="rect">
            <a:avLst/>
          </a:prstGeom>
          <a:noFill/>
        </p:spPr>
        <p:txBody>
          <a:bodyPr wrap="square" rtlCol="0">
            <a:spAutoFit/>
          </a:bodyPr>
          <a:lstStyle/>
          <a:p>
            <a:pPr algn="ctr">
              <a:lnSpc>
                <a:spcPct val="65000"/>
              </a:lnSpc>
              <a:spcAft>
                <a:spcPts val="1200"/>
              </a:spcAft>
            </a:pPr>
            <a:r>
              <a:rPr lang="en-US" sz="8000" dirty="0" smtClean="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rPr>
              <a:t>The more you speak, the greater chance you’ll say something wrong</a:t>
            </a:r>
            <a:endParaRPr lang="en-US" sz="8000" i="1" dirty="0">
              <a:ln>
                <a:solidFill>
                  <a:schemeClr val="tx1"/>
                </a:solidFill>
              </a:ln>
              <a:solidFill>
                <a:srgbClr val="FFFF99"/>
              </a:solidFill>
              <a:effectLst>
                <a:glow rad="228600">
                  <a:schemeClr val="accent4">
                    <a:satMod val="175000"/>
                    <a:alpha val="40000"/>
                  </a:schemeClr>
                </a:glow>
                <a:outerShdw blurRad="50800" dist="38100" algn="l" rotWithShape="0">
                  <a:schemeClr val="tx1">
                    <a:alpha val="75000"/>
                  </a:schemeClr>
                </a:outerShdw>
              </a:effectLst>
              <a:latin typeface="Calibri" pitchFamily="34" charset="0"/>
              <a:cs typeface="Calibri" pitchFamily="34" charset="0"/>
            </a:endParaRPr>
          </a:p>
        </p:txBody>
      </p:sp>
    </p:spTree>
    <p:extLst>
      <p:ext uri="{BB962C8B-B14F-4D97-AF65-F5344CB8AC3E}">
        <p14:creationId xmlns:p14="http://schemas.microsoft.com/office/powerpoint/2010/main" val="228904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Teen"/>
        <a:ea typeface=""/>
        <a:cs typeface="Arial"/>
      </a:majorFont>
      <a:minorFont>
        <a:latin typeface="Tee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txDef>
      <a:spPr bwMode="auto">
        <a:noFill/>
        <a:ln w="9525">
          <a:noFill/>
          <a:miter lim="800000"/>
          <a:headEnd/>
          <a:tailEnd/>
        </a:ln>
        <a:effectLst/>
      </a:spPr>
      <a:bodyPr>
        <a:spAutoFit/>
      </a:bodyPr>
      <a:lstStyle>
        <a:defPPr>
          <a:lnSpc>
            <a:spcPct val="80000"/>
          </a:lnSpc>
          <a:defRPr b="0" dirty="0" smtClean="0">
            <a:solidFill>
              <a:srgbClr val="FFFF00"/>
            </a:solidFill>
            <a:effectLst>
              <a:outerShdw blurRad="50800" dist="38100" dir="2700000" algn="tl" rotWithShape="0">
                <a:prstClr val="black">
                  <a:alpha val="40000"/>
                </a:prstClr>
              </a:outerShdw>
              <a:reflection blurRad="6350" stA="55000" endA="300" endPos="45500" dir="5400000" sy="-100000" algn="bl" rotWithShape="0"/>
            </a:effectLst>
            <a:latin typeface="Teen" pitchFamily="2"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45728</TotalTime>
  <Words>733</Words>
  <Application>Microsoft Office PowerPoint</Application>
  <PresentationFormat>On-screen Show (4:3)</PresentationFormat>
  <Paragraphs>196</Paragraphs>
  <Slides>58</Slides>
  <Notes>58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Teen</vt:lpstr>
      <vt:lpstr>Tempus Sans ITC</vt:lpstr>
      <vt:lpstr>Calibri</vt:lpstr>
      <vt:lpstr>Teen Light</vt:lpstr>
      <vt:lpstr>YouMurderer BB</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RDJ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RDJ</dc:creator>
  <cp:lastModifiedBy>Roger J</cp:lastModifiedBy>
  <cp:revision>3289</cp:revision>
  <dcterms:created xsi:type="dcterms:W3CDTF">2005-02-19T02:02:57Z</dcterms:created>
  <dcterms:modified xsi:type="dcterms:W3CDTF">2011-03-20T05:26:43Z</dcterms:modified>
</cp:coreProperties>
</file>