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6"/>
  </p:notesMasterIdLst>
  <p:sldIdLst>
    <p:sldId id="10301" r:id="rId2"/>
    <p:sldId id="9429" r:id="rId3"/>
    <p:sldId id="10344" r:id="rId4"/>
    <p:sldId id="10426" r:id="rId5"/>
    <p:sldId id="10427" r:id="rId6"/>
    <p:sldId id="10428" r:id="rId7"/>
    <p:sldId id="10429" r:id="rId8"/>
    <p:sldId id="10430" r:id="rId9"/>
    <p:sldId id="10348" r:id="rId10"/>
    <p:sldId id="10449" r:id="rId11"/>
    <p:sldId id="10402" r:id="rId12"/>
    <p:sldId id="10450" r:id="rId13"/>
    <p:sldId id="10451" r:id="rId14"/>
    <p:sldId id="10452" r:id="rId15"/>
    <p:sldId id="10453" r:id="rId16"/>
    <p:sldId id="10454" r:id="rId17"/>
    <p:sldId id="10455" r:id="rId18"/>
    <p:sldId id="10456" r:id="rId19"/>
    <p:sldId id="10457" r:id="rId20"/>
    <p:sldId id="10458" r:id="rId21"/>
    <p:sldId id="10459" r:id="rId22"/>
    <p:sldId id="10460" r:id="rId23"/>
    <p:sldId id="10461" r:id="rId24"/>
    <p:sldId id="10462" r:id="rId25"/>
    <p:sldId id="10463" r:id="rId26"/>
    <p:sldId id="10464" r:id="rId27"/>
    <p:sldId id="10465" r:id="rId28"/>
    <p:sldId id="10466" r:id="rId29"/>
    <p:sldId id="10467" r:id="rId30"/>
    <p:sldId id="10468" r:id="rId31"/>
    <p:sldId id="10469" r:id="rId32"/>
    <p:sldId id="10470" r:id="rId33"/>
    <p:sldId id="10471" r:id="rId34"/>
    <p:sldId id="10472" r:id="rId35"/>
    <p:sldId id="10473" r:id="rId36"/>
    <p:sldId id="10474" r:id="rId37"/>
    <p:sldId id="10475" r:id="rId38"/>
    <p:sldId id="10476" r:id="rId39"/>
    <p:sldId id="10477" r:id="rId40"/>
    <p:sldId id="10478" r:id="rId41"/>
    <p:sldId id="10479" r:id="rId42"/>
    <p:sldId id="10480" r:id="rId43"/>
    <p:sldId id="10481" r:id="rId44"/>
    <p:sldId id="10482" r:id="rId45"/>
    <p:sldId id="10483" r:id="rId46"/>
    <p:sldId id="10484" r:id="rId47"/>
    <p:sldId id="10485" r:id="rId48"/>
    <p:sldId id="10486" r:id="rId49"/>
    <p:sldId id="10487" r:id="rId50"/>
    <p:sldId id="10488" r:id="rId51"/>
    <p:sldId id="10432" r:id="rId52"/>
    <p:sldId id="10489" r:id="rId53"/>
    <p:sldId id="10490" r:id="rId54"/>
    <p:sldId id="10491" r:id="rId55"/>
    <p:sldId id="10433" r:id="rId56"/>
    <p:sldId id="10492" r:id="rId57"/>
    <p:sldId id="10493" r:id="rId58"/>
    <p:sldId id="10434" r:id="rId59"/>
    <p:sldId id="10494" r:id="rId60"/>
    <p:sldId id="10495" r:id="rId61"/>
    <p:sldId id="10435" r:id="rId62"/>
    <p:sldId id="10425" r:id="rId63"/>
    <p:sldId id="10391" r:id="rId64"/>
    <p:sldId id="10300" r:id="rId65"/>
  </p:sldIdLst>
  <p:sldSz cx="9144000" cy="6858000" type="screen4x3"/>
  <p:notesSz cx="6858000" cy="9144000"/>
  <p:embeddedFontLst>
    <p:embeddedFont>
      <p:font typeface="Calibri" pitchFamily="34" charset="0"/>
      <p:regular r:id="rId67"/>
      <p:bold r:id="rId68"/>
      <p:italic r:id="rId69"/>
      <p:boldItalic r:id="rId70"/>
    </p:embeddedFont>
    <p:embeddedFont>
      <p:font typeface="Teen" pitchFamily="2" charset="0"/>
      <p:regular r:id="rId71"/>
      <p:bold r:id="rId72"/>
      <p:italic r:id="rId73"/>
      <p:boldItalic r:id="rId74"/>
    </p:embeddedFont>
    <p:embeddedFont>
      <p:font typeface="YouMurderer BB" pitchFamily="2" charset="0"/>
      <p:regular r:id="rId75"/>
    </p:embeddedFont>
    <p:embeddedFont>
      <p:font typeface="Tempus Sans ITC" pitchFamily="82" charset="0"/>
      <p:regular r:id="rId7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A7FFE2"/>
    <a:srgbClr val="00FFFF"/>
    <a:srgbClr val="FFFF66"/>
    <a:srgbClr val="B4DE86"/>
    <a:srgbClr val="CCFF99"/>
    <a:srgbClr val="99FFCC"/>
    <a:srgbClr val="66FFFF"/>
    <a:srgbClr val="CCFFCC"/>
    <a:srgbClr val="7E4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3" autoAdjust="0"/>
    <p:restoredTop sz="94229" autoAdjust="0"/>
  </p:normalViewPr>
  <p:slideViewPr>
    <p:cSldViewPr snapToGrid="0">
      <p:cViewPr varScale="1">
        <p:scale>
          <a:sx n="127" d="100"/>
          <a:sy n="127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76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74" Type="http://schemas.openxmlformats.org/officeDocument/2006/relationships/font" Target="fonts/font8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7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E0EB3348-DC86-4719-9D28-4EC761E610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30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64</a:t>
            </a:fld>
            <a:endParaRPr lang="en-US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DD673A-F5FD-4BD3-8DB5-14812BF4A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D20B47-F8D5-495C-A854-6539A82AC2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6FD5E0-B52A-41B2-8F68-7FF3B1E66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F4D951-8D69-4FEB-B813-26BAC8B69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CDBB75-8885-45C0-BD4E-C9BA71830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920C27-276B-4574-87E5-3DCD07631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DA3D20D-9913-43A5-BCB3-620972D33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A3ABBC-BB52-4AE5-8A5A-DCA8EB26F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AE8013-45C1-497E-BD44-9E5921139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415693"/>
            <a:ext cx="9144000" cy="4026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8000"/>
              </a:lnSpc>
              <a:spcAft>
                <a:spcPts val="1200"/>
              </a:spcAft>
            </a:pPr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MY BRETHREN </a:t>
            </a:r>
            <a:r>
              <a:rPr lang="en-US" sz="5400" b="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(talking to Christians… supposedly)</a:t>
            </a:r>
            <a:br>
              <a:rPr lang="en-US" sz="5400" b="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HAVE NOT </a:t>
            </a:r>
            <a:r>
              <a:rPr lang="en-US" sz="5400" b="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(do not) </a:t>
            </a:r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call yourself a Christ follower with respect of persons </a:t>
            </a:r>
            <a:r>
              <a:rPr lang="en-US" sz="5400" b="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(prejudice towards people)</a:t>
            </a:r>
            <a:endParaRPr lang="en-US" sz="5400" b="0" dirty="0">
              <a:ln>
                <a:solidFill>
                  <a:schemeClr val="tx1"/>
                </a:solidFill>
              </a:ln>
              <a:solidFill>
                <a:srgbClr val="99FFCC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4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04800" y="-51221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27868"/>
            <a:ext cx="890016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Real Faith Demands That</a:t>
            </a:r>
            <a:b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You Not Be Prejudiced!</a:t>
            </a:r>
            <a:endParaRPr lang="en-US" sz="88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63846"/>
            <a:ext cx="9144000" cy="2001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8000"/>
              </a:lnSpc>
              <a:spcAft>
                <a:spcPts val="1200"/>
              </a:spcAft>
            </a:pPr>
            <a: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Stop Playing</a:t>
            </a:r>
            <a:b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 Game!</a:t>
            </a:r>
            <a:endParaRPr lang="en-US" sz="88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571481"/>
            <a:ext cx="9144000" cy="2001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8000"/>
              </a:lnSpc>
              <a:spcAft>
                <a:spcPts val="1200"/>
              </a:spcAft>
            </a:pPr>
            <a: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IT IS DISRESPECTFUL!</a:t>
            </a:r>
            <a:endParaRPr lang="en-US" sz="8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4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04800" y="-51221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27868"/>
            <a:ext cx="890016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Real Faith Demands That</a:t>
            </a:r>
            <a:b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You Not Be Prejudiced!</a:t>
            </a:r>
            <a:endParaRPr lang="en-US" sz="88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3200" y="2384084"/>
            <a:ext cx="8763000" cy="3049568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9400" y="2386664"/>
            <a:ext cx="8610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2 Corinthians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8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:9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For ye know the Grace of our Lord Jesus Christ, that, though He was rich, yet for our sakes He became poor, that ye through His poverty might be rich.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88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04800" y="-51221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27868"/>
            <a:ext cx="890016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Real Faith Demands That</a:t>
            </a:r>
            <a:b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You Not Be Prejudiced!</a:t>
            </a:r>
            <a:endParaRPr lang="en-US" sz="88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3200" y="2384084"/>
            <a:ext cx="8763000" cy="2557125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9400" y="2386664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Matthew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8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:20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And Jesus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saith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unto him, the foxes have holes and the birds of the air have nests; but the Son of man hath no where to lay His head.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05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04800" y="-51221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27868"/>
            <a:ext cx="890016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Real Faith Demands That</a:t>
            </a:r>
            <a:b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You Not Be Prejudiced!</a:t>
            </a:r>
            <a:endParaRPr lang="en-US" sz="88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379025"/>
            <a:ext cx="9144000" cy="3914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8000"/>
              </a:lnSpc>
              <a:spcAft>
                <a:spcPts val="1200"/>
              </a:spcAft>
            </a:pPr>
            <a: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James is saying:</a:t>
            </a:r>
            <a:b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7200" i="1" dirty="0" smtClean="0">
                <a:ln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“Don’t even say you are a Christ follower if you look down your nose at poor folks!”</a:t>
            </a:r>
            <a:endParaRPr lang="en-US" sz="7200" i="1" dirty="0">
              <a:ln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64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04800" y="-51221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27868"/>
            <a:ext cx="890016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Real Faith Demands That</a:t>
            </a:r>
            <a:b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You Not Be Prejudiced!</a:t>
            </a:r>
            <a:endParaRPr lang="en-US" sz="88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81945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Don’t Do It!</a:t>
            </a:r>
            <a:endParaRPr lang="en-US" sz="11500" i="1" dirty="0">
              <a:ln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04800" y="-51221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27868"/>
            <a:ext cx="890016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Real Faith Demands That</a:t>
            </a:r>
            <a:b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You Not Be Prejudiced!</a:t>
            </a:r>
            <a:endParaRPr lang="en-US" sz="88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28952"/>
            <a:ext cx="9144000" cy="2339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1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This Is A Command!</a:t>
            </a:r>
            <a:endParaRPr lang="en-US" sz="11500" i="1" dirty="0">
              <a:ln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04800" y="-51221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27868"/>
            <a:ext cx="890016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Real Faith Demands That</a:t>
            </a:r>
            <a:b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You Not Be Prejudiced!</a:t>
            </a:r>
            <a:endParaRPr lang="en-US" sz="88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0609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9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…Not An Option!</a:t>
            </a:r>
            <a:endParaRPr lang="en-US" sz="9600" i="1" dirty="0">
              <a:ln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73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04800" y="-51221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27868"/>
            <a:ext cx="890016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Real Faith Demands That</a:t>
            </a:r>
            <a:b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You Not Be Prejudiced!</a:t>
            </a:r>
            <a:endParaRPr lang="en-US" sz="88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82192"/>
            <a:ext cx="9144000" cy="4477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If It Is An Option To</a:t>
            </a:r>
            <a:b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You, Then DON’T CALL Yourself A Christian – And DON’T SAY You Attend Fellowship Church Either!</a:t>
            </a:r>
            <a:endParaRPr lang="en-US" sz="7200" i="1" dirty="0">
              <a:ln>
                <a:solidFill>
                  <a:schemeClr val="tx1"/>
                </a:solidFill>
              </a:ln>
              <a:solidFill>
                <a:srgbClr val="CC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2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04800" y="-51221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27868"/>
            <a:ext cx="890016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Real Faith Demands That</a:t>
            </a:r>
            <a:b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You Not Be Prejudiced!</a:t>
            </a:r>
            <a:endParaRPr lang="en-US" sz="88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3200" y="2384084"/>
            <a:ext cx="8763000" cy="2576536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9400" y="2386664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2:2-4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2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For if there come unto your assembly a man with a gold ring, in goodly apparel, and there come in also a poor man in vile raiment;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51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04800" y="-51221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27868"/>
            <a:ext cx="890016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Real Faith Demands That</a:t>
            </a:r>
            <a:b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You Not Be Prejudiced!</a:t>
            </a:r>
            <a:endParaRPr lang="en-US" sz="88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3200" y="2384084"/>
            <a:ext cx="8763000" cy="354201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9400" y="2386664"/>
            <a:ext cx="8610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2:2-4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3</a:t>
            </a:r>
            <a:r>
              <a:rPr lang="en-US" b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And ye have respect to him that </a:t>
            </a:r>
            <a:r>
              <a:rPr lang="en-US" b="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weareth</a:t>
            </a:r>
            <a:r>
              <a:rPr lang="en-US" b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the gay clothing, and say unto him, Sit thou here in a good place; and say to the poor, Stand thou there, or sit here under my footstool:</a:t>
            </a:r>
          </a:p>
        </p:txBody>
      </p:sp>
    </p:spTree>
    <p:extLst>
      <p:ext uri="{BB962C8B-B14F-4D97-AF65-F5344CB8AC3E}">
        <p14:creationId xmlns:p14="http://schemas.microsoft.com/office/powerpoint/2010/main" val="343636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04800" y="-51221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27868"/>
            <a:ext cx="890016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Real Faith Demands That</a:t>
            </a:r>
            <a:b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You Not Be Prejudiced!</a:t>
            </a:r>
            <a:endParaRPr lang="en-US" sz="88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3200" y="2384084"/>
            <a:ext cx="8763000" cy="2064683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9400" y="2386664"/>
            <a:ext cx="8610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2:2-4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4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Are ye not then partial in yourselves, and are become judges of evil thoughts?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9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2400" y="-67142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2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27868"/>
            <a:ext cx="8900160" cy="1956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6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Prejudicial Thoughts Are Evil Thoughts!</a:t>
            </a:r>
            <a:endParaRPr lang="en-US" sz="96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2292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9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RICH HERE…</a:t>
            </a:r>
            <a:endParaRPr lang="en-US" sz="96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195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9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POOR THERE!</a:t>
            </a:r>
            <a:endParaRPr lang="en-US" sz="9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96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2400" y="-67142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2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27868"/>
            <a:ext cx="8900160" cy="1956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6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Prejudicial Thoughts Are Evil Thoughts!</a:t>
            </a:r>
            <a:endParaRPr lang="en-US" sz="96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3556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SIT HERE…</a:t>
            </a:r>
            <a:endParaRPr lang="en-US" sz="7200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3308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STAND THERE</a:t>
            </a:r>
            <a: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…</a:t>
            </a:r>
            <a:endParaRPr lang="en-US" sz="7200" dirty="0">
              <a:ln>
                <a:solidFill>
                  <a:schemeClr val="tx1"/>
                </a:solidFill>
              </a:ln>
              <a:solidFill>
                <a:srgbClr val="CC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0938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7200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OR SIT ON THE FLOOR!</a:t>
            </a:r>
            <a:endParaRPr lang="en-US" sz="7200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92290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b="0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(lower than my feet)</a:t>
            </a:r>
            <a:endParaRPr lang="en-US" sz="4800" b="0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81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2400" y="-67142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2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27868"/>
            <a:ext cx="8900160" cy="1956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6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Prejudicial Thoughts Are Evil Thoughts!</a:t>
            </a:r>
            <a:endParaRPr lang="en-US" sz="96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945132"/>
            <a:ext cx="9144000" cy="2316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This Kind Of Thinking</a:t>
            </a:r>
            <a:b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Is Allowed To Enter Your Mind By YOU!</a:t>
            </a:r>
            <a:endParaRPr lang="en-US" sz="7200" i="1" dirty="0">
              <a:ln>
                <a:solidFill>
                  <a:schemeClr val="tx1"/>
                </a:solidFill>
              </a:ln>
              <a:solidFill>
                <a:srgbClr val="CC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97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2400" y="-67142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2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27868"/>
            <a:ext cx="8900160" cy="1956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6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Prejudicial Thoughts Are Evil Thoughts!</a:t>
            </a:r>
            <a:endParaRPr lang="en-US" sz="96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11832"/>
            <a:ext cx="914400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This Kind Of Judgment Is YOUR Problem!</a:t>
            </a:r>
            <a:endParaRPr lang="en-US" sz="7200" i="1" dirty="0">
              <a:ln>
                <a:solidFill>
                  <a:schemeClr val="tx1"/>
                </a:solidFill>
              </a:ln>
              <a:solidFill>
                <a:srgbClr val="CC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5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2400" y="-67142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2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27868"/>
            <a:ext cx="8900160" cy="1956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6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Prejudicial Thoughts Are Evil Thoughts!</a:t>
            </a:r>
            <a:endParaRPr lang="en-US" sz="96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11832"/>
            <a:ext cx="9144000" cy="340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7200" spc="-15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God’s Holy Word calls it</a:t>
            </a:r>
            <a:br>
              <a:rPr lang="en-US" sz="7200" spc="-15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87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evil!</a:t>
            </a:r>
            <a:endParaRPr lang="en-US" sz="28700" b="0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551825">
            <a:off x="5166359" y="5141331"/>
            <a:ext cx="1303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72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v4</a:t>
            </a:r>
            <a:endParaRPr lang="en-US" sz="7200" b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9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2400" y="-67142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2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27868"/>
            <a:ext cx="8900160" cy="1956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6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Prejudicial Thoughts Are Evil Thoughts!</a:t>
            </a:r>
            <a:endParaRPr lang="en-US" sz="96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3200" y="2384084"/>
            <a:ext cx="8763000" cy="3072138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9400" y="2386664"/>
            <a:ext cx="8610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2:5-8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5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Hearken, my beloved brethren, Hath not God chosen the poor of this world rich in faith, and heirs of the Kingdom which He hath promised to them that love Him?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2400" y="-67142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2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27868"/>
            <a:ext cx="8900160" cy="1956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6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Prejudicial Thoughts Are Evil Thoughts!</a:t>
            </a:r>
            <a:endParaRPr lang="en-US" sz="96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3200" y="2384084"/>
            <a:ext cx="8763000" cy="2557125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9400" y="2386664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2:5-8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6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But ye have despised the poor. Do not rich men oppress you, and draw you before the judgment seats?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5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2400" y="-67142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2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27868"/>
            <a:ext cx="8900160" cy="1956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6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Prejudicial Thoughts Are Evil Thoughts!</a:t>
            </a:r>
            <a:endParaRPr lang="en-US" sz="96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3200" y="2384084"/>
            <a:ext cx="8763000" cy="354201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9400" y="2386664"/>
            <a:ext cx="8610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2:5-8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7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Do not they blaspheme that worthy name by which ye are called?</a:t>
            </a:r>
            <a:br>
              <a:rPr lang="en-US" b="0" dirty="0" smtClean="0">
                <a:solidFill>
                  <a:schemeClr val="bg1"/>
                </a:solidFill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8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If ye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fulfil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the royal law according to the scripture, Thou shalt love they neighbor as thyself, ye do well: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3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388334"/>
            <a:ext cx="9144000" cy="269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8000"/>
              </a:lnSpc>
              <a:spcAft>
                <a:spcPts val="1200"/>
              </a:spcAft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Teen" pitchFamily="2" charset="0"/>
                <a:cs typeface="Calibri" pitchFamily="34" charset="0"/>
              </a:rPr>
              <a:t>“To cause injury or damage to someone”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Teen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9788"/>
            <a:ext cx="91440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Prejudice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58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8580" y="-31409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3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27868"/>
            <a:ext cx="8900160" cy="1645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8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If you are prejudiced, you can’t understand grace</a:t>
            </a:r>
            <a:endParaRPr lang="en-US" sz="8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3200" y="2445043"/>
            <a:ext cx="8763000" cy="3564581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9400" y="2447624"/>
            <a:ext cx="8610600" cy="35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Ephesians 2:4-5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4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But God, who is rich in mercy, for His great love wherewith He loved us,</a:t>
            </a:r>
            <a:br>
              <a:rPr lang="en-US" b="0" dirty="0" smtClean="0">
                <a:solidFill>
                  <a:schemeClr val="bg1"/>
                </a:solidFill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5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Even whe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n we were dead in sins, hath quickened us together with Christ, (by Grace ye are saved;)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21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 animBg="1"/>
      <p:bldP spid="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8580" y="-31409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3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27868"/>
            <a:ext cx="8900160" cy="1645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8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If you are prejudiced, you can’t understand grace</a:t>
            </a:r>
            <a:endParaRPr lang="en-US" sz="8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3200" y="2292643"/>
            <a:ext cx="8763000" cy="4412957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9400" y="2295224"/>
            <a:ext cx="8610600" cy="466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Ephesians 2:7-9</a:t>
            </a:r>
            <a:r>
              <a:rPr lang="en-US" sz="36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sz="36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sz="3600" b="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7</a:t>
            </a: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>That in the ages to come He might </a:t>
            </a:r>
            <a:r>
              <a:rPr lang="en-US" sz="3600" b="0" dirty="0" err="1" smtClean="0">
                <a:solidFill>
                  <a:schemeClr val="bg1"/>
                </a:solidFill>
                <a:latin typeface="Teen" pitchFamily="2" charset="0"/>
              </a:rPr>
              <a:t>shew</a:t>
            </a: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> the exceeding riches of His Grace in His kindness toward us through Christ Jesus</a:t>
            </a:r>
            <a:b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</a:br>
            <a:r>
              <a:rPr lang="en-US" sz="3600" b="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8</a:t>
            </a: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>For by Grace are ye saved through faith; and that not of yourselves: it is the gift of God:</a:t>
            </a:r>
            <a:b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</a:br>
            <a:r>
              <a:rPr lang="en-US" sz="3600" b="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9</a:t>
            </a: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>Not of works, lest any man should boast.</a:t>
            </a:r>
            <a:endParaRPr lang="en-US" sz="3600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1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8580" y="-31409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3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27868"/>
            <a:ext cx="8900160" cy="1645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8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If you are prejudiced, you can’t understand grace</a:t>
            </a:r>
            <a:endParaRPr lang="en-US" sz="8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3200" y="2445043"/>
            <a:ext cx="8763000" cy="410396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9400" y="2447624"/>
            <a:ext cx="8610600" cy="410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Ephesians 2:12-13</a:t>
            </a:r>
            <a:r>
              <a:rPr lang="en-US" sz="36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sz="36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sz="3600" b="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12</a:t>
            </a: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>That at tha</a:t>
            </a: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>t time ye were without Christ, being aliens from the commonwealth of Israel, and strangers from the covenants of promise, having no hope, and without God in the world:</a:t>
            </a: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/>
            </a:r>
            <a:b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</a:br>
            <a:r>
              <a:rPr lang="en-US" sz="3600" b="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13</a:t>
            </a: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>But now in Christ Jesus ye who sometimes were far off are made nigh by the blood of Christ</a:t>
            </a:r>
            <a:endParaRPr lang="en-US" sz="3600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1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8580" y="-31409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3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27868"/>
            <a:ext cx="8900160" cy="1645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8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If you are prejudiced, you can’t understand grace</a:t>
            </a:r>
            <a:endParaRPr lang="en-US" sz="8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3200" y="2445043"/>
            <a:ext cx="8763000" cy="4057024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9400" y="2447624"/>
            <a:ext cx="8610600" cy="405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Ephesians 2:18-22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18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For through Him we both have access by one Spirit unto the Father.</a:t>
            </a:r>
            <a:br>
              <a:rPr lang="en-US" b="0" dirty="0" smtClean="0">
                <a:solidFill>
                  <a:schemeClr val="bg1"/>
                </a:solidFill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19</a:t>
            </a:r>
            <a:r>
              <a:rPr lang="en-US" b="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Now therefor ye are no more strangers and foreigners, but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fellowcitizens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with the saints, and of the household of God;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8580" y="-31409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3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27868"/>
            <a:ext cx="8900160" cy="1645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8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If you are prejudiced, you can’t understand grace</a:t>
            </a:r>
            <a:endParaRPr lang="en-US" sz="8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3200" y="2445043"/>
            <a:ext cx="8763000" cy="4057024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9400" y="2447624"/>
            <a:ext cx="8610600" cy="405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Ephesians 2:18-22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20</a:t>
            </a:r>
            <a:r>
              <a:rPr lang="en-US" b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And are built upon the foundation of the apostles and prophets, Jesus Christ Himself being the cornerstone;</a:t>
            </a:r>
            <a:br>
              <a:rPr lang="en-US" b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21</a:t>
            </a:r>
            <a:r>
              <a:rPr lang="en-US" b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In whom all the building fitly framed together </a:t>
            </a:r>
            <a:r>
              <a:rPr lang="en-US" b="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groweth</a:t>
            </a:r>
            <a:r>
              <a:rPr lang="en-US" b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unto a holy temple in the Lord:</a:t>
            </a:r>
          </a:p>
        </p:txBody>
      </p:sp>
    </p:spTree>
    <p:extLst>
      <p:ext uri="{BB962C8B-B14F-4D97-AF65-F5344CB8AC3E}">
        <p14:creationId xmlns:p14="http://schemas.microsoft.com/office/powerpoint/2010/main" val="9258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8580" y="-31409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3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27868"/>
            <a:ext cx="8900160" cy="1645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8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If you are prejudiced, you can’t understand grace</a:t>
            </a:r>
            <a:endParaRPr lang="en-US" sz="8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3200" y="2445044"/>
            <a:ext cx="8763000" cy="2087254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9400" y="2447624"/>
            <a:ext cx="8610600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Ephesians 2:18-22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22</a:t>
            </a:r>
            <a:r>
              <a:rPr lang="en-US" b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whom ye also are </a:t>
            </a:r>
            <a:r>
              <a:rPr lang="en-US" b="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builded</a:t>
            </a:r>
            <a:r>
              <a:rPr lang="en-US" b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together for an habitation of God through the Spirit.</a:t>
            </a:r>
          </a:p>
        </p:txBody>
      </p:sp>
    </p:spTree>
    <p:extLst>
      <p:ext uri="{BB962C8B-B14F-4D97-AF65-F5344CB8AC3E}">
        <p14:creationId xmlns:p14="http://schemas.microsoft.com/office/powerpoint/2010/main" val="44204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8580" y="-31409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3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27868"/>
            <a:ext cx="8900160" cy="1645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8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If you are prejudiced, you can’t understand grace</a:t>
            </a:r>
            <a:endParaRPr lang="en-US" sz="8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945132"/>
            <a:ext cx="9144000" cy="176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God Has Chosen</a:t>
            </a:r>
            <a:b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The Rich In Faith</a:t>
            </a:r>
            <a:endParaRPr lang="en-US" sz="80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8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8580" y="-31409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3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27868"/>
            <a:ext cx="8900160" cy="1645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8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If you are prejudiced, you can’t understand grace</a:t>
            </a:r>
            <a:endParaRPr lang="en-US" sz="8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945132"/>
            <a:ext cx="9144000" cy="256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The Poor Who Are Saved Are Heirs</a:t>
            </a:r>
            <a:b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With Jesus Christ</a:t>
            </a:r>
            <a:endParaRPr lang="en-US" sz="80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7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8580" y="-31409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3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27868"/>
            <a:ext cx="8900160" cy="1645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8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If you are prejudiced, you can’t understand grace</a:t>
            </a:r>
            <a:endParaRPr lang="en-US" sz="8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945132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Riches In This Life Cannot Be Taken With You</a:t>
            </a:r>
            <a:endParaRPr lang="en-US" sz="80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55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8580" y="-31409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3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27868"/>
            <a:ext cx="8900160" cy="1645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8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If you are prejudiced, you can’t understand grace</a:t>
            </a:r>
            <a:endParaRPr lang="en-US" sz="8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945132"/>
            <a:ext cx="9144000" cy="256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Everything Down Here Will One</a:t>
            </a:r>
            <a:b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Day Burn Up</a:t>
            </a:r>
            <a:endParaRPr lang="en-US" sz="80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4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135185"/>
            <a:ext cx="9144000" cy="258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8000"/>
              </a:lnSpc>
              <a:spcAft>
                <a:spcPts val="1200"/>
              </a:spcAft>
            </a:pPr>
            <a:r>
              <a:rPr lang="en-US" sz="11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So, what’s</a:t>
            </a:r>
            <a:br>
              <a:rPr lang="en-US" sz="11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11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the big deal?</a:t>
            </a:r>
            <a:endParaRPr lang="en-US" sz="115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11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3200" y="1646710"/>
            <a:ext cx="8763000" cy="3564581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9400" y="1659285"/>
            <a:ext cx="8610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2:9-13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9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But if ye have respect to persons, ye commit sin, and are convinced of the law as transgressors.</a:t>
            </a:r>
            <a:br>
              <a:rPr lang="en-US" b="0" dirty="0" smtClean="0">
                <a:solidFill>
                  <a:schemeClr val="bg1"/>
                </a:solidFill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10</a:t>
            </a:r>
            <a:r>
              <a:rPr lang="en-US" b="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For whosoever shall keep the whole law, and yet offend in one point, he is guilty of all.</a:t>
            </a:r>
            <a:endParaRPr lang="en-US" b="0" dirty="0" smtClean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12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3200" y="1904216"/>
            <a:ext cx="8763000" cy="3049569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9400" y="1905506"/>
            <a:ext cx="8610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2:9-13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11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For he that said, Do not commit adultery, said also, Do not kill.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Now if thou commit no adultery, yet if thou kill, thou art become a transgressor of the law.</a:t>
            </a:r>
          </a:p>
        </p:txBody>
      </p:sp>
    </p:spTree>
    <p:extLst>
      <p:ext uri="{BB962C8B-B14F-4D97-AF65-F5344CB8AC3E}">
        <p14:creationId xmlns:p14="http://schemas.microsoft.com/office/powerpoint/2010/main" val="233788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3200" y="1372949"/>
            <a:ext cx="8763000" cy="4112102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9400" y="1413064"/>
            <a:ext cx="8610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2:9-13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12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So speak ye, and so do, as they that shall be judged by the law of liberty.</a:t>
            </a:r>
            <a:r>
              <a:rPr lang="en-US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13</a:t>
            </a:r>
            <a:r>
              <a:rPr lang="en-US" b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For he shall have judgment without mercy, that hath </a:t>
            </a:r>
            <a:r>
              <a:rPr lang="en-US" b="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shewed</a:t>
            </a:r>
            <a:r>
              <a:rPr lang="en-US" b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no mercy; and mercy rejoices against judgment.</a:t>
            </a:r>
            <a:endParaRPr lang="en-US" b="0" dirty="0" smtClean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99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04800" y="-54188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4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" y="127868"/>
            <a:ext cx="9022080" cy="1059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5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Being Prejudiced Is Sin!</a:t>
            </a:r>
            <a:endParaRPr lang="en-US" sz="95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51825">
            <a:off x="6252936" y="1523955"/>
            <a:ext cx="247533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v9</a:t>
            </a:r>
            <a:endParaRPr lang="en-US" sz="166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01614"/>
            <a:ext cx="9144000" cy="1471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It Is Sin And We Will Be Convicted By God’s Law!</a:t>
            </a:r>
            <a:endParaRPr lang="en-US" sz="6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3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04800" y="-54188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4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" y="127868"/>
            <a:ext cx="9022080" cy="1059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5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Being Prejudiced Is Sin!</a:t>
            </a:r>
            <a:endParaRPr lang="en-US" sz="95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51825">
            <a:off x="6252936" y="1519921"/>
            <a:ext cx="247533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v9</a:t>
            </a:r>
            <a:endParaRPr lang="en-US" sz="166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76600"/>
            <a:ext cx="9144000" cy="213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It Might Be Cool Down Here, But It Won’t Be</a:t>
            </a:r>
            <a:b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Fly Up There!</a:t>
            </a:r>
            <a:endParaRPr lang="en-US" sz="6600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6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04800" y="-54188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4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" y="127868"/>
            <a:ext cx="9022080" cy="1059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5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Being Prejudiced Is Sin!</a:t>
            </a:r>
            <a:endParaRPr lang="en-US" sz="95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51825">
            <a:off x="4113473" y="1298294"/>
            <a:ext cx="462863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V10-11</a:t>
            </a:r>
            <a:endParaRPr lang="en-US" sz="115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73680"/>
            <a:ext cx="9144000" cy="2791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He Lists A Couple Of Comparable Sins To Prejudice…</a:t>
            </a:r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rgbClr val="B4DE8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rgbClr val="B4DE8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rgbClr val="B4DE8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ADULTERY &amp; MURDER!</a:t>
            </a:r>
            <a:endParaRPr lang="en-US" sz="6600" dirty="0">
              <a:ln>
                <a:solidFill>
                  <a:schemeClr val="tx1"/>
                </a:solidFill>
              </a:ln>
              <a:solidFill>
                <a:srgbClr val="B4DE8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80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04800" y="-54188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4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" y="127868"/>
            <a:ext cx="9022080" cy="1059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5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Being Prejudiced Is Sin!</a:t>
            </a:r>
            <a:endParaRPr lang="en-US" sz="95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51825">
            <a:off x="4113473" y="1298294"/>
            <a:ext cx="462863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V10-11</a:t>
            </a:r>
            <a:endParaRPr lang="en-US" sz="115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73680"/>
            <a:ext cx="9144000" cy="1471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This Is Not A Small</a:t>
            </a:r>
            <a:b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Issue With God!</a:t>
            </a:r>
            <a:endParaRPr lang="en-US" sz="6600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04800" y="-54188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4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" y="127868"/>
            <a:ext cx="9022080" cy="1059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5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Being Prejudiced Is Sin!</a:t>
            </a:r>
            <a:endParaRPr lang="en-US" sz="95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51825">
            <a:off x="4918924" y="1416658"/>
            <a:ext cx="381797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v12</a:t>
            </a:r>
            <a:endParaRPr lang="en-US" sz="166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01614"/>
            <a:ext cx="9144000" cy="2709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6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You Want To Be Judged With Liberty Then Extend That Liberty To Others And Not Predisposed Bias!</a:t>
            </a:r>
            <a:endParaRPr lang="en-US" sz="6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59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04800" y="-54188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4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" y="127868"/>
            <a:ext cx="9022080" cy="1059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5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Being Prejudiced Is Sin!</a:t>
            </a:r>
            <a:endParaRPr lang="en-US" sz="95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51825">
            <a:off x="4918924" y="1416658"/>
            <a:ext cx="381797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v12</a:t>
            </a:r>
            <a:endParaRPr lang="en-US" sz="166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01614"/>
            <a:ext cx="9144000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64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NOT INJURY &amp; DAMAGE!</a:t>
            </a:r>
            <a:endParaRPr lang="en-US" sz="6400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04800" y="-54188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4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" y="127868"/>
            <a:ext cx="9022080" cy="1059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5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Being Prejudiced Is Sin!</a:t>
            </a:r>
            <a:endParaRPr lang="en-US" sz="95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51825">
            <a:off x="4918924" y="1416658"/>
            <a:ext cx="381797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v13</a:t>
            </a:r>
            <a:endParaRPr lang="en-US" sz="166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01614"/>
            <a:ext cx="914400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6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You Want Mercy… Then Show It To Others!</a:t>
            </a:r>
            <a:endParaRPr lang="en-US" sz="6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67606"/>
            <a:ext cx="9144000" cy="292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8000"/>
              </a:lnSpc>
              <a:spcAft>
                <a:spcPts val="1200"/>
              </a:spcAft>
            </a:pPr>
            <a: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 don’t lik</a:t>
            </a:r>
            <a: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 a certain class or color of people!</a:t>
            </a:r>
            <a:endParaRPr lang="en-US" sz="8800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5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04800" y="-54188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4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" y="127868"/>
            <a:ext cx="9022080" cy="1059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5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Being Prejudiced Is Sin!</a:t>
            </a:r>
            <a:endParaRPr lang="en-US" sz="95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51825">
            <a:off x="4918924" y="1416658"/>
            <a:ext cx="381797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v13</a:t>
            </a:r>
            <a:endParaRPr lang="en-US" sz="166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01614"/>
            <a:ext cx="9144000" cy="2069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64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You Will Be Judged Without Mercy If You Do Not Extend It To Others!</a:t>
            </a:r>
            <a:endParaRPr lang="en-US" sz="6400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88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3200" y="673459"/>
            <a:ext cx="8763000" cy="5511082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6700" y="674400"/>
            <a:ext cx="8610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Luke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18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:10-17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10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Two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men went up into the temple to pray; the one a Pharisee, and the other a publican.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11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The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Pharisee stood and prayed thus with himself, God, I thank thee, that I am not as other men are,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extortioners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unjust, adulterers, or even as this publican.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12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I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fast twice in the week, I give tithes of all that I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possess.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9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90500" y="673459"/>
            <a:ext cx="8763000" cy="5511082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6700" y="674400"/>
            <a:ext cx="8610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Luke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18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:10-17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13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publican, standing afar off, would not lift up so much as his eyes unto heaven, but smote upon his breast, saying, God be merciful to me a sinner.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14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I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tell you, this man went down to his house justified rather than the other: for every one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exalteth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himself shall be abased; and he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humbleth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himself shall be exalted. </a:t>
            </a:r>
          </a:p>
        </p:txBody>
      </p:sp>
    </p:spTree>
    <p:extLst>
      <p:ext uri="{BB962C8B-B14F-4D97-AF65-F5344CB8AC3E}">
        <p14:creationId xmlns:p14="http://schemas.microsoft.com/office/powerpoint/2010/main" val="322402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90500" y="914334"/>
            <a:ext cx="8763000" cy="5029333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6700" y="920621"/>
            <a:ext cx="8610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Luke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18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:10-17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15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they brought unto him also infants, that he would touch them: but when his disciples saw it, they rebuked them.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16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But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Jesus called them unto him, and said, Suffer little children to come unto me, and forbid them not: for of such is the kingdom of God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6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90500" y="2134155"/>
            <a:ext cx="8763000" cy="2589691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6700" y="2140442"/>
            <a:ext cx="8610600" cy="25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Luke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18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:10-17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17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Verily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I say unto you, Whosoever shall not receive the kingdom of God as a little child shall in no wise enter therein.</a:t>
            </a:r>
          </a:p>
        </p:txBody>
      </p:sp>
    </p:spTree>
    <p:extLst>
      <p:ext uri="{BB962C8B-B14F-4D97-AF65-F5344CB8AC3E}">
        <p14:creationId xmlns:p14="http://schemas.microsoft.com/office/powerpoint/2010/main" val="67279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9308"/>
            <a:ext cx="9144000" cy="24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3800" b="0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Key Is</a:t>
            </a:r>
            <a:br>
              <a:rPr lang="en-US" sz="13800" b="0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13800" b="0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Love &amp; Humility!</a:t>
            </a:r>
            <a:endParaRPr lang="en-US" sz="13800" b="0" spc="-15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66705"/>
            <a:ext cx="9144000" cy="350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8000"/>
              </a:lnSpc>
              <a:spcAft>
                <a:spcPts val="1200"/>
              </a:spcAft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When We Are Prejudiced Towards Someone Else, We Are Filled With Pride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92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9308"/>
            <a:ext cx="9144000" cy="24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3800" b="0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Key Is</a:t>
            </a:r>
            <a:br>
              <a:rPr lang="en-US" sz="13800" b="0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13800" b="0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Love &amp; Humility!</a:t>
            </a:r>
            <a:endParaRPr lang="en-US" sz="13800" b="0" spc="-15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66705"/>
            <a:ext cx="9144000" cy="266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8000"/>
              </a:lnSpc>
              <a:spcAft>
                <a:spcPts val="1200"/>
              </a:spcAft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WE ARE PUTTING THEM DOWN TO PUT US UP!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7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9308"/>
            <a:ext cx="9144000" cy="24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3800" b="0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Key Is</a:t>
            </a:r>
            <a:br>
              <a:rPr lang="en-US" sz="13800" b="0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13800" b="0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Love &amp; Humility!</a:t>
            </a:r>
            <a:endParaRPr lang="en-US" sz="13800" b="0" spc="-15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0500" y="2949781"/>
            <a:ext cx="8763000" cy="1598518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6700" y="2952925"/>
            <a:ext cx="8610600" cy="159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4:10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Humble yourselves in the sight of the Lord, and he shall lift you up.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5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0748"/>
            <a:ext cx="9144000" cy="218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2500" b="0" spc="-15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Prejudice Is Part Of Our Sin Nature</a:t>
            </a:r>
            <a:endParaRPr lang="en-US" sz="12500" b="0" spc="-15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" y="2589312"/>
            <a:ext cx="8763000" cy="3079967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6700" y="2592457"/>
            <a:ext cx="8610600" cy="306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Romans 12:1-3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I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beseech you therefore, brethren, by the mercies of God, that ye present your bodies a living sacrifice, holy, acceptable unto God, which is your reasonable service. </a:t>
            </a:r>
          </a:p>
        </p:txBody>
      </p:sp>
    </p:spTree>
    <p:extLst>
      <p:ext uri="{BB962C8B-B14F-4D97-AF65-F5344CB8AC3E}">
        <p14:creationId xmlns:p14="http://schemas.microsoft.com/office/powerpoint/2010/main" val="351987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0748"/>
            <a:ext cx="9144000" cy="218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2500" b="0" spc="-15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Prejudice Is Part Of Our Sin Nature</a:t>
            </a:r>
            <a:endParaRPr lang="en-US" sz="12500" b="0" spc="-15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" y="2589312"/>
            <a:ext cx="8763000" cy="3079967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6700" y="2592457"/>
            <a:ext cx="8610600" cy="306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Romans 12:1-3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2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be not conformed to this world: but be ye transformed by the renewing of your mind, that ye may prove what is that good, and acceptable, and perfect, will of God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8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341298"/>
            <a:ext cx="9144000" cy="217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8000"/>
              </a:lnSpc>
              <a:spcAft>
                <a:spcPts val="1200"/>
              </a:spcAft>
            </a:pPr>
            <a:r>
              <a:rPr lang="en-US" sz="96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That’s the way</a:t>
            </a:r>
            <a:br>
              <a:rPr lang="en-US" sz="96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96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 was raised!</a:t>
            </a:r>
            <a:endParaRPr lang="en-US" sz="9600" dirty="0">
              <a:ln>
                <a:solidFill>
                  <a:schemeClr val="tx1"/>
                </a:solidFill>
              </a:ln>
              <a:solidFill>
                <a:srgbClr val="CC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0748"/>
            <a:ext cx="9144000" cy="218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2500" b="0" spc="-15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Prejudice Is Part Of Our Sin Nature</a:t>
            </a:r>
            <a:endParaRPr lang="en-US" sz="12500" b="0" spc="-15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" y="2589312"/>
            <a:ext cx="8763000" cy="4057588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6700" y="2592457"/>
            <a:ext cx="8610600" cy="405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Romans 12:1-3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3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For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I say, through the grace given unto me, to every man that is among you, not to think of himself more highly than he ought to think; but to think soberly, according as God hath dealt to every man the measure of faith.</a:t>
            </a:r>
          </a:p>
        </p:txBody>
      </p:sp>
    </p:spTree>
    <p:extLst>
      <p:ext uri="{BB962C8B-B14F-4D97-AF65-F5344CB8AC3E}">
        <p14:creationId xmlns:p14="http://schemas.microsoft.com/office/powerpoint/2010/main" val="10723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101" y="1476535"/>
            <a:ext cx="793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700" spc="-150" dirty="0" smtClean="0">
                <a:ln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Living Sacrifice Before The Lord</a:t>
            </a:r>
            <a:endParaRPr lang="en-US" sz="4700" spc="-150" dirty="0">
              <a:ln>
                <a:solidFill>
                  <a:schemeClr val="tx1"/>
                </a:solidFill>
              </a:ln>
              <a:solidFill>
                <a:srgbClr val="A7FFE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9101" y="3045490"/>
            <a:ext cx="793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700" spc="-15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Through God’s Precious Word</a:t>
            </a:r>
            <a:endParaRPr lang="en-US" sz="4700" spc="-150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9101" y="4539495"/>
            <a:ext cx="793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700" spc="-150" dirty="0" smtClean="0">
                <a:ln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Highly Of Ourselves Than Others</a:t>
            </a:r>
            <a:endParaRPr lang="en-US" sz="4700" spc="-150" dirty="0">
              <a:ln>
                <a:solidFill>
                  <a:schemeClr val="tx1"/>
                </a:solidFill>
              </a:ln>
              <a:solidFill>
                <a:srgbClr val="A7FFE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34582" y="4381454"/>
            <a:ext cx="7809417" cy="160495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 sz="60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34582" y="2894380"/>
            <a:ext cx="7809417" cy="160495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 sz="60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34582" y="1295443"/>
            <a:ext cx="7809417" cy="160495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 sz="6000"/>
          </a:p>
        </p:txBody>
      </p:sp>
      <p:sp>
        <p:nvSpPr>
          <p:cNvPr id="8" name="TextBox 7"/>
          <p:cNvSpPr txBox="1"/>
          <p:nvPr/>
        </p:nvSpPr>
        <p:spPr>
          <a:xfrm>
            <a:off x="358140" y="953209"/>
            <a:ext cx="8785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v"/>
            </a:pPr>
            <a:r>
              <a:rPr lang="en-US" sz="4700" spc="-150" dirty="0" smtClean="0">
                <a:ln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We Must Present Ourselves A</a:t>
            </a:r>
            <a:endParaRPr lang="en-US" sz="4700" spc="-150" dirty="0">
              <a:ln>
                <a:solidFill>
                  <a:schemeClr val="tx1"/>
                </a:solidFill>
              </a:ln>
              <a:solidFill>
                <a:srgbClr val="A7FFE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" y="2680704"/>
            <a:ext cx="8785861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80000"/>
              </a:lnSpc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v"/>
            </a:pPr>
            <a:r>
              <a:rPr lang="en-US" sz="4700" spc="-15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We Need To Renew Our Minds</a:t>
            </a:r>
            <a:endParaRPr lang="en-US" sz="4700" spc="-150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" y="4045259"/>
            <a:ext cx="878586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v"/>
            </a:pPr>
            <a:r>
              <a:rPr lang="en-US" sz="4700" spc="-150" dirty="0" smtClean="0">
                <a:ln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We Need To Not Think More</a:t>
            </a:r>
            <a:endParaRPr lang="en-US" sz="4700" spc="-150" dirty="0">
              <a:ln>
                <a:solidFill>
                  <a:schemeClr val="tx1"/>
                </a:solidFill>
              </a:ln>
              <a:solidFill>
                <a:srgbClr val="A7FFE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13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5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3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341298"/>
            <a:ext cx="9144000" cy="217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8000"/>
              </a:lnSpc>
              <a:spcAft>
                <a:spcPts val="1200"/>
              </a:spcAft>
            </a:pPr>
            <a:r>
              <a:rPr lang="en-US" sz="9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WHAT’S THE PROBLEM???</a:t>
            </a:r>
            <a:endParaRPr lang="en-US" sz="9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1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44166"/>
            <a:ext cx="9144000" cy="4169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8000"/>
              </a:lnSpc>
              <a:spcAft>
                <a:spcPts val="1200"/>
              </a:spcAft>
            </a:pPr>
            <a: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The problem is</a:t>
            </a:r>
            <a: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rgbClr val="99FF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YOU AIN’T LIKE </a:t>
            </a:r>
            <a:r>
              <a:rPr lang="en-US" sz="199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JESUS!</a:t>
            </a:r>
            <a:endParaRPr lang="en-US" sz="199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3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3200" y="2384084"/>
            <a:ext cx="8763000" cy="2089832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79400" y="2386664"/>
            <a:ext cx="8610600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2:1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My brethren, have not the faith of our Lord Jesus Christ, the Lord of Glory, with respect of persons.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74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Teen"/>
        <a:ea typeface=""/>
        <a:cs typeface="Arial"/>
      </a:majorFont>
      <a:minorFont>
        <a:latin typeface="Tee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lnSpc>
            <a:spcPct val="80000"/>
          </a:lnSpc>
          <a:defRPr b="0" dirty="0" smtClean="0"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5000" endA="300" endPos="45500" dir="5400000" sy="-100000" algn="bl" rotWithShape="0"/>
            </a:effectLst>
            <a:latin typeface="Teen" pitchFamily="2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45595</TotalTime>
  <Words>693</Words>
  <Application>Microsoft Office PowerPoint</Application>
  <PresentationFormat>On-screen Show (4:3)</PresentationFormat>
  <Paragraphs>227</Paragraphs>
  <Slides>64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Calibri</vt:lpstr>
      <vt:lpstr>Teen</vt:lpstr>
      <vt:lpstr>Wingdings</vt:lpstr>
      <vt:lpstr>YouMurderer BB</vt:lpstr>
      <vt:lpstr>Tempus Sans ITC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RDJ</dc:creator>
  <cp:lastModifiedBy>Roger J</cp:lastModifiedBy>
  <cp:revision>3265</cp:revision>
  <dcterms:created xsi:type="dcterms:W3CDTF">2005-02-19T02:02:57Z</dcterms:created>
  <dcterms:modified xsi:type="dcterms:W3CDTF">2011-03-13T05:39:19Z</dcterms:modified>
</cp:coreProperties>
</file>