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5"/>
  </p:notesMasterIdLst>
  <p:sldIdLst>
    <p:sldId id="13281" r:id="rId3"/>
    <p:sldId id="13802" r:id="rId4"/>
    <p:sldId id="13866" r:id="rId5"/>
    <p:sldId id="13995" r:id="rId6"/>
    <p:sldId id="14011" r:id="rId7"/>
    <p:sldId id="14012" r:id="rId8"/>
    <p:sldId id="13997" r:id="rId9"/>
    <p:sldId id="13998" r:id="rId10"/>
    <p:sldId id="14013" r:id="rId11"/>
    <p:sldId id="13999" r:id="rId12"/>
    <p:sldId id="14000" r:id="rId13"/>
    <p:sldId id="14014" r:id="rId14"/>
    <p:sldId id="14015" r:id="rId15"/>
    <p:sldId id="14016" r:id="rId16"/>
    <p:sldId id="14017" r:id="rId17"/>
    <p:sldId id="14018" r:id="rId18"/>
    <p:sldId id="14019" r:id="rId19"/>
    <p:sldId id="14024" r:id="rId20"/>
    <p:sldId id="14001" r:id="rId21"/>
    <p:sldId id="14020" r:id="rId22"/>
    <p:sldId id="14002" r:id="rId23"/>
    <p:sldId id="14021" r:id="rId24"/>
    <p:sldId id="14003" r:id="rId25"/>
    <p:sldId id="14004" r:id="rId26"/>
    <p:sldId id="14005" r:id="rId27"/>
    <p:sldId id="14006" r:id="rId28"/>
    <p:sldId id="14007" r:id="rId29"/>
    <p:sldId id="14008" r:id="rId30"/>
    <p:sldId id="14022" r:id="rId31"/>
    <p:sldId id="14023" r:id="rId32"/>
    <p:sldId id="14009" r:id="rId33"/>
    <p:sldId id="14010" r:id="rId34"/>
    <p:sldId id="14025" r:id="rId35"/>
    <p:sldId id="14026" r:id="rId36"/>
    <p:sldId id="14035" r:id="rId37"/>
    <p:sldId id="14036" r:id="rId38"/>
    <p:sldId id="14037" r:id="rId39"/>
    <p:sldId id="14039" r:id="rId40"/>
    <p:sldId id="14040" r:id="rId41"/>
    <p:sldId id="14041" r:id="rId42"/>
    <p:sldId id="14042" r:id="rId43"/>
    <p:sldId id="14043" r:id="rId44"/>
    <p:sldId id="14029" r:id="rId45"/>
    <p:sldId id="14044" r:id="rId46"/>
    <p:sldId id="14045" r:id="rId47"/>
    <p:sldId id="14046" r:id="rId48"/>
    <p:sldId id="14047" r:id="rId49"/>
    <p:sldId id="14030" r:id="rId50"/>
    <p:sldId id="14048" r:id="rId51"/>
    <p:sldId id="14049" r:id="rId52"/>
    <p:sldId id="13936" r:id="rId53"/>
    <p:sldId id="13356" r:id="rId54"/>
  </p:sldIdLst>
  <p:sldSz cx="9144000" cy="6858000" type="screen4x3"/>
  <p:notesSz cx="6858000" cy="9144000"/>
  <p:embeddedFontLst>
    <p:embeddedFont>
      <p:font typeface="Tandelle" pitchFamily="2" charset="0"/>
      <p:regular r:id="rId56"/>
      <p:bold r:id="rId57"/>
      <p:italic r:id="rId58"/>
      <p:boldItalic r:id="rId59"/>
    </p:embeddedFont>
    <p:embeddedFont>
      <p:font typeface="Tempus Sans ITC" pitchFamily="82" charset="0"/>
      <p:regular r:id="rId60"/>
    </p:embeddedFont>
    <p:embeddedFont>
      <p:font typeface="Teen" pitchFamily="2" charset="0"/>
      <p:regular r:id="rId61"/>
      <p:bold r:id="rId62"/>
      <p:italic r:id="rId63"/>
      <p:boldItalic r:id="rId64"/>
    </p:embeddedFont>
    <p:embeddedFont>
      <p:font typeface="Footlight MT Light" pitchFamily="18" charset="0"/>
      <p:regular r:id="rId65"/>
    </p:embeddedFont>
  </p:embeddedFontLst>
  <p:custDataLst>
    <p:tags r:id="rId6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5pPr>
    <a:lvl6pPr marL="2286000" algn="l" defTabSz="914400" rtl="0" eaLnBrk="1" latinLnBrk="0" hangingPunct="1"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6pPr>
    <a:lvl7pPr marL="2743200" algn="l" defTabSz="914400" rtl="0" eaLnBrk="1" latinLnBrk="0" hangingPunct="1"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7pPr>
    <a:lvl8pPr marL="3200400" algn="l" defTabSz="914400" rtl="0" eaLnBrk="1" latinLnBrk="0" hangingPunct="1"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8pPr>
    <a:lvl9pPr marL="3657600" algn="l" defTabSz="914400" rtl="0" eaLnBrk="1" latinLnBrk="0" hangingPunct="1"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FFFF"/>
    <a:srgbClr val="CCFFFF"/>
    <a:srgbClr val="FFFF66"/>
    <a:srgbClr val="99FF99"/>
    <a:srgbClr val="FF66CC"/>
    <a:srgbClr val="D20000"/>
    <a:srgbClr val="FEA144"/>
    <a:srgbClr val="CC00CC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8" autoAdjust="0"/>
    <p:restoredTop sz="94143" autoAdjust="0"/>
  </p:normalViewPr>
  <p:slideViewPr>
    <p:cSldViewPr snapToGrid="0">
      <p:cViewPr varScale="1">
        <p:scale>
          <a:sx n="86" d="100"/>
          <a:sy n="86" d="100"/>
        </p:scale>
        <p:origin x="-7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E0EB3348-DC86-4719-9D28-4EC761E610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35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212657-579D-4BBD-B88B-C7C745ED7550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0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47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48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50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51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D673A-F5FD-4BD3-8DB5-14812BF4A6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E8013-45C1-497E-BD44-9E59211394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20B47-F8D5-495C-A854-6539A82AC2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D4EA1-4817-4FC7-BBD5-3146F0E312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FD5E0-B52A-41B2-8F68-7FF3B1E66A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4D951-8D69-4FEB-B813-26BAC8B690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DBB75-8885-45C0-BD4E-C9BA718307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20C27-276B-4574-87E5-3DCD076319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3D20D-9913-43A5-BCB3-620972D33C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D4EA1-4817-4FC7-BBD5-3146F0E312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6639A-8853-43F7-9980-B63B505633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3ABBC-BB52-4AE5-8A5A-DCA8EB26F6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B0884DA0-4777-4982-A29C-10499DBB529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B0884DA0-4777-4982-A29C-10499DBB52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21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1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21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55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47.jpg"/><Relationship Id="rId4" Type="http://schemas.openxmlformats.org/officeDocument/2006/relationships/image" Target="../media/image56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0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3944039" y="4534287"/>
            <a:ext cx="5199961" cy="232371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PARENTS</a:t>
            </a:r>
            <a:endParaRPr lang="en-US" sz="14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9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3944039" y="4534287"/>
            <a:ext cx="5199961" cy="232371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LIFE</a:t>
            </a:r>
            <a:endParaRPr lang="en-US" sz="14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3944039" y="4687341"/>
            <a:ext cx="5199961" cy="217065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96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MARRIAGE &amp;</a:t>
            </a:r>
            <a:br>
              <a:rPr lang="en-US" sz="96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96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RELATIONSHIPS</a:t>
            </a:r>
            <a:endParaRPr lang="en-US" sz="96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0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3944038" y="4692333"/>
            <a:ext cx="5199961" cy="2169825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3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PROSPERITY</a:t>
            </a:r>
            <a:endParaRPr lang="en-US" sz="13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3944039" y="4534287"/>
            <a:ext cx="5199961" cy="232371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TRUTH</a:t>
            </a:r>
            <a:endParaRPr lang="en-US" sz="14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3567289" y="4919008"/>
            <a:ext cx="5576711" cy="1938992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20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CONTENTMENT</a:t>
            </a:r>
            <a:endParaRPr lang="en-US" sz="120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Box 1026"/>
          <p:cNvSpPr txBox="1">
            <a:spLocks noChangeArrowheads="1"/>
          </p:cNvSpPr>
          <p:nvPr/>
        </p:nvSpPr>
        <p:spPr bwMode="auto">
          <a:xfrm>
            <a:off x="3944039" y="4534287"/>
            <a:ext cx="5199961" cy="232371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FAVORED</a:t>
            </a:r>
            <a:endParaRPr lang="en-US" sz="14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50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20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8867" y="2181069"/>
            <a:ext cx="8724901" cy="456557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201699"/>
            <a:ext cx="861604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Matthew 22:37-39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baseline="30000" dirty="0">
                <a:solidFill>
                  <a:srgbClr val="FFFF00"/>
                </a:solidFill>
                <a:latin typeface="Teen" pitchFamily="2" charset="0"/>
              </a:rPr>
              <a:t>37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Jesus said unto him, Thou shalt love the Lord thy God with all thy heart, and with all thy soul, and with all thy mind.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38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This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is the first and great commandment.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39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And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the second is like unto it, Thou shalt love thy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neighbour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as thyself.</a:t>
            </a:r>
          </a:p>
        </p:txBody>
      </p:sp>
    </p:spTree>
    <p:extLst>
      <p:ext uri="{BB962C8B-B14F-4D97-AF65-F5344CB8AC3E}">
        <p14:creationId xmlns:p14="http://schemas.microsoft.com/office/powerpoint/2010/main" val="34519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51482" y="2898526"/>
            <a:ext cx="8841037" cy="2906758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30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Love your neighbor</a:t>
            </a:r>
            <a:br>
              <a:rPr lang="en-US" sz="130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30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as </a:t>
            </a:r>
            <a:r>
              <a:rPr lang="en-US" sz="1300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YOURSELF</a:t>
            </a:r>
            <a:r>
              <a:rPr lang="en-US" sz="130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!</a:t>
            </a:r>
            <a:endParaRPr lang="en-US" sz="13000" b="0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6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8867" y="2489545"/>
            <a:ext cx="8724901" cy="161286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63978" y="2510175"/>
            <a:ext cx="8616043" cy="159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Luke 6:31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And as ye would that men should do to you, do ye also to them likewise.</a:t>
            </a:r>
            <a:endParaRPr lang="en-US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51482" y="2744288"/>
            <a:ext cx="8841037" cy="359386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08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Do unto others as</a:t>
            </a:r>
            <a:br>
              <a:rPr lang="en-US" sz="108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08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you would have them</a:t>
            </a:r>
            <a:br>
              <a:rPr lang="en-US" sz="108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08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do unto </a:t>
            </a:r>
            <a:r>
              <a:rPr lang="en-US" sz="1080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YOU!</a:t>
            </a:r>
            <a:endParaRPr lang="en-US" sz="10800" b="0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5" y="1110700"/>
            <a:ext cx="4739257" cy="47392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454228" y="202257"/>
            <a:ext cx="7637446" cy="132343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0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ELEVENTH COMMANDMENT</a:t>
            </a:r>
            <a:endParaRPr lang="en-US" sz="80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2" y="312264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811000" y="3838470"/>
            <a:ext cx="8332999" cy="132343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...To love your neighbor as YOURSELF</a:t>
            </a:r>
            <a:endParaRPr lang="en-US" sz="8000" b="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811001" y="5212406"/>
            <a:ext cx="8332998" cy="1716560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8000" b="0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...To do to others as </a:t>
            </a:r>
            <a:r>
              <a:rPr lang="en-US" sz="8000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YOU</a:t>
            </a:r>
            <a:r>
              <a:rPr lang="en-US" sz="8000" b="0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would have</a:t>
            </a:r>
            <a:br>
              <a:rPr lang="en-US" sz="8000" b="0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8000" b="0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  them do to </a:t>
            </a:r>
            <a:r>
              <a:rPr lang="en-US" sz="8000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YOU!</a:t>
            </a:r>
            <a:endParaRPr lang="en-US" sz="8000" b="0" dirty="0">
              <a:solidFill>
                <a:srgbClr val="99FF99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80266" y="3234827"/>
            <a:ext cx="6163733" cy="311931"/>
          </a:xfrm>
          <a:prstGeom prst="rect">
            <a:avLst/>
          </a:prstGeom>
          <a:solidFill>
            <a:srgbClr val="FFFF99"/>
          </a:solidFill>
          <a:ln w="9525" cap="rnd">
            <a:noFill/>
            <a:prstDash val="sysDot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2980267" y="2647990"/>
            <a:ext cx="6163732" cy="1446550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880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  <a:t>IT’S GOOD...</a:t>
            </a:r>
            <a:endParaRPr lang="en-US" sz="8800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10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1482" y="1474172"/>
            <a:ext cx="8841037" cy="429348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3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it’s good to do to</a:t>
            </a:r>
            <a:br>
              <a:rPr lang="en-US" sz="13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3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others what I expect</a:t>
            </a:r>
            <a:br>
              <a:rPr lang="en-US" sz="13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3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to be done to me!</a:t>
            </a:r>
            <a:endParaRPr lang="en-US" sz="13000" b="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2829">
            <a:off x="77119" y="9013"/>
            <a:ext cx="6264476" cy="626447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3209357" y="1123990"/>
            <a:ext cx="6163732" cy="526650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239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IT’S</a:t>
            </a:r>
            <a:br>
              <a:rPr lang="en-US" sz="239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239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GOOD!</a:t>
            </a:r>
            <a:endParaRPr lang="en-US" sz="239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-101600" y="2483963"/>
            <a:ext cx="4120443" cy="4508927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287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#11</a:t>
            </a:r>
            <a:endParaRPr lang="en-US" sz="287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9744" y="4146281"/>
            <a:ext cx="5524959" cy="1446550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8800" b="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en" pitchFamily="2" charset="0"/>
              </a:rPr>
              <a:t>it’s called…</a:t>
            </a:r>
            <a:endParaRPr lang="en-US" sz="8800" b="0" i="1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e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2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8867" y="1391464"/>
            <a:ext cx="8724901" cy="4075073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63978" y="1401779"/>
            <a:ext cx="8616043" cy="405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Ephesians 5:28-29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baseline="30000" dirty="0">
                <a:solidFill>
                  <a:srgbClr val="FFFF00"/>
                </a:solidFill>
                <a:latin typeface="Teen" pitchFamily="2" charset="0"/>
              </a:rPr>
              <a:t>28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So ought men to love their wives as their own bodies. He that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loveth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his wife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loveth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himself.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29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no man ever yet hated his own flesh; but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nourisheth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and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cherisheth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it, even as the Lord the church:</a:t>
            </a:r>
          </a:p>
        </p:txBody>
      </p:sp>
    </p:spTree>
    <p:extLst>
      <p:ext uri="{BB962C8B-B14F-4D97-AF65-F5344CB8AC3E}">
        <p14:creationId xmlns:p14="http://schemas.microsoft.com/office/powerpoint/2010/main" val="31478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" y="5398265"/>
            <a:ext cx="9144000" cy="768825"/>
          </a:xfrm>
          <a:prstGeom prst="rect">
            <a:avLst/>
          </a:prstGeom>
          <a:solidFill>
            <a:srgbClr val="66FFFF"/>
          </a:solidFill>
          <a:ln w="9525" cap="rnd">
            <a:noFill/>
            <a:prstDash val="sysDot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1482" y="199361"/>
            <a:ext cx="8841037" cy="224676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0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Love Yourself</a:t>
            </a:r>
            <a:endParaRPr lang="en-US" sz="14000" i="1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151482" y="1277189"/>
            <a:ext cx="8841037" cy="224676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000" i="1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Nourish Yourself</a:t>
            </a:r>
            <a:endParaRPr lang="en-US" sz="14000" i="1" dirty="0">
              <a:solidFill>
                <a:srgbClr val="99FF99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51482" y="2366034"/>
            <a:ext cx="8841037" cy="224676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0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Cherish Yourself</a:t>
            </a:r>
            <a:endParaRPr lang="en-US" sz="14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51481" y="4709510"/>
            <a:ext cx="8841037" cy="201593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2500" b="0" dirty="0" smtClean="0">
                <a:solidFill>
                  <a:srgbClr val="FF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LOVE | CARE | PROTECT</a:t>
            </a:r>
            <a:endParaRPr lang="en-US" sz="12500" b="0" dirty="0">
              <a:solidFill>
                <a:srgbClr val="FFFF99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1482" y="1958920"/>
            <a:ext cx="8841037" cy="3504998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3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it’s not egotistical</a:t>
            </a:r>
            <a:br>
              <a:rPr lang="en-US" sz="13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8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IT’S BIBLICAL!</a:t>
            </a:r>
            <a:endParaRPr lang="en-US" sz="18500" b="0" dirty="0">
              <a:solidFill>
                <a:srgbClr val="CC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16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2829">
            <a:off x="77119" y="-519803"/>
            <a:ext cx="6264476" cy="626447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87288" y="3085913"/>
            <a:ext cx="8956712" cy="1169551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7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...For me to expect others to do good to me</a:t>
            </a:r>
            <a:endParaRPr lang="en-US" sz="7000" b="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87288" y="4019578"/>
            <a:ext cx="8956711" cy="1169551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7000" b="0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...For me to expect others to treat me right</a:t>
            </a:r>
            <a:endParaRPr lang="en-US" sz="7000" b="0" dirty="0">
              <a:solidFill>
                <a:srgbClr val="99FF99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3341511" y="688629"/>
            <a:ext cx="5802488" cy="2646878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66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IT’S GOOD!</a:t>
            </a:r>
            <a:endParaRPr lang="en-US" sz="166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11" name="Text Box 1026"/>
          <p:cNvSpPr txBox="1">
            <a:spLocks noChangeArrowheads="1"/>
          </p:cNvSpPr>
          <p:nvPr/>
        </p:nvSpPr>
        <p:spPr bwMode="auto">
          <a:xfrm>
            <a:off x="187289" y="5278289"/>
            <a:ext cx="8956711" cy="1607812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7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...For me to expect others to NOT hurt or</a:t>
            </a:r>
            <a:br>
              <a:rPr lang="en-US" sz="7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70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  abuse me</a:t>
            </a:r>
            <a:endParaRPr lang="en-US" sz="7000" b="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99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53" y="2302933"/>
            <a:ext cx="5904495" cy="442837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248358" y="138590"/>
            <a:ext cx="5524959" cy="132343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000" b="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en" pitchFamily="2" charset="0"/>
              </a:rPr>
              <a:t>it’s about…</a:t>
            </a:r>
            <a:endParaRPr lang="en-US" sz="8000" b="0" i="1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en" pitchFamily="2" charset="0"/>
            </a:endParaRPr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2991552" y="-338670"/>
            <a:ext cx="5802488" cy="232371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Aft>
                <a:spcPct val="40000"/>
              </a:spcAft>
              <a:buClr>
                <a:srgbClr val="FFFF99"/>
              </a:buClr>
            </a:pPr>
            <a:r>
              <a:rPr lang="en-US" sz="14500" i="1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BALANCE</a:t>
            </a:r>
            <a:endParaRPr lang="en-US" sz="14500" i="1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51482" y="1451623"/>
            <a:ext cx="8841037" cy="267765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6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God</a:t>
            </a:r>
            <a:endParaRPr lang="en-US" sz="16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801520" y="3740377"/>
            <a:ext cx="4030132" cy="267765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Aft>
                <a:spcPct val="40000"/>
              </a:spcAft>
              <a:buClr>
                <a:srgbClr val="FFFF99"/>
              </a:buClr>
            </a:pPr>
            <a:r>
              <a:rPr lang="en-US" sz="16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Others</a:t>
            </a:r>
            <a:endParaRPr lang="en-US" sz="16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5204711" y="3740377"/>
            <a:ext cx="3939290" cy="267765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16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You</a:t>
            </a:r>
            <a:endParaRPr lang="en-US" sz="16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3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9550" y="1161685"/>
            <a:ext cx="8724901" cy="453463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63978" y="1166843"/>
            <a:ext cx="861604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Matthew 22:37-39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baseline="30000" dirty="0">
                <a:solidFill>
                  <a:srgbClr val="FFFF00"/>
                </a:solidFill>
                <a:latin typeface="Teen" pitchFamily="2" charset="0"/>
              </a:rPr>
              <a:t>37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Jesus said unto him, Thou shalt love the </a:t>
            </a:r>
            <a:r>
              <a:rPr lang="en-US" i="1" dirty="0">
                <a:solidFill>
                  <a:srgbClr val="66FFFF"/>
                </a:solidFill>
                <a:latin typeface="Teen" pitchFamily="2" charset="0"/>
              </a:rPr>
              <a:t>Lord thy God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with all thy heart, and with all thy soul, and with all thy mind.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38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This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is the first and great commandment.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39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And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the second is like unto it, Thou shalt </a:t>
            </a:r>
            <a:r>
              <a:rPr lang="en-US" i="1" dirty="0">
                <a:solidFill>
                  <a:srgbClr val="66FFFF"/>
                </a:solidFill>
                <a:latin typeface="Teen" pitchFamily="2" charset="0"/>
              </a:rPr>
              <a:t>love thy </a:t>
            </a:r>
            <a:r>
              <a:rPr lang="en-US" i="1" dirty="0" err="1">
                <a:solidFill>
                  <a:srgbClr val="66FFFF"/>
                </a:solidFill>
                <a:latin typeface="Teen" pitchFamily="2" charset="0"/>
              </a:rPr>
              <a:t>neighbour</a:t>
            </a:r>
            <a:r>
              <a:rPr lang="en-US" i="1" dirty="0">
                <a:solidFill>
                  <a:srgbClr val="66FFFF"/>
                </a:solidFill>
                <a:latin typeface="Teen" pitchFamily="2" charset="0"/>
              </a:rPr>
              <a:t> as thyself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777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3" y="338769"/>
            <a:ext cx="8240615" cy="618046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51482" y="112795"/>
            <a:ext cx="8841037" cy="267765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6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Faith</a:t>
            </a:r>
            <a:endParaRPr lang="en-US" sz="16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699921" y="3074333"/>
            <a:ext cx="4030132" cy="267765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6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Hope</a:t>
            </a:r>
            <a:endParaRPr lang="en-US" sz="16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4958133" y="3074333"/>
            <a:ext cx="3216926" cy="267765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6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Love</a:t>
            </a:r>
            <a:endParaRPr lang="en-US" sz="16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7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3" y="338769"/>
            <a:ext cx="8240615" cy="618046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9550" y="2379981"/>
            <a:ext cx="8724901" cy="2098039"/>
          </a:xfrm>
          <a:prstGeom prst="rect">
            <a:avLst/>
          </a:prstGeom>
          <a:solidFill>
            <a:schemeClr val="tx1">
              <a:alpha val="8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63978" y="2382560"/>
            <a:ext cx="861604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1 Corinthians 13:13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And now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abideth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</a:t>
            </a:r>
            <a:r>
              <a:rPr lang="en-US" i="1" dirty="0">
                <a:solidFill>
                  <a:srgbClr val="66FFFF"/>
                </a:solidFill>
                <a:latin typeface="Teen" pitchFamily="2" charset="0"/>
              </a:rPr>
              <a:t>faith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, </a:t>
            </a:r>
            <a:r>
              <a:rPr lang="en-US" i="1" dirty="0">
                <a:solidFill>
                  <a:srgbClr val="66FFFF"/>
                </a:solidFill>
                <a:latin typeface="Teen" pitchFamily="2" charset="0"/>
              </a:rPr>
              <a:t>hope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, </a:t>
            </a:r>
            <a:r>
              <a:rPr lang="en-US" i="1" dirty="0" smtClean="0">
                <a:solidFill>
                  <a:srgbClr val="66FFFF"/>
                </a:solidFill>
                <a:latin typeface="Teen" pitchFamily="2" charset="0"/>
              </a:rPr>
              <a:t>love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,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these three; but the greatest of these is 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love.</a:t>
            </a:r>
            <a:endParaRPr lang="en-US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6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3" y="338769"/>
            <a:ext cx="8240615" cy="618046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51482" y="112795"/>
            <a:ext cx="8841037" cy="267765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6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Law</a:t>
            </a:r>
            <a:endParaRPr lang="en-US" sz="16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699921" y="3074333"/>
            <a:ext cx="4030132" cy="267765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6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Grace</a:t>
            </a:r>
            <a:endParaRPr lang="en-US" sz="16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4903048" y="3074333"/>
            <a:ext cx="3216926" cy="267765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6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Truth</a:t>
            </a:r>
            <a:endParaRPr lang="en-US" sz="16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3" y="338769"/>
            <a:ext cx="8240615" cy="618046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9550" y="2379981"/>
            <a:ext cx="8724901" cy="2098039"/>
          </a:xfrm>
          <a:prstGeom prst="rect">
            <a:avLst/>
          </a:prstGeom>
          <a:solidFill>
            <a:schemeClr val="tx1">
              <a:alpha val="8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63978" y="2382560"/>
            <a:ext cx="8616043" cy="208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John 1:17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For the </a:t>
            </a:r>
            <a:r>
              <a:rPr lang="en-US" i="1" dirty="0" smtClean="0">
                <a:solidFill>
                  <a:srgbClr val="66FFFF"/>
                </a:solidFill>
                <a:latin typeface="Teen" pitchFamily="2" charset="0"/>
              </a:rPr>
              <a:t>law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 was given by Moses,</a:t>
            </a:r>
            <a:br>
              <a:rPr lang="en-US" b="0" dirty="0" smtClean="0">
                <a:solidFill>
                  <a:schemeClr val="bg1"/>
                </a:solidFill>
                <a:latin typeface="Teen" pitchFamily="2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but </a:t>
            </a:r>
            <a:r>
              <a:rPr lang="en-US" i="1" dirty="0" smtClean="0">
                <a:solidFill>
                  <a:srgbClr val="66FFFF"/>
                </a:solidFill>
                <a:latin typeface="Teen" pitchFamily="2" charset="0"/>
              </a:rPr>
              <a:t>grace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 and </a:t>
            </a:r>
            <a:r>
              <a:rPr lang="en-US" i="1" dirty="0" smtClean="0">
                <a:solidFill>
                  <a:srgbClr val="66FFFF"/>
                </a:solidFill>
                <a:latin typeface="Teen" pitchFamily="2" charset="0"/>
              </a:rPr>
              <a:t>truth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 came by Jesus Christ.</a:t>
            </a:r>
            <a:endParaRPr lang="en-US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76" y="450171"/>
            <a:ext cx="6351447" cy="5957657"/>
          </a:xfrm>
          <a:prstGeom prst="rect">
            <a:avLst/>
          </a:prstGeom>
          <a:effectLst>
            <a:glow rad="571500">
              <a:schemeClr val="accent5">
                <a:satMod val="175000"/>
                <a:alpha val="6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3" y="338769"/>
            <a:ext cx="8240615" cy="618046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51482" y="1982937"/>
            <a:ext cx="8841037" cy="372941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6800" i="1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Trinity</a:t>
            </a:r>
            <a:br>
              <a:rPr lang="en-US" sz="16800" i="1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6800" i="1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Effect</a:t>
            </a:r>
            <a:endParaRPr lang="en-US" sz="16800" i="1" dirty="0"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9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76" y="450171"/>
            <a:ext cx="6351447" cy="5957657"/>
          </a:xfrm>
          <a:prstGeom prst="rect">
            <a:avLst/>
          </a:prstGeom>
          <a:effectLst>
            <a:glow rad="571500">
              <a:schemeClr val="accent5">
                <a:satMod val="175000"/>
                <a:alpha val="60000"/>
              </a:schemeClr>
            </a:glow>
          </a:effectLst>
        </p:spPr>
      </p:pic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51482" y="112795"/>
            <a:ext cx="8841037" cy="189282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17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God The Father</a:t>
            </a:r>
            <a:endParaRPr lang="en-US" sz="117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0" y="3717340"/>
            <a:ext cx="3451035" cy="315246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40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God</a:t>
            </a:r>
            <a:br>
              <a:rPr lang="en-US" sz="140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44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       The</a:t>
            </a:r>
            <a:r>
              <a:rPr lang="en-US" sz="140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/>
            </a:r>
            <a:br>
              <a:rPr lang="en-US" sz="140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40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Son</a:t>
            </a:r>
            <a:endParaRPr lang="en-US" sz="14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5648897" y="3629204"/>
            <a:ext cx="3451035" cy="315246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40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God</a:t>
            </a:r>
            <a:r>
              <a:rPr lang="en-US" sz="14000" i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/>
            </a:r>
            <a:br>
              <a:rPr lang="en-US" sz="14000" i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44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 </a:t>
            </a:r>
            <a:r>
              <a:rPr lang="en-US" sz="24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    </a:t>
            </a:r>
            <a:r>
              <a:rPr lang="en-US" sz="44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.</a:t>
            </a:r>
            <a:r>
              <a:rPr lang="en-US" sz="140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/>
            </a:r>
            <a:br>
              <a:rPr lang="en-US" sz="140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40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Spirit</a:t>
            </a:r>
            <a:endParaRPr lang="en-US" sz="14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7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9550" y="1161685"/>
            <a:ext cx="8724901" cy="5052694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63978" y="1166843"/>
            <a:ext cx="8616043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Matthew 3:16-17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baseline="30000" dirty="0">
                <a:solidFill>
                  <a:srgbClr val="FFFF00"/>
                </a:solidFill>
                <a:latin typeface="Teen" pitchFamily="2" charset="0"/>
              </a:rPr>
              <a:t>16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And Jesus, when he was baptized, went up straightway out of the water: and, lo, the heavens were opened unto him, and he saw the </a:t>
            </a:r>
            <a:r>
              <a:rPr lang="en-US" i="1" dirty="0">
                <a:solidFill>
                  <a:srgbClr val="66FFFF"/>
                </a:solidFill>
                <a:latin typeface="Teen" pitchFamily="2" charset="0"/>
              </a:rPr>
              <a:t>Spirit of God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descending like a dove, and lighting upon him: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17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And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lo a </a:t>
            </a:r>
            <a:r>
              <a:rPr lang="en-US" i="1" dirty="0">
                <a:solidFill>
                  <a:srgbClr val="66FFFF"/>
                </a:solidFill>
                <a:latin typeface="Teen" pitchFamily="2" charset="0"/>
              </a:rPr>
              <a:t>voice from heaven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, saying, This is my </a:t>
            </a:r>
            <a:r>
              <a:rPr lang="en-US" i="1" dirty="0">
                <a:solidFill>
                  <a:srgbClr val="66FFFF"/>
                </a:solidFill>
                <a:latin typeface="Teen" pitchFamily="2" charset="0"/>
              </a:rPr>
              <a:t>beloved Son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, in whom I am well pleased.</a:t>
            </a:r>
          </a:p>
        </p:txBody>
      </p:sp>
    </p:spTree>
    <p:extLst>
      <p:ext uri="{BB962C8B-B14F-4D97-AF65-F5344CB8AC3E}">
        <p14:creationId xmlns:p14="http://schemas.microsoft.com/office/powerpoint/2010/main" val="291111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1482" y="1080721"/>
            <a:ext cx="8841037" cy="224676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0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 God</a:t>
            </a:r>
            <a:endParaRPr lang="en-US" sz="14000" i="1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151482" y="2158549"/>
            <a:ext cx="8841037" cy="224676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000" i="1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 Others</a:t>
            </a:r>
            <a:endParaRPr lang="en-US" sz="14000" i="1" dirty="0">
              <a:solidFill>
                <a:srgbClr val="99FF99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51482" y="3247394"/>
            <a:ext cx="8841037" cy="224676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0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 Yourself</a:t>
            </a:r>
            <a:endParaRPr lang="en-US" sz="140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9744" y="4146281"/>
            <a:ext cx="5524959" cy="1446550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8800" b="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en" pitchFamily="2" charset="0"/>
              </a:rPr>
              <a:t>it’s called…</a:t>
            </a:r>
            <a:endParaRPr lang="en-US" sz="8800" b="0" i="1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e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2829">
            <a:off x="-199193" y="-123084"/>
            <a:ext cx="4323279" cy="432327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2225407" y="342613"/>
            <a:ext cx="6767112" cy="3236527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720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  <a:t>I HAVE BEEN BOUGHT WITH A VERY HIGH PRICE!</a:t>
            </a:r>
            <a:endParaRPr lang="en-US" sz="7200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otlight MT Light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9550" y="3735072"/>
            <a:ext cx="8724901" cy="2098039"/>
          </a:xfrm>
          <a:prstGeom prst="rect">
            <a:avLst/>
          </a:prstGeom>
          <a:solidFill>
            <a:schemeClr val="tx1">
              <a:alpha val="8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3737651"/>
            <a:ext cx="861604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1 Corinthians 6:20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For ye are bought with a price: therefore glorify God in your body, and in your spirit, which are God's.</a:t>
            </a:r>
          </a:p>
        </p:txBody>
      </p:sp>
    </p:spTree>
    <p:extLst>
      <p:ext uri="{BB962C8B-B14F-4D97-AF65-F5344CB8AC3E}">
        <p14:creationId xmlns:p14="http://schemas.microsoft.com/office/powerpoint/2010/main" val="142691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2829">
            <a:off x="-199193" y="-123084"/>
            <a:ext cx="4323279" cy="432327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2225407" y="342613"/>
            <a:ext cx="6767112" cy="2460930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720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  <a:t>I HAVE BEEN CRUCIFIED WITH CHRIST!</a:t>
            </a:r>
            <a:endParaRPr lang="en-US" sz="7200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otlight MT Light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9550" y="3074052"/>
            <a:ext cx="8724901" cy="3542009"/>
          </a:xfrm>
          <a:prstGeom prst="rect">
            <a:avLst/>
          </a:prstGeom>
          <a:solidFill>
            <a:schemeClr val="tx1">
              <a:alpha val="8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3076631"/>
            <a:ext cx="861604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Galatians 2:20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I am crucified with Christ: nevertheless I live; yet not I, but Christ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liveth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in me: and the life which I now live in the flesh I live by the faith of the Son of God, who loved me, and gave himself for me.</a:t>
            </a:r>
          </a:p>
        </p:txBody>
      </p:sp>
    </p:spTree>
    <p:extLst>
      <p:ext uri="{BB962C8B-B14F-4D97-AF65-F5344CB8AC3E}">
        <p14:creationId xmlns:p14="http://schemas.microsoft.com/office/powerpoint/2010/main" val="7980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2829">
            <a:off x="-199193" y="-123084"/>
            <a:ext cx="4323279" cy="432327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2225407" y="342613"/>
            <a:ext cx="6767112" cy="2419124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720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  <a:t>I AM A NEW CREATION IN CHRIST!</a:t>
            </a:r>
            <a:endParaRPr lang="en-US" sz="7200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otlight MT Light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9550" y="3448631"/>
            <a:ext cx="8724901" cy="2587902"/>
          </a:xfrm>
          <a:prstGeom prst="rect">
            <a:avLst/>
          </a:prstGeom>
          <a:solidFill>
            <a:schemeClr val="tx1">
              <a:alpha val="8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3451209"/>
            <a:ext cx="861604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2 Corinthians 5:17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Therefore if any man be in Christ, he is a new creature: old things are passed away; behold, all things are become new.</a:t>
            </a:r>
          </a:p>
        </p:txBody>
      </p:sp>
    </p:spTree>
    <p:extLst>
      <p:ext uri="{BB962C8B-B14F-4D97-AF65-F5344CB8AC3E}">
        <p14:creationId xmlns:p14="http://schemas.microsoft.com/office/powerpoint/2010/main" val="299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2829">
            <a:off x="-199193" y="-123084"/>
            <a:ext cx="4323279" cy="432327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2225407" y="342613"/>
            <a:ext cx="6767112" cy="2974532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660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  <a:t>I AM AN OVERCOMER AND HAVE VICTORY</a:t>
            </a:r>
            <a:br>
              <a:rPr lang="en-US" sz="660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</a:br>
            <a:r>
              <a:rPr lang="en-US" sz="660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  <a:t>IN CHRIST!</a:t>
            </a:r>
            <a:endParaRPr lang="en-US" sz="6600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otlight MT Light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9550" y="3668971"/>
            <a:ext cx="8724901" cy="2587902"/>
          </a:xfrm>
          <a:prstGeom prst="rect">
            <a:avLst/>
          </a:prstGeom>
          <a:solidFill>
            <a:schemeClr val="tx1">
              <a:alpha val="8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3671549"/>
            <a:ext cx="861604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1 John 5:4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For whatsoever is born of God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overcometh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the world: and this is the victory that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overcometh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the world, even our faith.</a:t>
            </a:r>
          </a:p>
        </p:txBody>
      </p:sp>
    </p:spTree>
    <p:extLst>
      <p:ext uri="{BB962C8B-B14F-4D97-AF65-F5344CB8AC3E}">
        <p14:creationId xmlns:p14="http://schemas.microsoft.com/office/powerpoint/2010/main" val="162802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1482" y="2305616"/>
            <a:ext cx="8841037" cy="224676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0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I MATTER BIG TIME!</a:t>
            </a:r>
            <a:endParaRPr lang="en-US" sz="14000" i="1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1482" y="2305616"/>
            <a:ext cx="8841037" cy="224676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000" i="1" dirty="0" smtClean="0">
                <a:solidFill>
                  <a:srgbClr val="FF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How Much?</a:t>
            </a:r>
            <a:endParaRPr lang="en-US" sz="14000" i="1" dirty="0">
              <a:solidFill>
                <a:srgbClr val="FFFF99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1482" y="2305616"/>
            <a:ext cx="8841037" cy="224676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THIS MUCH!</a:t>
            </a:r>
            <a:endParaRPr lang="en-US" sz="140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9550" y="99462"/>
            <a:ext cx="8724901" cy="2331165"/>
          </a:xfrm>
          <a:prstGeom prst="rect">
            <a:avLst/>
          </a:prstGeom>
          <a:solidFill>
            <a:schemeClr val="tx1">
              <a:alpha val="8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111768"/>
            <a:ext cx="8616043" cy="232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John 3:16</a:t>
            </a:r>
            <a:r>
              <a:rPr lang="en-US" sz="3600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sz="3600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sz="3600" b="0" dirty="0" smtClean="0">
                <a:solidFill>
                  <a:schemeClr val="bg1"/>
                </a:solidFill>
                <a:latin typeface="Teen" pitchFamily="2" charset="0"/>
              </a:rPr>
              <a:t>For God so loved the world, that He gave His only begotten Son, that whosoever believeth in Him should not perish, but have everlasting life.</a:t>
            </a:r>
            <a:endParaRPr lang="en-US" sz="3600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2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7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4891491" y="4534287"/>
            <a:ext cx="4252509" cy="232371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HEART</a:t>
            </a:r>
            <a:endParaRPr lang="en-US" sz="14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8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4891491" y="4607385"/>
            <a:ext cx="4252509" cy="224676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0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ATTITUDE</a:t>
            </a:r>
            <a:endParaRPr lang="en-US" sz="140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4891491" y="4534287"/>
            <a:ext cx="4252509" cy="232371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WORDS</a:t>
            </a:r>
            <a:endParaRPr lang="en-US" sz="14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4891491" y="4534287"/>
            <a:ext cx="4252509" cy="232371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4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PLANS</a:t>
            </a:r>
            <a:endParaRPr lang="en-US" sz="14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OUTPUT_FILE_NAME" val="ELEVATE-03"/>
  <p:tag name="GENSWF_MOVIE_ONCLICK_URL" val="http://"/>
  <p:tag name="GENSWF_MOVIE_PRESENTATION_END_URL" val="http://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  <a:cs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>
        <a:spAutoFit/>
      </a:bodyPr>
      <a:lstStyle>
        <a:defPPr>
          <a:defRPr dirty="0" smtClean="0">
            <a:solidFill>
              <a:srgbClr val="99CC00"/>
            </a:solidFill>
            <a:effectLst>
              <a:outerShdw blurRad="50800" dist="63500" dir="2700000" algn="tl" rotWithShape="0">
                <a:prstClr val="black">
                  <a:alpha val="95000"/>
                </a:prstClr>
              </a:outerShdw>
              <a:reflection blurRad="6350" stA="55000" endA="300" endPos="45500" dir="5400000" sy="-100000" algn="bl" rotWithShape="0"/>
            </a:effectLst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68828</TotalTime>
  <Words>252</Words>
  <Application>Microsoft Office PowerPoint</Application>
  <PresentationFormat>On-screen Show (4:3)</PresentationFormat>
  <Paragraphs>126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Tandelle</vt:lpstr>
      <vt:lpstr>Tempus Sans ITC</vt:lpstr>
      <vt:lpstr>Teen</vt:lpstr>
      <vt:lpstr>Footlight MT Light</vt:lpstr>
      <vt:lpstr>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RDJ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PRAYER: Our Opportunity</dc:title>
  <dc:creator>RDJ</dc:creator>
  <cp:lastModifiedBy>Roger J</cp:lastModifiedBy>
  <cp:revision>4307</cp:revision>
  <dcterms:created xsi:type="dcterms:W3CDTF">2005-02-19T02:02:57Z</dcterms:created>
  <dcterms:modified xsi:type="dcterms:W3CDTF">2011-08-07T02:47:11Z</dcterms:modified>
</cp:coreProperties>
</file>