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67"/>
  </p:notesMasterIdLst>
  <p:sldIdLst>
    <p:sldId id="13281" r:id="rId3"/>
    <p:sldId id="13802" r:id="rId4"/>
    <p:sldId id="13866" r:id="rId5"/>
    <p:sldId id="13883" r:id="rId6"/>
    <p:sldId id="13864" r:id="rId7"/>
    <p:sldId id="13931" r:id="rId8"/>
    <p:sldId id="13867" r:id="rId9"/>
    <p:sldId id="13868" r:id="rId10"/>
    <p:sldId id="13886" r:id="rId11"/>
    <p:sldId id="13869" r:id="rId12"/>
    <p:sldId id="13892" r:id="rId13"/>
    <p:sldId id="13893" r:id="rId14"/>
    <p:sldId id="13887" r:id="rId15"/>
    <p:sldId id="13895" r:id="rId16"/>
    <p:sldId id="13949" r:id="rId17"/>
    <p:sldId id="13950" r:id="rId18"/>
    <p:sldId id="13951" r:id="rId19"/>
    <p:sldId id="13952" r:id="rId20"/>
    <p:sldId id="13954" r:id="rId21"/>
    <p:sldId id="13955" r:id="rId22"/>
    <p:sldId id="13956" r:id="rId23"/>
    <p:sldId id="13957" r:id="rId24"/>
    <p:sldId id="13958" r:id="rId25"/>
    <p:sldId id="13959" r:id="rId26"/>
    <p:sldId id="13960" r:id="rId27"/>
    <p:sldId id="13961" r:id="rId28"/>
    <p:sldId id="13962" r:id="rId29"/>
    <p:sldId id="13963" r:id="rId30"/>
    <p:sldId id="13964" r:id="rId31"/>
    <p:sldId id="13965" r:id="rId32"/>
    <p:sldId id="13966" r:id="rId33"/>
    <p:sldId id="13967" r:id="rId34"/>
    <p:sldId id="13974" r:id="rId35"/>
    <p:sldId id="13968" r:id="rId36"/>
    <p:sldId id="13969" r:id="rId37"/>
    <p:sldId id="13970" r:id="rId38"/>
    <p:sldId id="13971" r:id="rId39"/>
    <p:sldId id="13972" r:id="rId40"/>
    <p:sldId id="13973" r:id="rId41"/>
    <p:sldId id="13975" r:id="rId42"/>
    <p:sldId id="13976" r:id="rId43"/>
    <p:sldId id="13977" r:id="rId44"/>
    <p:sldId id="13978" r:id="rId45"/>
    <p:sldId id="13979" r:id="rId46"/>
    <p:sldId id="13980" r:id="rId47"/>
    <p:sldId id="13981" r:id="rId48"/>
    <p:sldId id="13982" r:id="rId49"/>
    <p:sldId id="13983" r:id="rId50"/>
    <p:sldId id="13984" r:id="rId51"/>
    <p:sldId id="13985" r:id="rId52"/>
    <p:sldId id="13986" r:id="rId53"/>
    <p:sldId id="13987" r:id="rId54"/>
    <p:sldId id="13988" r:id="rId55"/>
    <p:sldId id="13933" r:id="rId56"/>
    <p:sldId id="13989" r:id="rId57"/>
    <p:sldId id="13990" r:id="rId58"/>
    <p:sldId id="13991" r:id="rId59"/>
    <p:sldId id="13992" r:id="rId60"/>
    <p:sldId id="13993" r:id="rId61"/>
    <p:sldId id="13994" r:id="rId62"/>
    <p:sldId id="13934" r:id="rId63"/>
    <p:sldId id="13935" r:id="rId64"/>
    <p:sldId id="13936" r:id="rId65"/>
    <p:sldId id="13356" r:id="rId66"/>
  </p:sldIdLst>
  <p:sldSz cx="9144000" cy="6858000" type="screen4x3"/>
  <p:notesSz cx="6858000" cy="9144000"/>
  <p:embeddedFontLst>
    <p:embeddedFont>
      <p:font typeface="Tandelle" pitchFamily="2" charset="0"/>
      <p:regular r:id="rId68"/>
      <p:bold r:id="rId69"/>
      <p:italic r:id="rId70"/>
      <p:boldItalic r:id="rId71"/>
    </p:embeddedFont>
    <p:embeddedFont>
      <p:font typeface="Teen" pitchFamily="2" charset="0"/>
      <p:regular r:id="rId72"/>
      <p:bold r:id="rId73"/>
      <p:italic r:id="rId74"/>
      <p:boldItalic r:id="rId75"/>
    </p:embeddedFont>
    <p:embeddedFont>
      <p:font typeface="Tempus Sans ITC" pitchFamily="82" charset="0"/>
      <p:regular r:id="rId76"/>
    </p:embeddedFont>
    <p:embeddedFont>
      <p:font typeface="Footlight MT Light" pitchFamily="18" charset="0"/>
      <p:regular r:id="rId77"/>
    </p:embeddedFont>
  </p:embeddedFontLst>
  <p:custDataLst>
    <p:tags r:id="rId7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5pPr>
    <a:lvl6pPr marL="2286000" algn="l" defTabSz="914400" rtl="0" eaLnBrk="1" latinLnBrk="0" hangingPunct="1"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6pPr>
    <a:lvl7pPr marL="2743200" algn="l" defTabSz="914400" rtl="0" eaLnBrk="1" latinLnBrk="0" hangingPunct="1"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7pPr>
    <a:lvl8pPr marL="3200400" algn="l" defTabSz="914400" rtl="0" eaLnBrk="1" latinLnBrk="0" hangingPunct="1"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8pPr>
    <a:lvl9pPr marL="3657600" algn="l" defTabSz="914400" rtl="0" eaLnBrk="1" latinLnBrk="0" hangingPunct="1">
      <a:defRPr sz="4000" b="1" kern="1200">
        <a:solidFill>
          <a:schemeClr val="tx1"/>
        </a:solidFill>
        <a:latin typeface="Tempus Sans ITC" pitchFamily="82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99FF99"/>
    <a:srgbClr val="FFFF99"/>
    <a:srgbClr val="FFFF66"/>
    <a:srgbClr val="66FFFF"/>
    <a:srgbClr val="FF66CC"/>
    <a:srgbClr val="D20000"/>
    <a:srgbClr val="FEA144"/>
    <a:srgbClr val="CC00CC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8" autoAdjust="0"/>
    <p:restoredTop sz="94143" autoAdjust="0"/>
  </p:normalViewPr>
  <p:slideViewPr>
    <p:cSldViewPr snapToGrid="0">
      <p:cViewPr varScale="1">
        <p:scale>
          <a:sx n="86" d="100"/>
          <a:sy n="86" d="100"/>
        </p:scale>
        <p:origin x="-7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font" Target="fonts/font1.fntdata"/><Relationship Id="rId76" Type="http://schemas.openxmlformats.org/officeDocument/2006/relationships/font" Target="fonts/font9.fntdata"/><Relationship Id="rId7" Type="http://schemas.openxmlformats.org/officeDocument/2006/relationships/slide" Target="slides/slide5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7.fntdata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6.fntdata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5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E0EB3348-DC86-4719-9D28-4EC761E610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35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212657-579D-4BBD-B88B-C7C745ED7550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0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0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44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45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46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47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48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49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50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51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52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53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54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55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56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57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58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59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60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61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62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63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64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668D-DB14-4265-A0ED-4F309E1E702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16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D673A-F5FD-4BD3-8DB5-14812BF4A6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E8013-45C1-497E-BD44-9E59211394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D20B47-F8D5-495C-A854-6539A82AC2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D4EA1-4817-4FC7-BBD5-3146F0E312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FD5E0-B52A-41B2-8F68-7FF3B1E66A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4D951-8D69-4FEB-B813-26BAC8B690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DBB75-8885-45C0-BD4E-C9BA718307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20C27-276B-4574-87E5-3DCD076319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3D20D-9913-43A5-BCB3-620972D33C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D4EA1-4817-4FC7-BBD5-3146F0E312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6639A-8853-43F7-9980-B63B505633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3ABBC-BB52-4AE5-8A5A-DCA8EB26F6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B0884DA0-4777-4982-A29C-10499DBB529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B0884DA0-4777-4982-A29C-10499DBB52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1.jp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1.jp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21.jpg"/><Relationship Id="rId4" Type="http://schemas.openxmlformats.org/officeDocument/2006/relationships/image" Target="../media/image1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4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21.jpg"/><Relationship Id="rId4" Type="http://schemas.openxmlformats.org/officeDocument/2006/relationships/image" Target="../media/image1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21.jpg"/><Relationship Id="rId4" Type="http://schemas.openxmlformats.org/officeDocument/2006/relationships/image" Target="../media/image1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14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10" Type="http://schemas.openxmlformats.org/officeDocument/2006/relationships/image" Target="../media/image54.jpg"/><Relationship Id="rId4" Type="http://schemas.openxmlformats.org/officeDocument/2006/relationships/image" Target="../media/image11.jpg"/><Relationship Id="rId9" Type="http://schemas.openxmlformats.org/officeDocument/2006/relationships/image" Target="../media/image53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11.jpg"/><Relationship Id="rId7" Type="http://schemas.openxmlformats.org/officeDocument/2006/relationships/image" Target="../media/image56.jpg"/><Relationship Id="rId12" Type="http://schemas.openxmlformats.org/officeDocument/2006/relationships/image" Target="../media/image6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11" Type="http://schemas.openxmlformats.org/officeDocument/2006/relationships/image" Target="../media/image60.jpg"/><Relationship Id="rId5" Type="http://schemas.openxmlformats.org/officeDocument/2006/relationships/image" Target="../media/image16.jpg"/><Relationship Id="rId10" Type="http://schemas.openxmlformats.org/officeDocument/2006/relationships/image" Target="../media/image59.jpg"/><Relationship Id="rId4" Type="http://schemas.openxmlformats.org/officeDocument/2006/relationships/image" Target="../media/image12.jpg"/><Relationship Id="rId9" Type="http://schemas.openxmlformats.org/officeDocument/2006/relationships/image" Target="../media/image5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151482" y="3008696"/>
            <a:ext cx="8841037" cy="3582519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0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PROPER</a:t>
            </a:r>
            <a:r>
              <a:rPr lang="en-US" sz="1080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Means - </a:t>
            </a:r>
            <a:r>
              <a:rPr lang="en-US" sz="1080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/>
            </a:r>
            <a:br>
              <a:rPr lang="en-US" sz="1080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080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Correct, Wise, “The</a:t>
            </a:r>
            <a:r>
              <a:rPr lang="en-US" sz="1080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/>
            </a:r>
            <a:br>
              <a:rPr lang="en-US" sz="1080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080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Right Thing To Do!”</a:t>
            </a:r>
            <a:endParaRPr lang="en-US" sz="10800" i="1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733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51482" y="3251070"/>
            <a:ext cx="8841037" cy="2092881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3000" b="0" dirty="0" smtClean="0">
                <a:solidFill>
                  <a:srgbClr val="92D050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To Honor is PROPER!</a:t>
            </a:r>
            <a:endParaRPr lang="en-US" sz="13000" b="0" i="1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53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51482" y="3251070"/>
            <a:ext cx="8841037" cy="2092881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3000" b="0" dirty="0" smtClean="0">
                <a:solidFill>
                  <a:srgbClr val="92D050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To Dishonor is POISON!</a:t>
            </a:r>
            <a:endParaRPr lang="en-US" sz="13000" b="0" i="1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8867" y="2622935"/>
            <a:ext cx="8724901" cy="4060278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63978" y="2620562"/>
            <a:ext cx="8616043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Hebrews 12:14-15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baseline="30000" dirty="0">
                <a:solidFill>
                  <a:srgbClr val="FFFF00"/>
                </a:solidFill>
                <a:latin typeface="Teen" pitchFamily="2" charset="0"/>
              </a:rPr>
              <a:t>14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Follow peace with all men, and holiness, without which no man shall see the Lord: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15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Looking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diligently lest any man fail of the grace of God; lest any root of bitterness springing up trouble you, and thereby many be defiled;</a:t>
            </a:r>
          </a:p>
        </p:txBody>
      </p:sp>
    </p:spTree>
    <p:extLst>
      <p:ext uri="{BB962C8B-B14F-4D97-AF65-F5344CB8AC3E}">
        <p14:creationId xmlns:p14="http://schemas.microsoft.com/office/powerpoint/2010/main" val="42581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311249"/>
            <a:ext cx="9144000" cy="2235503"/>
          </a:xfrm>
          <a:prstGeom prst="rect">
            <a:avLst/>
          </a:prstGeom>
          <a:solidFill>
            <a:srgbClr val="66FFFF"/>
          </a:solidFill>
          <a:ln w="9525" cap="rnd">
            <a:noFill/>
            <a:prstDash val="sysDot"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151482" y="1763958"/>
            <a:ext cx="8841037" cy="3880934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RESPECT</a:t>
            </a:r>
            <a:b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PARENTS!</a:t>
            </a:r>
            <a:endParaRPr lang="en-US" sz="17500" i="1" spc="300" dirty="0">
              <a:ln>
                <a:solidFill>
                  <a:schemeClr val="tx1"/>
                </a:solidFill>
              </a:ln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78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724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839819" y="202257"/>
            <a:ext cx="7251854" cy="140038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</a:t>
            </a: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SIXTH COMMANDMENT</a:t>
            </a:r>
            <a:endParaRPr lang="en-US" sz="8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8" y="345315"/>
            <a:ext cx="1264416" cy="1146094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8867" y="2622935"/>
            <a:ext cx="8724901" cy="109741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620562"/>
            <a:ext cx="8616043" cy="109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Exodus 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20:13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Thou shalt not kill.</a:t>
            </a:r>
            <a:endParaRPr lang="en-US" b="0" dirty="0">
              <a:solidFill>
                <a:schemeClr val="bg1"/>
              </a:solidFill>
              <a:latin typeface="Te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919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839819" y="202257"/>
            <a:ext cx="7251854" cy="140038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</a:t>
            </a: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SIXTH COMMANDMENT</a:t>
            </a:r>
            <a:endParaRPr lang="en-US" sz="8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8" y="345315"/>
            <a:ext cx="1264416" cy="1146094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50" y="2269472"/>
            <a:ext cx="4590360" cy="3442770"/>
          </a:xfrm>
          <a:prstGeom prst="rect">
            <a:avLst/>
          </a:prstGeom>
          <a:effectLst>
            <a:glow rad="317500">
              <a:schemeClr val="accent4">
                <a:satMod val="175000"/>
                <a:alpha val="7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49" y="2269471"/>
            <a:ext cx="4590360" cy="3442770"/>
          </a:xfrm>
          <a:prstGeom prst="rect">
            <a:avLst/>
          </a:prstGeom>
          <a:effectLst/>
        </p:spPr>
      </p:pic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151483" y="2593282"/>
            <a:ext cx="4148767" cy="3065455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38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Do Not</a:t>
            </a:r>
            <a:br>
              <a:rPr lang="en-US" sz="138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38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Kill!</a:t>
            </a:r>
            <a:endParaRPr lang="en-US" sz="13800" b="0" dirty="0">
              <a:solidFill>
                <a:srgbClr val="CC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2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151482" y="2942594"/>
            <a:ext cx="8841037" cy="2492990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560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Life Is Precious!</a:t>
            </a:r>
            <a:endParaRPr lang="en-US" sz="15600" i="1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505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898360"/>
            <a:ext cx="8724901" cy="306718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895987"/>
            <a:ext cx="8616043" cy="306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Genesis 2:7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And the LORD God formed man of the dust of the ground, and breathed into his nostrils the breath of life; and man became a living soul.</a:t>
            </a:r>
          </a:p>
        </p:txBody>
      </p:sp>
    </p:spTree>
    <p:extLst>
      <p:ext uri="{BB962C8B-B14F-4D97-AF65-F5344CB8AC3E}">
        <p14:creationId xmlns:p14="http://schemas.microsoft.com/office/powerpoint/2010/main" val="28915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775986"/>
            <a:ext cx="8724901" cy="3562962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774800"/>
            <a:ext cx="8616043" cy="356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Deuteronomy 30:19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I call heaven and earth to record this day against you, that I have set before you life and death, blessing and cursing: therefore choose life, that both thou and thy seed may live:</a:t>
            </a:r>
          </a:p>
        </p:txBody>
      </p:sp>
    </p:spTree>
    <p:extLst>
      <p:ext uri="{BB962C8B-B14F-4D97-AF65-F5344CB8AC3E}">
        <p14:creationId xmlns:p14="http://schemas.microsoft.com/office/powerpoint/2010/main" val="34626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588696"/>
            <a:ext cx="8724901" cy="4030688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587511"/>
            <a:ext cx="861604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Psalm 139:13-17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baseline="30000" dirty="0">
                <a:solidFill>
                  <a:srgbClr val="FFFF00"/>
                </a:solidFill>
                <a:latin typeface="Teen" pitchFamily="2" charset="0"/>
              </a:rPr>
              <a:t>13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For thou hast possessed my reins: thou hast covered me in my mother's womb.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14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I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will praise thee; for I am fearfully and wonderfully made: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marvellous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are thy works; and that my soul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knoweth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right well. </a:t>
            </a:r>
          </a:p>
        </p:txBody>
      </p:sp>
    </p:spTree>
    <p:extLst>
      <p:ext uri="{BB962C8B-B14F-4D97-AF65-F5344CB8AC3E}">
        <p14:creationId xmlns:p14="http://schemas.microsoft.com/office/powerpoint/2010/main" val="335091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588696"/>
            <a:ext cx="8724901" cy="257593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587511"/>
            <a:ext cx="8616043" cy="257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Psalm 139:13-17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15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My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substance was not hid from thee, when I was made in secret, and curiously wrought in the lowest parts of the earth. </a:t>
            </a:r>
          </a:p>
        </p:txBody>
      </p:sp>
    </p:spTree>
    <p:extLst>
      <p:ext uri="{BB962C8B-B14F-4D97-AF65-F5344CB8AC3E}">
        <p14:creationId xmlns:p14="http://schemas.microsoft.com/office/powerpoint/2010/main" val="184445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588697"/>
            <a:ext cx="8724901" cy="3560816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587511"/>
            <a:ext cx="8616043" cy="35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Psalm 139:13-17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16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Thine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eyes did see my substance, yet being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unperfect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; and in thy book all my members were written, which in continuance were fashioned, when as yet there was none of them. </a:t>
            </a:r>
          </a:p>
        </p:txBody>
      </p:sp>
    </p:spTree>
    <p:extLst>
      <p:ext uri="{BB962C8B-B14F-4D97-AF65-F5344CB8AC3E}">
        <p14:creationId xmlns:p14="http://schemas.microsoft.com/office/powerpoint/2010/main" val="28857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588697"/>
            <a:ext cx="8724901" cy="2083488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587511"/>
            <a:ext cx="8616043" cy="208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Psalm 139:13-17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17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How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precious also are thy thoughts unto me, O God! how great is the sum of them!</a:t>
            </a:r>
          </a:p>
        </p:txBody>
      </p:sp>
    </p:spTree>
    <p:extLst>
      <p:ext uri="{BB962C8B-B14F-4D97-AF65-F5344CB8AC3E}">
        <p14:creationId xmlns:p14="http://schemas.microsoft.com/office/powerpoint/2010/main" val="425026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311249"/>
            <a:ext cx="9144000" cy="2235503"/>
          </a:xfrm>
          <a:prstGeom prst="rect">
            <a:avLst/>
          </a:prstGeom>
          <a:solidFill>
            <a:srgbClr val="66FFFF"/>
          </a:solidFill>
          <a:ln w="9525" cap="rnd">
            <a:noFill/>
            <a:prstDash val="sysDot"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151482" y="1763958"/>
            <a:ext cx="8841037" cy="3880934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RESPECT</a:t>
            </a:r>
            <a:b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LIFE!</a:t>
            </a:r>
            <a:endParaRPr lang="en-US" sz="17500" i="1" spc="300" dirty="0">
              <a:ln>
                <a:solidFill>
                  <a:schemeClr val="tx1"/>
                </a:solidFill>
              </a:ln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440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02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20328" y="224291"/>
            <a:ext cx="7571345" cy="1354217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2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</a:t>
            </a:r>
            <a:r>
              <a:rPr lang="en-US" sz="82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SEVENTH COMMANDMENT</a:t>
            </a:r>
            <a:endParaRPr lang="en-US" sz="82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5" y="323281"/>
            <a:ext cx="1264416" cy="1146094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8867" y="2622935"/>
            <a:ext cx="8724901" cy="109741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620562"/>
            <a:ext cx="8616043" cy="109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Exodus 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20:14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Thou shalt not commit adultery.</a:t>
            </a:r>
            <a:endParaRPr lang="en-US" b="0" dirty="0">
              <a:solidFill>
                <a:schemeClr val="bg1"/>
              </a:solidFill>
              <a:latin typeface="Te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65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50" y="2269472"/>
            <a:ext cx="4590360" cy="3442770"/>
          </a:xfrm>
          <a:prstGeom prst="rect">
            <a:avLst/>
          </a:prstGeom>
          <a:effectLst>
            <a:glow rad="317500">
              <a:schemeClr val="accent4">
                <a:satMod val="175000"/>
                <a:alpha val="7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49" y="2269471"/>
            <a:ext cx="4590360" cy="3442770"/>
          </a:xfrm>
          <a:prstGeom prst="rect">
            <a:avLst/>
          </a:prstGeom>
          <a:effectLst/>
        </p:spPr>
      </p:pic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85381" y="2527180"/>
            <a:ext cx="4214869" cy="3204788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96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Do Not</a:t>
            </a:r>
            <a:br>
              <a:rPr lang="en-US" sz="96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96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Commit Adultery!</a:t>
            </a:r>
            <a:endParaRPr lang="en-US" sz="9600" b="0" dirty="0">
              <a:solidFill>
                <a:srgbClr val="CC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1520328" y="224291"/>
            <a:ext cx="7571345" cy="1354217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2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</a:t>
            </a:r>
            <a:r>
              <a:rPr lang="en-US" sz="82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SEVENTH COMMANDMENT</a:t>
            </a:r>
            <a:endParaRPr lang="en-US" sz="82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5" y="323281"/>
            <a:ext cx="1264416" cy="1146094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3006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151482" y="2568016"/>
            <a:ext cx="8841037" cy="175432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0800" i="1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Respect Your Husband</a:t>
            </a:r>
            <a:endParaRPr lang="en-US" sz="10800" i="1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8" name="Text Box 1026"/>
          <p:cNvSpPr txBox="1">
            <a:spLocks noChangeArrowheads="1"/>
          </p:cNvSpPr>
          <p:nvPr/>
        </p:nvSpPr>
        <p:spPr bwMode="auto">
          <a:xfrm>
            <a:off x="151482" y="3480589"/>
            <a:ext cx="8841037" cy="175432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0800" i="1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Respect Your Wife</a:t>
            </a:r>
            <a:endParaRPr lang="en-US" sz="10800" i="1" dirty="0">
              <a:solidFill>
                <a:srgbClr val="99FF99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151482" y="4404179"/>
            <a:ext cx="8841037" cy="175432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08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Respect Your Kids</a:t>
            </a:r>
            <a:endParaRPr lang="en-US" sz="108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313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1482" y="1303957"/>
            <a:ext cx="8841037" cy="1862048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15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Attitude + Actions</a:t>
            </a:r>
            <a:endParaRPr lang="en-US" sz="166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151482" y="2348706"/>
            <a:ext cx="8841037" cy="305827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6600" dirty="0" smtClean="0">
                <a:solidFill>
                  <a:schemeClr val="bg1"/>
                </a:solidFill>
                <a:effectLst>
                  <a:glow rad="190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= RES</a:t>
            </a:r>
            <a:r>
              <a:rPr lang="en-US" sz="40000" baseline="-18000" dirty="0" smtClean="0">
                <a:solidFill>
                  <a:srgbClr val="FFFF00"/>
                </a:solidFill>
                <a:effectLst>
                  <a:glow rad="190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P</a:t>
            </a:r>
            <a:r>
              <a:rPr lang="en-US" sz="16600" dirty="0" smtClean="0">
                <a:solidFill>
                  <a:schemeClr val="bg1"/>
                </a:solidFill>
                <a:effectLst>
                  <a:glow rad="190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ECT</a:t>
            </a:r>
            <a:endParaRPr lang="en-US" sz="16600" dirty="0">
              <a:solidFill>
                <a:schemeClr val="bg1"/>
              </a:solidFill>
              <a:effectLst>
                <a:glow rad="1905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 rot="21147818">
            <a:off x="1416134" y="544042"/>
            <a:ext cx="5882750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34400" i="1" spc="-150" dirty="0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8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en" pitchFamily="2" charset="0"/>
              </a:rPr>
              <a:t>or</a:t>
            </a:r>
            <a:endParaRPr lang="en-US" sz="34400" i="1" spc="-150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8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16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655986"/>
            <a:ext cx="8724901" cy="40295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653613"/>
            <a:ext cx="861604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Ephesians 5:28-33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baseline="30000" dirty="0">
                <a:solidFill>
                  <a:srgbClr val="FFFF00"/>
                </a:solidFill>
                <a:latin typeface="Teen" pitchFamily="2" charset="0"/>
              </a:rPr>
              <a:t>28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So ought men to love their wives as their own bodies. He that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loveth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his wife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loveth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himself.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29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For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no man ever yet hated his own flesh; but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nourisheth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and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cherisheth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it, even as the Lord the church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:</a:t>
            </a:r>
            <a:endParaRPr lang="en-US" b="0" dirty="0">
              <a:solidFill>
                <a:schemeClr val="bg1"/>
              </a:solidFill>
              <a:latin typeface="Te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8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655986"/>
            <a:ext cx="8724901" cy="3537057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653613"/>
            <a:ext cx="861604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Ephesians 5:28-33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30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For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we are members of his body, of his flesh, and of his bones.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31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For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this cause shall a man leave his father and mother, and shall be joined unto his wife, and they two shall be one 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flesh.</a:t>
            </a:r>
            <a:endParaRPr lang="en-US" b="0" dirty="0">
              <a:solidFill>
                <a:schemeClr val="bg1"/>
              </a:solidFill>
              <a:latin typeface="Te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2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655986"/>
            <a:ext cx="8724901" cy="40295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653613"/>
            <a:ext cx="861604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Ephesians 5:28-33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32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This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is a great mystery: but I speak concerning Christ and the church.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33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Nevertheless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let every one of you in particular so love his wife even as himself; and the wife see that she reverence her husband.</a:t>
            </a:r>
          </a:p>
        </p:txBody>
      </p:sp>
    </p:spTree>
    <p:extLst>
      <p:ext uri="{BB962C8B-B14F-4D97-AF65-F5344CB8AC3E}">
        <p14:creationId xmlns:p14="http://schemas.microsoft.com/office/powerpoint/2010/main" val="129706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311249"/>
            <a:ext cx="9144000" cy="2235503"/>
          </a:xfrm>
          <a:prstGeom prst="rect">
            <a:avLst/>
          </a:prstGeom>
          <a:solidFill>
            <a:srgbClr val="66FFFF"/>
          </a:solidFill>
          <a:ln w="9525" cap="rnd">
            <a:noFill/>
            <a:prstDash val="sysDot"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151482" y="1763958"/>
            <a:ext cx="8841037" cy="3880934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RESPECT</a:t>
            </a:r>
            <a:b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MARRIAGE!</a:t>
            </a:r>
            <a:endParaRPr lang="en-US" sz="17500" i="1" spc="300" dirty="0">
              <a:ln>
                <a:solidFill>
                  <a:schemeClr val="tx1"/>
                </a:solidFill>
              </a:ln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93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8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20328" y="224291"/>
            <a:ext cx="7571345" cy="140038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</a:t>
            </a: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EIGHTH COMMANDMENT</a:t>
            </a:r>
            <a:endParaRPr lang="en-US" sz="8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5" y="323281"/>
            <a:ext cx="1264416" cy="1146094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8867" y="2622935"/>
            <a:ext cx="8724901" cy="109741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620562"/>
            <a:ext cx="8616043" cy="109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Exodus 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20:15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Thou shalt not steal.</a:t>
            </a:r>
            <a:endParaRPr lang="en-US" b="0" dirty="0">
              <a:solidFill>
                <a:schemeClr val="bg1"/>
              </a:solidFill>
              <a:latin typeface="Te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230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50" y="2269472"/>
            <a:ext cx="4590360" cy="3442770"/>
          </a:xfrm>
          <a:prstGeom prst="rect">
            <a:avLst/>
          </a:prstGeom>
          <a:effectLst>
            <a:glow rad="317500">
              <a:schemeClr val="accent4">
                <a:satMod val="175000"/>
                <a:alpha val="7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49" y="2269471"/>
            <a:ext cx="4590360" cy="3442770"/>
          </a:xfrm>
          <a:prstGeom prst="rect">
            <a:avLst/>
          </a:prstGeom>
          <a:effectLst/>
        </p:spPr>
      </p:pic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1520328" y="224291"/>
            <a:ext cx="7571345" cy="140038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</a:t>
            </a: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EIGHTH COMMANDMENT</a:t>
            </a:r>
            <a:endParaRPr lang="en-US" sz="8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5" y="323281"/>
            <a:ext cx="1264416" cy="1146094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Text Box 1026"/>
          <p:cNvSpPr txBox="1">
            <a:spLocks noChangeArrowheads="1"/>
          </p:cNvSpPr>
          <p:nvPr/>
        </p:nvSpPr>
        <p:spPr bwMode="auto">
          <a:xfrm>
            <a:off x="151483" y="2571248"/>
            <a:ext cx="4148767" cy="3231462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45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Do Not</a:t>
            </a:r>
            <a:br>
              <a:rPr lang="en-US" sz="145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45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Steal!</a:t>
            </a:r>
            <a:endParaRPr lang="en-US" sz="14500" b="0" dirty="0">
              <a:solidFill>
                <a:srgbClr val="CC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50" y="2269472"/>
            <a:ext cx="4590360" cy="34427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5962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151482" y="2876492"/>
            <a:ext cx="8841037" cy="1938992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2000" dirty="0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itchFamily="18" charset="0"/>
              </a:rPr>
              <a:t>“Buy It Fool!”</a:t>
            </a:r>
            <a:endParaRPr lang="en-US" sz="12000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otlight MT Light" pitchFamily="18" charset="0"/>
            </a:endParaRPr>
          </a:p>
        </p:txBody>
      </p:sp>
      <p:sp>
        <p:nvSpPr>
          <p:cNvPr id="8" name="Text Box 1026"/>
          <p:cNvSpPr txBox="1">
            <a:spLocks noChangeArrowheads="1"/>
          </p:cNvSpPr>
          <p:nvPr/>
        </p:nvSpPr>
        <p:spPr bwMode="auto">
          <a:xfrm>
            <a:off x="151483" y="4361030"/>
            <a:ext cx="4420518" cy="175432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0800" i="1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Pay For It!</a:t>
            </a:r>
            <a:endParaRPr lang="en-US" sz="10800" i="1" dirty="0">
              <a:solidFill>
                <a:srgbClr val="99FF99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4572000" y="4361030"/>
            <a:ext cx="4420519" cy="175432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08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Work For It!</a:t>
            </a:r>
            <a:endParaRPr lang="en-US" sz="108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49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733105"/>
            <a:ext cx="8724901" cy="306718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730732"/>
            <a:ext cx="8616043" cy="306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Ephesians 4:28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Let him that stole steal no more: but rather let him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labour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, working with his hands the thing which is good, that he may have to give to him that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needeth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28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622935"/>
            <a:ext cx="8724901" cy="4060278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620562"/>
            <a:ext cx="8616043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1 Thessalonians 4:11-12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baseline="30000" dirty="0">
                <a:solidFill>
                  <a:srgbClr val="FFFF00"/>
                </a:solidFill>
                <a:latin typeface="Teen" pitchFamily="2" charset="0"/>
              </a:rPr>
              <a:t>11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And that ye study to be quiet, and to do your own business, and to work with your own hands, as we commanded you;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12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That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ye may walk honestly toward them that are without, and that ye may have lack of nothing.</a:t>
            </a:r>
          </a:p>
        </p:txBody>
      </p:sp>
    </p:spTree>
    <p:extLst>
      <p:ext uri="{BB962C8B-B14F-4D97-AF65-F5344CB8AC3E}">
        <p14:creationId xmlns:p14="http://schemas.microsoft.com/office/powerpoint/2010/main" val="19128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1482" y="1303957"/>
            <a:ext cx="8841037" cy="1862048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15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Attitude + Actions</a:t>
            </a:r>
            <a:endParaRPr lang="en-US" sz="166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151482" y="2348706"/>
            <a:ext cx="8841037" cy="305827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6600" dirty="0" smtClean="0">
                <a:solidFill>
                  <a:schemeClr val="bg1"/>
                </a:solidFill>
                <a:effectLst>
                  <a:glow rad="190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= DISRES</a:t>
            </a:r>
            <a:r>
              <a:rPr lang="en-US" sz="40000" baseline="-18000" dirty="0" smtClean="0">
                <a:solidFill>
                  <a:srgbClr val="FFFF00"/>
                </a:solidFill>
                <a:effectLst>
                  <a:glow rad="190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P</a:t>
            </a:r>
            <a:r>
              <a:rPr lang="en-US" sz="16600" dirty="0" smtClean="0">
                <a:solidFill>
                  <a:schemeClr val="bg1"/>
                </a:solidFill>
                <a:effectLst>
                  <a:glow rad="190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ECT</a:t>
            </a:r>
            <a:endParaRPr lang="en-US" sz="16600" dirty="0">
              <a:solidFill>
                <a:schemeClr val="bg1"/>
              </a:solidFill>
              <a:effectLst>
                <a:glow rad="1905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95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311249"/>
            <a:ext cx="9144000" cy="2235503"/>
          </a:xfrm>
          <a:prstGeom prst="rect">
            <a:avLst/>
          </a:prstGeom>
          <a:solidFill>
            <a:srgbClr val="66FFFF"/>
          </a:solidFill>
          <a:ln w="9525" cap="rnd">
            <a:noFill/>
            <a:prstDash val="sysDot"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151482" y="1763958"/>
            <a:ext cx="8841037" cy="3880934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RESPECT</a:t>
            </a:r>
            <a:b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PROSPERITY!</a:t>
            </a:r>
            <a:endParaRPr lang="en-US" sz="17500" i="1" spc="300" dirty="0">
              <a:ln>
                <a:solidFill>
                  <a:schemeClr val="tx1"/>
                </a:solidFill>
              </a:ln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84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63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20328" y="224291"/>
            <a:ext cx="7571345" cy="140038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</a:t>
            </a: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NINETH COMMANDMENT</a:t>
            </a:r>
            <a:endParaRPr lang="en-US" sz="8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5" y="323281"/>
            <a:ext cx="1264416" cy="1146094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8867" y="2622935"/>
            <a:ext cx="8724901" cy="1589858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620562"/>
            <a:ext cx="8616043" cy="159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Exodus 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20:16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Thou shalt bear false witness against they neighbor.</a:t>
            </a:r>
            <a:endParaRPr lang="en-US" b="0" dirty="0">
              <a:solidFill>
                <a:schemeClr val="bg1"/>
              </a:solidFill>
              <a:latin typeface="Te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3434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50" y="2269472"/>
            <a:ext cx="4590360" cy="3442770"/>
          </a:xfrm>
          <a:prstGeom prst="rect">
            <a:avLst/>
          </a:prstGeom>
          <a:effectLst>
            <a:glow rad="317500">
              <a:schemeClr val="accent4">
                <a:satMod val="175000"/>
                <a:alpha val="7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49" y="2269471"/>
            <a:ext cx="4590360" cy="3442770"/>
          </a:xfrm>
          <a:prstGeom prst="rect">
            <a:avLst/>
          </a:prstGeom>
          <a:effectLst/>
        </p:spPr>
      </p:pic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1520328" y="224291"/>
            <a:ext cx="7571345" cy="140038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</a:t>
            </a: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NINETH COMMANDMENT</a:t>
            </a:r>
            <a:endParaRPr lang="en-US" sz="8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5" y="323281"/>
            <a:ext cx="1264416" cy="1146094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Text Box 1026"/>
          <p:cNvSpPr txBox="1">
            <a:spLocks noChangeArrowheads="1"/>
          </p:cNvSpPr>
          <p:nvPr/>
        </p:nvSpPr>
        <p:spPr bwMode="auto">
          <a:xfrm>
            <a:off x="151483" y="2571248"/>
            <a:ext cx="4148767" cy="3231462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45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Do Not</a:t>
            </a:r>
            <a:br>
              <a:rPr lang="en-US" sz="145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45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Lie!</a:t>
            </a:r>
            <a:endParaRPr lang="en-US" sz="14500" b="0" dirty="0">
              <a:solidFill>
                <a:srgbClr val="CC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50" y="2269472"/>
            <a:ext cx="4590360" cy="3442769"/>
          </a:xfrm>
          <a:prstGeom prst="rect">
            <a:avLst/>
          </a:prstGeom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49" y="2269471"/>
            <a:ext cx="4590359" cy="344276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740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64" y="1573415"/>
            <a:ext cx="2822155" cy="194728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0" y="2909543"/>
            <a:ext cx="9144000" cy="1477328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9000" b="0" dirty="0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itchFamily="18" charset="0"/>
              </a:rPr>
              <a:t>TELL THE TRUTH!</a:t>
            </a:r>
            <a:endParaRPr lang="en-US" sz="9000" b="0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otlight MT Light" pitchFamily="18" charset="0"/>
            </a:endParaRPr>
          </a:p>
        </p:txBody>
      </p:sp>
      <p:sp>
        <p:nvSpPr>
          <p:cNvPr id="8" name="Text Box 1026"/>
          <p:cNvSpPr txBox="1">
            <a:spLocks noChangeArrowheads="1"/>
          </p:cNvSpPr>
          <p:nvPr/>
        </p:nvSpPr>
        <p:spPr bwMode="auto">
          <a:xfrm>
            <a:off x="151483" y="3611874"/>
            <a:ext cx="8841036" cy="175432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0800" i="1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Whole Truth!</a:t>
            </a:r>
            <a:endParaRPr lang="en-US" sz="10800" i="1" dirty="0">
              <a:solidFill>
                <a:srgbClr val="99FF99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151484" y="4559336"/>
            <a:ext cx="8841036" cy="1569660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9600" i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And Nothing But The Truth!</a:t>
            </a:r>
            <a:endParaRPr lang="en-US" sz="9600" i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10" name="Text Box 1026"/>
          <p:cNvSpPr txBox="1">
            <a:spLocks noChangeArrowheads="1"/>
          </p:cNvSpPr>
          <p:nvPr/>
        </p:nvSpPr>
        <p:spPr bwMode="auto">
          <a:xfrm>
            <a:off x="2" y="5331416"/>
            <a:ext cx="9144000" cy="1477328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9000" spc="-15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itchFamily="18" charset="0"/>
              </a:rPr>
              <a:t>SO HELP ME GOD!</a:t>
            </a:r>
            <a:endParaRPr lang="en-US" sz="9000" spc="-150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966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733106"/>
            <a:ext cx="8724901" cy="20823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730732"/>
            <a:ext cx="8616043" cy="208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John 8:43-45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baseline="30000" dirty="0">
                <a:solidFill>
                  <a:srgbClr val="FFFF00"/>
                </a:solidFill>
                <a:latin typeface="Teen" pitchFamily="2" charset="0"/>
              </a:rPr>
              <a:t>43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Why do ye not understand my speech? even because ye cannot hear my word. </a:t>
            </a:r>
          </a:p>
        </p:txBody>
      </p:sp>
    </p:spTree>
    <p:extLst>
      <p:ext uri="{BB962C8B-B14F-4D97-AF65-F5344CB8AC3E}">
        <p14:creationId xmlns:p14="http://schemas.microsoft.com/office/powerpoint/2010/main" val="27897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622935"/>
            <a:ext cx="8724901" cy="405207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620562"/>
            <a:ext cx="8616043" cy="405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John 8:43-45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spc="-150" baseline="30000" dirty="0" smtClean="0">
                <a:solidFill>
                  <a:srgbClr val="FFFF00"/>
                </a:solidFill>
                <a:latin typeface="Teen" pitchFamily="2" charset="0"/>
              </a:rPr>
              <a:t>44</a:t>
            </a:r>
            <a:r>
              <a:rPr lang="en-US" b="0" spc="-150" dirty="0" smtClean="0">
                <a:solidFill>
                  <a:schemeClr val="bg1"/>
                </a:solidFill>
                <a:latin typeface="Teen" pitchFamily="2" charset="0"/>
              </a:rPr>
              <a:t>Ye </a:t>
            </a:r>
            <a:r>
              <a:rPr lang="en-US" b="0" spc="-150" dirty="0">
                <a:solidFill>
                  <a:schemeClr val="bg1"/>
                </a:solidFill>
                <a:latin typeface="Teen" pitchFamily="2" charset="0"/>
              </a:rPr>
              <a:t>are of your father the devil, and the lusts of your father ye will do. He was a murderer from the beginning, and abode not in the truth, because there is no truth in him. When he </a:t>
            </a:r>
            <a:r>
              <a:rPr lang="en-US" b="0" spc="-150" dirty="0" err="1">
                <a:solidFill>
                  <a:schemeClr val="bg1"/>
                </a:solidFill>
                <a:latin typeface="Teen" pitchFamily="2" charset="0"/>
              </a:rPr>
              <a:t>speaketh</a:t>
            </a:r>
            <a:r>
              <a:rPr lang="en-US" b="0" spc="-150" dirty="0">
                <a:solidFill>
                  <a:schemeClr val="bg1"/>
                </a:solidFill>
                <a:latin typeface="Teen" pitchFamily="2" charset="0"/>
              </a:rPr>
              <a:t> a lie, he </a:t>
            </a:r>
            <a:r>
              <a:rPr lang="en-US" b="0" spc="-150" dirty="0" err="1">
                <a:solidFill>
                  <a:schemeClr val="bg1"/>
                </a:solidFill>
                <a:latin typeface="Teen" pitchFamily="2" charset="0"/>
              </a:rPr>
              <a:t>speaketh</a:t>
            </a:r>
            <a:r>
              <a:rPr lang="en-US" b="0" spc="-150" dirty="0">
                <a:solidFill>
                  <a:schemeClr val="bg1"/>
                </a:solidFill>
                <a:latin typeface="Teen" pitchFamily="2" charset="0"/>
              </a:rPr>
              <a:t> of his own: for he is a liar, and the father of it. </a:t>
            </a:r>
          </a:p>
        </p:txBody>
      </p:sp>
    </p:spTree>
    <p:extLst>
      <p:ext uri="{BB962C8B-B14F-4D97-AF65-F5344CB8AC3E}">
        <p14:creationId xmlns:p14="http://schemas.microsoft.com/office/powerpoint/2010/main" val="6675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733106"/>
            <a:ext cx="8724901" cy="1589858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730732"/>
            <a:ext cx="8616043" cy="159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John 8:43-45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45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And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because I tell you the truth, ye believe me not.</a:t>
            </a:r>
          </a:p>
        </p:txBody>
      </p:sp>
    </p:spTree>
    <p:extLst>
      <p:ext uri="{BB962C8B-B14F-4D97-AF65-F5344CB8AC3E}">
        <p14:creationId xmlns:p14="http://schemas.microsoft.com/office/powerpoint/2010/main" val="394563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8867" y="2644969"/>
            <a:ext cx="8724901" cy="4052069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642596"/>
            <a:ext cx="8616043" cy="405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Colossians 3:9-10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baseline="30000" dirty="0">
                <a:solidFill>
                  <a:srgbClr val="FFFF00"/>
                </a:solidFill>
                <a:latin typeface="Teen" pitchFamily="2" charset="0"/>
              </a:rPr>
              <a:t>9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Lie not one to another, seeing that ye have put off the old man with his deeds;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10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And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have put on the new man, which is renewed in knowledge after the image of him that created him:</a:t>
            </a:r>
          </a:p>
        </p:txBody>
      </p:sp>
    </p:spTree>
    <p:extLst>
      <p:ext uri="{BB962C8B-B14F-4D97-AF65-F5344CB8AC3E}">
        <p14:creationId xmlns:p14="http://schemas.microsoft.com/office/powerpoint/2010/main" val="2474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311249"/>
            <a:ext cx="9144000" cy="2235503"/>
          </a:xfrm>
          <a:prstGeom prst="rect">
            <a:avLst/>
          </a:prstGeom>
          <a:solidFill>
            <a:srgbClr val="66FFFF"/>
          </a:solidFill>
          <a:ln w="9525" cap="rnd">
            <a:noFill/>
            <a:prstDash val="sysDot"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151482" y="1763958"/>
            <a:ext cx="8841037" cy="3880934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RESPECT</a:t>
            </a:r>
            <a:b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TRUTH!</a:t>
            </a:r>
            <a:endParaRPr lang="en-US" sz="17500" i="1" spc="300" dirty="0">
              <a:ln>
                <a:solidFill>
                  <a:schemeClr val="tx1"/>
                </a:solidFill>
              </a:ln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73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77" y="3757836"/>
            <a:ext cx="3322046" cy="3011175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51482" y="290393"/>
            <a:ext cx="8841037" cy="3979744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90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</a:t>
            </a:r>
            <a:r>
              <a:rPr lang="en-US" sz="90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first four of the</a:t>
            </a:r>
            <a:br>
              <a:rPr lang="en-US" sz="90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90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TEN COMMANDMENTS deal with our </a:t>
            </a:r>
            <a:r>
              <a:rPr lang="en-US" sz="9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ATTITUDE</a:t>
            </a:r>
            <a:r>
              <a:rPr lang="en-US" sz="90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&amp; </a:t>
            </a:r>
            <a:r>
              <a:rPr lang="en-US" sz="9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ACTIONS</a:t>
            </a:r>
            <a:r>
              <a:rPr lang="en-US" sz="90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(</a:t>
            </a:r>
            <a:r>
              <a:rPr lang="en-US" sz="9000" dirty="0" err="1" smtClean="0">
                <a:solidFill>
                  <a:srgbClr val="FF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resPect</a:t>
            </a:r>
            <a:r>
              <a:rPr lang="en-US" sz="90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) toward GOD</a:t>
            </a:r>
            <a:endParaRPr lang="en-US" sz="9000" dirty="0">
              <a:solidFill>
                <a:srgbClr val="CC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86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553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520328" y="224291"/>
            <a:ext cx="7571345" cy="140038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</a:t>
            </a: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TENTH COMMANDMENT</a:t>
            </a:r>
            <a:endParaRPr lang="en-US" sz="8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5" y="323281"/>
            <a:ext cx="1264416" cy="1146094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8867" y="2325475"/>
            <a:ext cx="8724901" cy="3537057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323103"/>
            <a:ext cx="861604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Exodus 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20:17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Thou shalt not covet thy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neighbour's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house, thou shalt not covet thy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neighbour's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wife, nor his manservant, nor his maidservant, nor his ox, nor his ass, nor any thing that is thy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neighbour's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.</a:t>
            </a:r>
            <a:endParaRPr lang="en-US" b="0" dirty="0">
              <a:solidFill>
                <a:schemeClr val="bg1"/>
              </a:solidFill>
              <a:latin typeface="Te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22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50" y="2269472"/>
            <a:ext cx="4590360" cy="3442770"/>
          </a:xfrm>
          <a:prstGeom prst="rect">
            <a:avLst/>
          </a:prstGeom>
          <a:effectLst>
            <a:glow rad="317500">
              <a:schemeClr val="accent4">
                <a:satMod val="175000"/>
                <a:alpha val="7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49" y="2269471"/>
            <a:ext cx="4590360" cy="3442770"/>
          </a:xfrm>
          <a:prstGeom prst="rect">
            <a:avLst/>
          </a:prstGeom>
          <a:effectLst/>
        </p:spPr>
      </p:pic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1520328" y="224291"/>
            <a:ext cx="7571345" cy="140038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</a:t>
            </a: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TENTH COMMANDMENT</a:t>
            </a:r>
            <a:endParaRPr lang="en-US" sz="8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5" y="323281"/>
            <a:ext cx="1264416" cy="1146094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Text Box 1026"/>
          <p:cNvSpPr txBox="1">
            <a:spLocks noChangeArrowheads="1"/>
          </p:cNvSpPr>
          <p:nvPr/>
        </p:nvSpPr>
        <p:spPr bwMode="auto">
          <a:xfrm>
            <a:off x="151483" y="2571248"/>
            <a:ext cx="4148767" cy="3231462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45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Do Not</a:t>
            </a:r>
            <a:br>
              <a:rPr lang="en-US" sz="145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45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Covet!</a:t>
            </a:r>
            <a:endParaRPr lang="en-US" sz="14500" b="0" dirty="0">
              <a:solidFill>
                <a:srgbClr val="CC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51" y="2269472"/>
            <a:ext cx="4590358" cy="344276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673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302964" y="3251442"/>
            <a:ext cx="8841036" cy="110799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6600" b="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•</a:t>
            </a:r>
            <a:r>
              <a:rPr lang="en-US" sz="66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</a:t>
            </a:r>
            <a:r>
              <a:rPr lang="en-US" sz="66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To want something someone else has</a:t>
            </a:r>
            <a:endParaRPr lang="en-US" sz="6600" b="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11" name="Text Box 1026"/>
          <p:cNvSpPr txBox="1">
            <a:spLocks noChangeArrowheads="1"/>
          </p:cNvSpPr>
          <p:nvPr/>
        </p:nvSpPr>
        <p:spPr bwMode="auto">
          <a:xfrm>
            <a:off x="302964" y="4501199"/>
            <a:ext cx="8841036" cy="1432315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65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6600" b="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•</a:t>
            </a:r>
            <a:r>
              <a:rPr lang="en-US" sz="66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</a:t>
            </a:r>
            <a:r>
              <a:rPr lang="en-US" sz="6600" b="0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To feel sorry for yourself because you don’t</a:t>
            </a:r>
            <a:br>
              <a:rPr lang="en-US" sz="6600" b="0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6600" b="0" dirty="0" smtClean="0">
                <a:solidFill>
                  <a:srgbClr val="99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  have what they have</a:t>
            </a:r>
            <a:endParaRPr lang="en-US" sz="6600" b="0" dirty="0">
              <a:solidFill>
                <a:srgbClr val="99FF99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12" name="Text Box 1026"/>
          <p:cNvSpPr txBox="1">
            <a:spLocks noChangeArrowheads="1"/>
          </p:cNvSpPr>
          <p:nvPr/>
        </p:nvSpPr>
        <p:spPr bwMode="auto">
          <a:xfrm>
            <a:off x="302964" y="5722403"/>
            <a:ext cx="8841036" cy="1107996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6600" b="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•</a:t>
            </a:r>
            <a:r>
              <a:rPr lang="en-US" sz="66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</a:t>
            </a:r>
            <a:r>
              <a:rPr lang="en-US" sz="6600" b="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To think you deserve it and they don’t</a:t>
            </a:r>
            <a:endParaRPr lang="en-US" sz="6600" b="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65778" y="2548319"/>
            <a:ext cx="6378222" cy="623861"/>
          </a:xfrm>
          <a:prstGeom prst="rect">
            <a:avLst/>
          </a:prstGeom>
          <a:solidFill>
            <a:srgbClr val="FFFF99"/>
          </a:solidFill>
          <a:ln w="9525" cap="rnd">
            <a:noFill/>
            <a:prstDash val="sysDot"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3623733" y="1688425"/>
            <a:ext cx="5520266" cy="2215991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3800" spc="-30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itchFamily="18" charset="0"/>
              </a:rPr>
              <a:t>COVET</a:t>
            </a:r>
            <a:endParaRPr lang="en-US" sz="13800" spc="-300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55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 animBg="1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765778" y="2548319"/>
            <a:ext cx="6378222" cy="623861"/>
          </a:xfrm>
          <a:prstGeom prst="rect">
            <a:avLst/>
          </a:prstGeom>
          <a:solidFill>
            <a:srgbClr val="FFFF99"/>
          </a:solidFill>
          <a:ln w="9525" cap="rnd">
            <a:noFill/>
            <a:prstDash val="sysDot"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3623733" y="1688425"/>
            <a:ext cx="5520266" cy="2215991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40000"/>
              </a:spcAft>
              <a:buClr>
                <a:srgbClr val="FFFF99"/>
              </a:buClr>
            </a:pPr>
            <a:r>
              <a:rPr lang="en-US" sz="13800" spc="-300" dirty="0" smtClean="0">
                <a:solidFill>
                  <a:srgbClr val="66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otlight MT Light" pitchFamily="18" charset="0"/>
              </a:rPr>
              <a:t>COVET</a:t>
            </a:r>
            <a:endParaRPr lang="en-US" sz="13800" spc="-300" dirty="0">
              <a:solidFill>
                <a:srgbClr val="66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otlight MT Light" pitchFamily="18" charset="0"/>
            </a:endParaRPr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51482" y="3854962"/>
            <a:ext cx="8841037" cy="2906758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3000" i="1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It Is Being A</a:t>
            </a:r>
            <a:br>
              <a:rPr lang="en-US" sz="13000" i="1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3000" i="1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Total Ingrate!</a:t>
            </a:r>
            <a:endParaRPr lang="en-US" sz="13000" i="1" dirty="0">
              <a:solidFill>
                <a:srgbClr val="CC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20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8867" y="2733106"/>
            <a:ext cx="8724901" cy="2574742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3978" y="2730732"/>
            <a:ext cx="8616043" cy="257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Philippians 4:11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Not that I speak in respect of want: for I have learned, in whatsoever state I am, therewith to be content.</a:t>
            </a:r>
          </a:p>
        </p:txBody>
      </p:sp>
    </p:spTree>
    <p:extLst>
      <p:ext uri="{BB962C8B-B14F-4D97-AF65-F5344CB8AC3E}">
        <p14:creationId xmlns:p14="http://schemas.microsoft.com/office/powerpoint/2010/main" val="1580344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8867" y="2622935"/>
            <a:ext cx="8724901" cy="4029499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3978" y="2620562"/>
            <a:ext cx="861604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1 Timothy 6:6-10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baseline="30000" dirty="0">
                <a:solidFill>
                  <a:srgbClr val="FFFF00"/>
                </a:solidFill>
                <a:latin typeface="Teen" pitchFamily="2" charset="0"/>
              </a:rPr>
              <a:t>6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But godliness with contentment is great gain.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7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For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we brought nothing into this world, and it is certain we can carry nothing out. </a:t>
            </a:r>
          </a:p>
          <a:p>
            <a:pPr>
              <a:lnSpc>
                <a:spcPct val="80000"/>
              </a:lnSpc>
            </a:pP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8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And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having food and raiment let us be therewith content. </a:t>
            </a:r>
          </a:p>
        </p:txBody>
      </p:sp>
    </p:spTree>
    <p:extLst>
      <p:ext uri="{BB962C8B-B14F-4D97-AF65-F5344CB8AC3E}">
        <p14:creationId xmlns:p14="http://schemas.microsoft.com/office/powerpoint/2010/main" val="212414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8867" y="2733106"/>
            <a:ext cx="8724901" cy="3067184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3978" y="2730732"/>
            <a:ext cx="8616043" cy="306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1 Timothy 6:6-10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9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But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they that will be rich fall into temptation and a snare, and into many foolish and hurtful lusts, which drown men in destruction and perdition. </a:t>
            </a:r>
          </a:p>
        </p:txBody>
      </p:sp>
    </p:spTree>
    <p:extLst>
      <p:ext uri="{BB962C8B-B14F-4D97-AF65-F5344CB8AC3E}">
        <p14:creationId xmlns:p14="http://schemas.microsoft.com/office/powerpoint/2010/main" val="350692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8867" y="2733106"/>
            <a:ext cx="8724901" cy="3067184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3978" y="2730732"/>
            <a:ext cx="8616043" cy="306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1 Timothy 6:6-10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baseline="30000" dirty="0" smtClean="0">
                <a:solidFill>
                  <a:srgbClr val="FFFF00"/>
                </a:solidFill>
                <a:latin typeface="Teen" pitchFamily="2" charset="0"/>
              </a:rPr>
              <a:t>10</a:t>
            </a:r>
            <a:r>
              <a:rPr lang="en-US" b="0" dirty="0" smtClean="0">
                <a:solidFill>
                  <a:schemeClr val="bg1"/>
                </a:solidFill>
                <a:latin typeface="Teen" pitchFamily="2" charset="0"/>
              </a:rPr>
              <a:t>For 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the love of money is the root of all evil: which while some coveted after, they have erred from the faith, and pierced themselves through with many sorrows.</a:t>
            </a:r>
          </a:p>
        </p:txBody>
      </p:sp>
    </p:spTree>
    <p:extLst>
      <p:ext uri="{BB962C8B-B14F-4D97-AF65-F5344CB8AC3E}">
        <p14:creationId xmlns:p14="http://schemas.microsoft.com/office/powerpoint/2010/main" val="910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8867" y="2733106"/>
            <a:ext cx="8724901" cy="3067184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3978" y="2730732"/>
            <a:ext cx="8616043" cy="306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Hebrews 13:5</a:t>
            </a:r>
            <a:b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</a:b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Let your conversation be without covetousness; and be content with such things as ye have: for he hath said, I will never leave thee, nor forsake thee.	</a:t>
            </a:r>
          </a:p>
        </p:txBody>
      </p:sp>
    </p:spTree>
    <p:extLst>
      <p:ext uri="{BB962C8B-B14F-4D97-AF65-F5344CB8AC3E}">
        <p14:creationId xmlns:p14="http://schemas.microsoft.com/office/powerpoint/2010/main" val="124567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77" y="3757836"/>
            <a:ext cx="3322046" cy="3011175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51482" y="290393"/>
            <a:ext cx="8841037" cy="3979744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90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</a:t>
            </a:r>
            <a:r>
              <a:rPr lang="en-US" sz="90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last six of the</a:t>
            </a:r>
            <a:br>
              <a:rPr lang="en-US" sz="90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90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TEN COMMANDMENTS deal with our </a:t>
            </a:r>
            <a:r>
              <a:rPr lang="en-US" sz="9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ATTITUDE</a:t>
            </a:r>
            <a:r>
              <a:rPr lang="en-US" sz="90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&amp; </a:t>
            </a:r>
            <a:r>
              <a:rPr lang="en-US" sz="9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ACTIONS</a:t>
            </a:r>
            <a:r>
              <a:rPr lang="en-US" sz="90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 (</a:t>
            </a:r>
            <a:r>
              <a:rPr lang="en-US" sz="9000" dirty="0" err="1" smtClean="0">
                <a:solidFill>
                  <a:srgbClr val="FFFF99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resPect</a:t>
            </a:r>
            <a:r>
              <a:rPr lang="en-US" sz="900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) toward </a:t>
            </a:r>
            <a:r>
              <a:rPr lang="en-US" sz="9000" u="sng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OTHERS</a:t>
            </a:r>
            <a:endParaRPr lang="en-US" sz="9000" u="sng" dirty="0">
              <a:solidFill>
                <a:srgbClr val="CC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3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311249"/>
            <a:ext cx="9144000" cy="2235503"/>
          </a:xfrm>
          <a:prstGeom prst="rect">
            <a:avLst/>
          </a:prstGeom>
          <a:solidFill>
            <a:srgbClr val="66FFFF"/>
          </a:solidFill>
          <a:ln w="9525" cap="rnd">
            <a:noFill/>
            <a:prstDash val="sysDot"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151482" y="1763958"/>
            <a:ext cx="8841037" cy="3880934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RESPECT</a:t>
            </a:r>
            <a:br>
              <a:rPr lang="en-US" sz="17500" spc="3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17500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CONTENTMENT!</a:t>
            </a:r>
            <a:endParaRPr lang="en-US" sz="17500" i="1" dirty="0">
              <a:ln>
                <a:solidFill>
                  <a:schemeClr val="tx1"/>
                </a:solidFill>
              </a:ln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382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85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3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295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70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2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839819" y="202257"/>
            <a:ext cx="7251854" cy="140038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</a:t>
            </a: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FIFTH COMMANDMENT</a:t>
            </a:r>
            <a:endParaRPr lang="en-US" sz="8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8" y="345315"/>
            <a:ext cx="1264416" cy="1146094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8867" y="2622935"/>
            <a:ext cx="8724901" cy="2582949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 dirty="0">
              <a:latin typeface="Teen" pitchFamily="2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978" y="2620562"/>
            <a:ext cx="861604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Exodus 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58000" dir="5400000" sy="-100000" algn="bl" rotWithShape="0"/>
                </a:effectLst>
                <a:latin typeface="Teen" pitchFamily="2" charset="0"/>
              </a:rPr>
              <a:t>20:12</a:t>
            </a:r>
            <a: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  <a:t/>
            </a:r>
            <a:br>
              <a:rPr lang="en-US" b="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een" pitchFamily="2" charset="0"/>
              </a:rPr>
            </a:b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Honour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thy father and thy mother: that thy days may be long upon the land which the LORD thy God </a:t>
            </a:r>
            <a:r>
              <a:rPr lang="en-US" b="0" dirty="0" err="1">
                <a:solidFill>
                  <a:schemeClr val="bg1"/>
                </a:solidFill>
                <a:latin typeface="Teen" pitchFamily="2" charset="0"/>
              </a:rPr>
              <a:t>giveth</a:t>
            </a:r>
            <a:r>
              <a:rPr lang="en-US" b="0" dirty="0">
                <a:solidFill>
                  <a:schemeClr val="bg1"/>
                </a:solidFill>
                <a:latin typeface="Teen" pitchFamily="2" charset="0"/>
              </a:rPr>
              <a:t> thee.</a:t>
            </a:r>
            <a:endParaRPr lang="en-US" b="0" dirty="0">
              <a:solidFill>
                <a:schemeClr val="bg1"/>
              </a:solidFill>
              <a:latin typeface="Te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83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1839819" y="202257"/>
            <a:ext cx="7251854" cy="140038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Clr>
                <a:srgbClr val="FFFF99"/>
              </a:buClr>
            </a:pP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THE </a:t>
            </a:r>
            <a:r>
              <a:rPr lang="en-US" sz="8500" dirty="0" smtClean="0">
                <a:solidFill>
                  <a:srgbClr val="FFFF66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FIFTH COMMANDMENT</a:t>
            </a:r>
            <a:endParaRPr lang="en-US" sz="8500" dirty="0">
              <a:solidFill>
                <a:srgbClr val="FFFF66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8" y="345315"/>
            <a:ext cx="1264416" cy="1146094"/>
          </a:xfrm>
          <a:prstGeom prst="rect">
            <a:avLst/>
          </a:prstGeom>
          <a:effectLst>
            <a:glow rad="317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50" y="2269472"/>
            <a:ext cx="4590361" cy="3442770"/>
          </a:xfrm>
          <a:prstGeom prst="rect">
            <a:avLst/>
          </a:prstGeom>
          <a:effectLst>
            <a:glow rad="317500">
              <a:schemeClr val="accent4">
                <a:satMod val="175000"/>
                <a:alpha val="7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49" y="2269471"/>
            <a:ext cx="4590360" cy="3442770"/>
          </a:xfrm>
          <a:prstGeom prst="rect">
            <a:avLst/>
          </a:prstGeom>
          <a:effectLst/>
        </p:spPr>
      </p:pic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151483" y="2593282"/>
            <a:ext cx="4695940" cy="3172343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4">
                <a:satMod val="175000"/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ct val="40000"/>
              </a:spcAft>
              <a:buClr>
                <a:srgbClr val="FFFF99"/>
              </a:buClr>
            </a:pPr>
            <a:r>
              <a:rPr lang="en-US" sz="95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Honor Thy</a:t>
            </a:r>
            <a:br>
              <a:rPr lang="en-US" sz="95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</a:br>
            <a:r>
              <a:rPr lang="en-US" sz="95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Father And Mother</a:t>
            </a:r>
            <a:r>
              <a:rPr lang="en-US" sz="9500" b="0" dirty="0" smtClean="0">
                <a:solidFill>
                  <a:srgbClr val="CCFFFF"/>
                </a:solidFill>
                <a:effectLst>
                  <a:glow rad="228600">
                    <a:schemeClr val="accent4">
                      <a:satMod val="175000"/>
                      <a:alpha val="7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ndelle" pitchFamily="2" charset="0"/>
              </a:rPr>
              <a:t>!</a:t>
            </a:r>
            <a:endParaRPr lang="en-US" sz="9500" b="0" dirty="0">
              <a:solidFill>
                <a:srgbClr val="CCFFFF"/>
              </a:solidFill>
              <a:effectLst>
                <a:glow rad="228600">
                  <a:schemeClr val="accent4">
                    <a:satMod val="175000"/>
                    <a:alpha val="7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ndelle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51" y="2269471"/>
            <a:ext cx="4590360" cy="34427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7923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OUTPUT_FILE_NAME" val="ELEVATE-03"/>
  <p:tag name="GENSWF_MOVIE_ONCLICK_URL" val="http://"/>
  <p:tag name="GENSWF_MOVIE_PRESENTATION_END_URL" val="http://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mpus Sans ITC" pitchFamily="8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mpus Sans ITC" pitchFamily="82" charset="0"/>
            <a:cs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>
        <a:spAutoFit/>
      </a:bodyPr>
      <a:lstStyle>
        <a:defPPr>
          <a:defRPr dirty="0" smtClean="0">
            <a:solidFill>
              <a:srgbClr val="99CC00"/>
            </a:solidFill>
            <a:effectLst>
              <a:outerShdw blurRad="50800" dist="63500" dir="2700000" algn="tl" rotWithShape="0">
                <a:prstClr val="black">
                  <a:alpha val="95000"/>
                </a:prstClr>
              </a:outerShdw>
              <a:reflection blurRad="6350" stA="55000" endA="300" endPos="45500" dir="5400000" sy="-100000" algn="bl" rotWithShape="0"/>
            </a:effectLst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mpus Sans ITC" pitchFamily="8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mpus Sans ITC" pitchFamily="82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68589</TotalTime>
  <Words>286</Words>
  <Application>Microsoft Office PowerPoint</Application>
  <PresentationFormat>On-screen Show (4:3)</PresentationFormat>
  <Paragraphs>151</Paragraphs>
  <Slides>64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Tandelle</vt:lpstr>
      <vt:lpstr>Teen</vt:lpstr>
      <vt:lpstr>Tempus Sans ITC</vt:lpstr>
      <vt:lpstr>Footlight MT Light</vt:lpstr>
      <vt:lpstr>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RDJ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PRAYER: Our Opportunity</dc:title>
  <dc:creator>RDJ</dc:creator>
  <cp:lastModifiedBy>Roger J</cp:lastModifiedBy>
  <cp:revision>4267</cp:revision>
  <dcterms:created xsi:type="dcterms:W3CDTF">2005-02-19T02:02:57Z</dcterms:created>
  <dcterms:modified xsi:type="dcterms:W3CDTF">2011-07-31T00:29:43Z</dcterms:modified>
</cp:coreProperties>
</file>