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8"/>
  </p:notesMasterIdLst>
  <p:sldIdLst>
    <p:sldId id="13281" r:id="rId3"/>
    <p:sldId id="13802" r:id="rId4"/>
    <p:sldId id="13864" r:id="rId5"/>
    <p:sldId id="13866" r:id="rId6"/>
    <p:sldId id="13883" r:id="rId7"/>
    <p:sldId id="13867" r:id="rId8"/>
    <p:sldId id="13868" r:id="rId9"/>
    <p:sldId id="13886" r:id="rId10"/>
    <p:sldId id="13869" r:id="rId11"/>
    <p:sldId id="13887" r:id="rId12"/>
    <p:sldId id="13891" r:id="rId13"/>
    <p:sldId id="13892" r:id="rId14"/>
    <p:sldId id="13893" r:id="rId15"/>
    <p:sldId id="13894" r:id="rId16"/>
    <p:sldId id="13884" r:id="rId17"/>
    <p:sldId id="13895" r:id="rId18"/>
    <p:sldId id="13896" r:id="rId19"/>
    <p:sldId id="13897" r:id="rId20"/>
    <p:sldId id="13898" r:id="rId21"/>
    <p:sldId id="13899" r:id="rId22"/>
    <p:sldId id="13900" r:id="rId23"/>
    <p:sldId id="13901" r:id="rId24"/>
    <p:sldId id="13902" r:id="rId25"/>
    <p:sldId id="13904" r:id="rId26"/>
    <p:sldId id="13903" r:id="rId27"/>
    <p:sldId id="13905" r:id="rId28"/>
    <p:sldId id="13906" r:id="rId29"/>
    <p:sldId id="13907" r:id="rId30"/>
    <p:sldId id="13908" r:id="rId31"/>
    <p:sldId id="13909" r:id="rId32"/>
    <p:sldId id="13910" r:id="rId33"/>
    <p:sldId id="13911" r:id="rId34"/>
    <p:sldId id="13912" r:id="rId35"/>
    <p:sldId id="13913" r:id="rId36"/>
    <p:sldId id="13914" r:id="rId37"/>
    <p:sldId id="13915" r:id="rId38"/>
    <p:sldId id="13916" r:id="rId39"/>
    <p:sldId id="13917" r:id="rId40"/>
    <p:sldId id="13918" r:id="rId41"/>
    <p:sldId id="13919" r:id="rId42"/>
    <p:sldId id="13920" r:id="rId43"/>
    <p:sldId id="13921" r:id="rId44"/>
    <p:sldId id="13922" r:id="rId45"/>
    <p:sldId id="13923" r:id="rId46"/>
    <p:sldId id="13924" r:id="rId47"/>
    <p:sldId id="13925" r:id="rId48"/>
    <p:sldId id="13926" r:id="rId49"/>
    <p:sldId id="13888" r:id="rId50"/>
    <p:sldId id="13889" r:id="rId51"/>
    <p:sldId id="13927" r:id="rId52"/>
    <p:sldId id="13928" r:id="rId53"/>
    <p:sldId id="13929" r:id="rId54"/>
    <p:sldId id="13890" r:id="rId55"/>
    <p:sldId id="13930" r:id="rId56"/>
    <p:sldId id="13356" r:id="rId57"/>
  </p:sldIdLst>
  <p:sldSz cx="9144000" cy="6858000" type="screen4x3"/>
  <p:notesSz cx="6858000" cy="9144000"/>
  <p:embeddedFontLst>
    <p:embeddedFont>
      <p:font typeface="Tempus Sans ITC" pitchFamily="82" charset="0"/>
      <p:regular r:id="rId59"/>
    </p:embeddedFont>
    <p:embeddedFont>
      <p:font typeface="Teen" pitchFamily="2" charset="0"/>
      <p:regular r:id="rId60"/>
      <p:bold r:id="rId61"/>
      <p:italic r:id="rId62"/>
      <p:boldItalic r:id="rId63"/>
    </p:embeddedFont>
    <p:embeddedFont>
      <p:font typeface="Footlight MT Light" pitchFamily="18" charset="0"/>
      <p:regular r:id="rId64"/>
    </p:embeddedFont>
    <p:embeddedFont>
      <p:font typeface="Tandelle" pitchFamily="2" charset="0"/>
      <p:regular r:id="rId65"/>
      <p:bold r:id="rId66"/>
      <p:italic r:id="rId67"/>
      <p:boldItalic r:id="rId68"/>
    </p:embeddedFont>
  </p:embeddedFontLst>
  <p:custDataLst>
    <p:tags r:id="rId69"/>
  </p:custDataLst>
  <p:defaultTextStyle>
    <a:defPPr>
      <a:defRPr lang="en-US"/>
    </a:defPPr>
    <a:lvl1pPr algn="l" rtl="0" fontAlgn="base">
      <a:spcBef>
        <a:spcPct val="0"/>
      </a:spcBef>
      <a:spcAft>
        <a:spcPct val="0"/>
      </a:spcAft>
      <a:defRPr sz="4000" b="1" kern="1200">
        <a:solidFill>
          <a:schemeClr val="tx1"/>
        </a:solidFill>
        <a:latin typeface="Tempus Sans ITC" pitchFamily="82" charset="0"/>
        <a:ea typeface="+mn-ea"/>
        <a:cs typeface="Arial" charset="0"/>
      </a:defRPr>
    </a:lvl1pPr>
    <a:lvl2pPr marL="457200" algn="l" rtl="0" fontAlgn="base">
      <a:spcBef>
        <a:spcPct val="0"/>
      </a:spcBef>
      <a:spcAft>
        <a:spcPct val="0"/>
      </a:spcAft>
      <a:defRPr sz="4000" b="1" kern="1200">
        <a:solidFill>
          <a:schemeClr val="tx1"/>
        </a:solidFill>
        <a:latin typeface="Tempus Sans ITC" pitchFamily="82" charset="0"/>
        <a:ea typeface="+mn-ea"/>
        <a:cs typeface="Arial" charset="0"/>
      </a:defRPr>
    </a:lvl2pPr>
    <a:lvl3pPr marL="914400" algn="l" rtl="0" fontAlgn="base">
      <a:spcBef>
        <a:spcPct val="0"/>
      </a:spcBef>
      <a:spcAft>
        <a:spcPct val="0"/>
      </a:spcAft>
      <a:defRPr sz="4000" b="1" kern="1200">
        <a:solidFill>
          <a:schemeClr val="tx1"/>
        </a:solidFill>
        <a:latin typeface="Tempus Sans ITC" pitchFamily="82" charset="0"/>
        <a:ea typeface="+mn-ea"/>
        <a:cs typeface="Arial" charset="0"/>
      </a:defRPr>
    </a:lvl3pPr>
    <a:lvl4pPr marL="1371600" algn="l" rtl="0" fontAlgn="base">
      <a:spcBef>
        <a:spcPct val="0"/>
      </a:spcBef>
      <a:spcAft>
        <a:spcPct val="0"/>
      </a:spcAft>
      <a:defRPr sz="4000" b="1" kern="1200">
        <a:solidFill>
          <a:schemeClr val="tx1"/>
        </a:solidFill>
        <a:latin typeface="Tempus Sans ITC" pitchFamily="82" charset="0"/>
        <a:ea typeface="+mn-ea"/>
        <a:cs typeface="Arial" charset="0"/>
      </a:defRPr>
    </a:lvl4pPr>
    <a:lvl5pPr marL="1828800" algn="l" rtl="0" fontAlgn="base">
      <a:spcBef>
        <a:spcPct val="0"/>
      </a:spcBef>
      <a:spcAft>
        <a:spcPct val="0"/>
      </a:spcAft>
      <a:defRPr sz="4000" b="1" kern="1200">
        <a:solidFill>
          <a:schemeClr val="tx1"/>
        </a:solidFill>
        <a:latin typeface="Tempus Sans ITC" pitchFamily="82" charset="0"/>
        <a:ea typeface="+mn-ea"/>
        <a:cs typeface="Arial" charset="0"/>
      </a:defRPr>
    </a:lvl5pPr>
    <a:lvl6pPr marL="2286000" algn="l" defTabSz="914400" rtl="0" eaLnBrk="1" latinLnBrk="0" hangingPunct="1">
      <a:defRPr sz="4000" b="1" kern="1200">
        <a:solidFill>
          <a:schemeClr val="tx1"/>
        </a:solidFill>
        <a:latin typeface="Tempus Sans ITC" pitchFamily="82" charset="0"/>
        <a:ea typeface="+mn-ea"/>
        <a:cs typeface="Arial" charset="0"/>
      </a:defRPr>
    </a:lvl6pPr>
    <a:lvl7pPr marL="2743200" algn="l" defTabSz="914400" rtl="0" eaLnBrk="1" latinLnBrk="0" hangingPunct="1">
      <a:defRPr sz="4000" b="1" kern="1200">
        <a:solidFill>
          <a:schemeClr val="tx1"/>
        </a:solidFill>
        <a:latin typeface="Tempus Sans ITC" pitchFamily="82" charset="0"/>
        <a:ea typeface="+mn-ea"/>
        <a:cs typeface="Arial" charset="0"/>
      </a:defRPr>
    </a:lvl7pPr>
    <a:lvl8pPr marL="3200400" algn="l" defTabSz="914400" rtl="0" eaLnBrk="1" latinLnBrk="0" hangingPunct="1">
      <a:defRPr sz="4000" b="1" kern="1200">
        <a:solidFill>
          <a:schemeClr val="tx1"/>
        </a:solidFill>
        <a:latin typeface="Tempus Sans ITC" pitchFamily="82" charset="0"/>
        <a:ea typeface="+mn-ea"/>
        <a:cs typeface="Arial" charset="0"/>
      </a:defRPr>
    </a:lvl8pPr>
    <a:lvl9pPr marL="3657600" algn="l" defTabSz="914400" rtl="0" eaLnBrk="1" latinLnBrk="0" hangingPunct="1">
      <a:defRPr sz="4000" b="1" kern="1200">
        <a:solidFill>
          <a:schemeClr val="tx1"/>
        </a:solidFill>
        <a:latin typeface="Tempus Sans ITC" pitchFamily="82"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FFFF"/>
    <a:srgbClr val="FF66CC"/>
    <a:srgbClr val="99FF99"/>
    <a:srgbClr val="FFFF66"/>
    <a:srgbClr val="CCFFFF"/>
    <a:srgbClr val="D20000"/>
    <a:srgbClr val="FEA144"/>
    <a:srgbClr val="CC00C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8" autoAdjust="0"/>
    <p:restoredTop sz="94143" autoAdjust="0"/>
  </p:normalViewPr>
  <p:slideViewPr>
    <p:cSldViewPr snapToGrid="0">
      <p:cViewPr varScale="1">
        <p:scale>
          <a:sx n="86" d="100"/>
          <a:sy n="86" d="100"/>
        </p:scale>
        <p:origin x="-7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endParaRPr lang="en-US"/>
          </a:p>
        </p:txBody>
      </p:sp>
      <p:sp>
        <p:nvSpPr>
          <p:cNvPr id="665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endParaRPr lang="en-U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65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5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endParaRPr lang="en-US"/>
          </a:p>
        </p:txBody>
      </p:sp>
      <p:sp>
        <p:nvSpPr>
          <p:cNvPr id="665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fld id="{E0EB3348-DC86-4719-9D28-4EC761E61034}" type="slidenum">
              <a:rPr lang="en-US"/>
              <a:pPr/>
              <a:t>‹#›</a:t>
            </a:fld>
            <a:endParaRPr lang="en-US"/>
          </a:p>
        </p:txBody>
      </p:sp>
    </p:spTree>
    <p:extLst>
      <p:ext uri="{BB962C8B-B14F-4D97-AF65-F5344CB8AC3E}">
        <p14:creationId xmlns:p14="http://schemas.microsoft.com/office/powerpoint/2010/main" val="28570351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212657-579D-4BBD-B88B-C7C745ED7550}" type="slidenum">
              <a:rPr lang="en-US">
                <a:solidFill>
                  <a:srgbClr val="000000"/>
                </a:solidFill>
              </a:rPr>
              <a:pPr/>
              <a:t>1</a:t>
            </a:fld>
            <a:endParaRPr lang="en-US" dirty="0">
              <a:solidFill>
                <a:srgbClr val="000000"/>
              </a:solidFill>
            </a:endParaRPr>
          </a:p>
        </p:txBody>
      </p:sp>
      <p:sp>
        <p:nvSpPr>
          <p:cNvPr id="13902850" name="Rectangle 2"/>
          <p:cNvSpPr>
            <a:spLocks noGrp="1" noRot="1" noChangeAspect="1" noChangeArrowheads="1" noTextEdit="1"/>
          </p:cNvSpPr>
          <p:nvPr>
            <p:ph type="sldImg"/>
          </p:nvPr>
        </p:nvSpPr>
        <p:spPr>
          <a:ln/>
        </p:spPr>
      </p:sp>
      <p:sp>
        <p:nvSpPr>
          <p:cNvPr id="139028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10</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11</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12</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13</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14</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15</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16</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17</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18</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19</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20</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21</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22</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23</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24</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25</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26</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27</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28</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29</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30</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31</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32</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33</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34</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35</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36</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37</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38</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39</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40</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41</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42</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43</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44</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45</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46</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47</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48</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49</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5</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50</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51</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52</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53</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54</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55</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6</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7</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8</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86668D-DB14-4265-A0ED-4F309E1E7025}" type="slidenum">
              <a:rPr lang="en-US"/>
              <a:pPr/>
              <a:t>9</a:t>
            </a:fld>
            <a:endParaRPr lang="en-US" dirty="0"/>
          </a:p>
        </p:txBody>
      </p:sp>
      <p:sp>
        <p:nvSpPr>
          <p:cNvPr id="16833538" name="Rectangle 2"/>
          <p:cNvSpPr>
            <a:spLocks noGrp="1" noRot="1" noChangeAspect="1" noChangeArrowheads="1" noTextEdit="1"/>
          </p:cNvSpPr>
          <p:nvPr>
            <p:ph type="sldImg"/>
          </p:nvPr>
        </p:nvSpPr>
        <p:spPr>
          <a:ln/>
        </p:spPr>
      </p:sp>
      <p:sp>
        <p:nvSpPr>
          <p:cNvPr id="16833539"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DD673A-F5FD-4BD3-8DB5-14812BF4A67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EAE8013-45C1-497E-BD44-9E592113944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D20B47-F8D5-495C-A854-6539A82AC21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48D4EA1-4817-4FC7-BBD5-3146F0E31287}" type="slidenum">
              <a:rPr lang="en-US">
                <a:solidFill>
                  <a:srgbClr val="000000"/>
                </a:solidFill>
              </a: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6FD5E0-B52A-41B2-8F68-7FF3B1E66AB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F4D951-8D69-4FEB-B813-26BAC8B6900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CDBB75-8885-45C0-BD4E-C9BA718307D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9920C27-276B-4574-87E5-3DCD0763190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DA3D20D-9913-43A5-BCB3-620972D33C7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48D4EA1-4817-4FC7-BBD5-3146F0E31287}" type="slidenum">
              <a:rPr lang="en-US"/>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86639A-8853-43F7-9980-B63B5056331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CA3ABBC-BB52-4AE5-8A5A-DCA8EB26F6C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B0884DA0-4777-4982-A29C-10499DBB529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B0884DA0-4777-4982-A29C-10499DBB529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4.jpg"/><Relationship Id="rId7"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0.jp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20.jpg"/><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20.jpg"/><Relationship Id="rId4" Type="http://schemas.openxmlformats.org/officeDocument/2006/relationships/image" Target="../media/image13.jpg"/></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14.jpg"/><Relationship Id="rId7"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6.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strVal val="4*#ppt_w"/>
                                          </p:val>
                                        </p:tav>
                                        <p:tav tm="100000">
                                          <p:val>
                                            <p:strVal val="#ppt_w"/>
                                          </p:val>
                                        </p:tav>
                                      </p:tavLst>
                                    </p:anim>
                                    <p:anim calcmode="lin" valueType="num">
                                      <p:cBhvr>
                                        <p:cTn id="8" dur="150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400"/>
                                        <p:tgtEl>
                                          <p:spTgt spid="7"/>
                                        </p:tgtEl>
                                      </p:cBhvr>
                                    </p:animEffect>
                                  </p:childTnLst>
                                </p:cTn>
                              </p:par>
                            </p:childTnLst>
                          </p:cTn>
                        </p:par>
                        <p:par>
                          <p:cTn id="18" fill="hold">
                            <p:stCondLst>
                              <p:cond delay="9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400"/>
                                        <p:tgtEl>
                                          <p:spTgt spid="9"/>
                                        </p:tgtEl>
                                      </p:cBhvr>
                                    </p:animEffect>
                                  </p:childTnLst>
                                </p:cTn>
                              </p:par>
                            </p:childTnLst>
                          </p:cTn>
                        </p:par>
                        <p:par>
                          <p:cTn id="22" fill="hold">
                            <p:stCondLst>
                              <p:cond delay="13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400"/>
                                        <p:tgtEl>
                                          <p:spTgt spid="10"/>
                                        </p:tgtEl>
                                      </p:cBhvr>
                                    </p:animEffect>
                                  </p:childTnLst>
                                </p:cTn>
                              </p:par>
                            </p:childTnLst>
                          </p:cTn>
                        </p:par>
                        <p:par>
                          <p:cTn id="26" fill="hold">
                            <p:stCondLst>
                              <p:cond delay="17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400"/>
                                        <p:tgtEl>
                                          <p:spTgt spid="11"/>
                                        </p:tgtEl>
                                      </p:cBhvr>
                                    </p:animEffect>
                                  </p:childTnLst>
                                </p:cTn>
                              </p:par>
                            </p:childTnLst>
                          </p:cTn>
                        </p:par>
                        <p:par>
                          <p:cTn id="30" fill="hold">
                            <p:stCondLst>
                              <p:cond delay="21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400"/>
                                        <p:tgtEl>
                                          <p:spTgt spid="12"/>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4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6"/>
            <a:ext cx="8724901" cy="2059729"/>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2084673"/>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John 14:6</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Jesus </a:t>
            </a:r>
            <a:r>
              <a:rPr lang="en-US" b="0" dirty="0" err="1" smtClean="0">
                <a:solidFill>
                  <a:schemeClr val="bg1"/>
                </a:solidFill>
                <a:latin typeface="Teen" pitchFamily="2" charset="0"/>
              </a:rPr>
              <a:t>saith</a:t>
            </a:r>
            <a:r>
              <a:rPr lang="en-US" b="0" dirty="0" smtClean="0">
                <a:solidFill>
                  <a:schemeClr val="bg1"/>
                </a:solidFill>
                <a:latin typeface="Teen" pitchFamily="2" charset="0"/>
              </a:rPr>
              <a:t> unto him, I am the Way, the Truth, and the Life: </a:t>
            </a:r>
            <a:r>
              <a:rPr lang="en-US" i="1" dirty="0" smtClean="0">
                <a:solidFill>
                  <a:srgbClr val="66FFFF"/>
                </a:solidFill>
                <a:latin typeface="Teen" pitchFamily="2" charset="0"/>
              </a:rPr>
              <a:t>no man cometh to the Father, but by Me</a:t>
            </a:r>
            <a:r>
              <a:rPr lang="en-US" b="0" dirty="0" smtClean="0">
                <a:solidFill>
                  <a:schemeClr val="bg1"/>
                </a:solidFill>
                <a:latin typeface="Teen" pitchFamily="2" charset="0"/>
              </a:rPr>
              <a:t>.</a:t>
            </a:r>
            <a:endParaRPr lang="en-US" b="0" dirty="0">
              <a:solidFill>
                <a:schemeClr val="tx2">
                  <a:lumMod val="75000"/>
                  <a:lumOff val="25000"/>
                </a:schemeClr>
              </a:solidFill>
              <a:latin typeface="Teen" pitchFamily="2" charset="0"/>
            </a:endParaRPr>
          </a:p>
        </p:txBody>
      </p:sp>
    </p:spTree>
    <p:extLst>
      <p:ext uri="{BB962C8B-B14F-4D97-AF65-F5344CB8AC3E}">
        <p14:creationId xmlns:p14="http://schemas.microsoft.com/office/powerpoint/2010/main" val="4258135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6"/>
            <a:ext cx="8724901" cy="2552172"/>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2554545"/>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Psalm 14:1</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i="1" dirty="0" smtClean="0">
                <a:solidFill>
                  <a:srgbClr val="66FFFF"/>
                </a:solidFill>
                <a:latin typeface="Teen" pitchFamily="2" charset="0"/>
              </a:rPr>
              <a:t>The fool hath said in his heart, there is no God</a:t>
            </a:r>
            <a:r>
              <a:rPr lang="en-US" b="0" dirty="0" smtClean="0">
                <a:solidFill>
                  <a:schemeClr val="bg1"/>
                </a:solidFill>
                <a:latin typeface="Teen" pitchFamily="2" charset="0"/>
              </a:rPr>
              <a:t>. They are corrupt, they have done abominable works, there none that doeth good.</a:t>
            </a:r>
            <a:endParaRPr lang="en-US" b="0" dirty="0">
              <a:solidFill>
                <a:schemeClr val="tx2">
                  <a:lumMod val="75000"/>
                  <a:lumOff val="25000"/>
                </a:schemeClr>
              </a:solidFill>
              <a:latin typeface="Teen" pitchFamily="2" charset="0"/>
            </a:endParaRPr>
          </a:p>
        </p:txBody>
      </p:sp>
    </p:spTree>
    <p:extLst>
      <p:ext uri="{BB962C8B-B14F-4D97-AF65-F5344CB8AC3E}">
        <p14:creationId xmlns:p14="http://schemas.microsoft.com/office/powerpoint/2010/main" val="2218716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290675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God is God,</a:t>
            </a:r>
            <a:b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and I am not!</a:t>
            </a:r>
            <a:endParaRPr lang="en-US" sz="130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601537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290675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It’s God’s way,</a:t>
            </a:r>
            <a:b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not my way!</a:t>
            </a:r>
            <a:endParaRPr lang="en-US" sz="130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3232788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2821407"/>
            <a:ext cx="8841037" cy="2170659"/>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God deserves the benefit</a:t>
            </a:r>
            <a:br>
              <a:rPr lang="en-US" sz="96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96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of EVERY doubt!</a:t>
            </a:r>
            <a:endParaRPr lang="en-US" sz="96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3" name="Rectangle 2"/>
          <p:cNvSpPr>
            <a:spLocks noChangeArrowheads="1"/>
          </p:cNvSpPr>
          <p:nvPr/>
        </p:nvSpPr>
        <p:spPr bwMode="auto">
          <a:xfrm>
            <a:off x="208867" y="4958540"/>
            <a:ext cx="8724901" cy="1589858"/>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5" name="Text Box 3"/>
          <p:cNvSpPr txBox="1">
            <a:spLocks noChangeArrowheads="1"/>
          </p:cNvSpPr>
          <p:nvPr/>
        </p:nvSpPr>
        <p:spPr bwMode="auto">
          <a:xfrm>
            <a:off x="263978" y="4956166"/>
            <a:ext cx="8616043" cy="1592231"/>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Genesis 1:1</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In the beginning God created the heaven and the earth.</a:t>
            </a:r>
            <a:endParaRPr lang="en-US" b="0" dirty="0">
              <a:solidFill>
                <a:schemeClr val="tx2">
                  <a:lumMod val="75000"/>
                  <a:lumOff val="25000"/>
                </a:schemeClr>
              </a:solidFill>
              <a:latin typeface="Teen" pitchFamily="2" charset="0"/>
            </a:endParaRPr>
          </a:p>
        </p:txBody>
      </p:sp>
    </p:spTree>
    <p:extLst>
      <p:ext uri="{BB962C8B-B14F-4D97-AF65-F5344CB8AC3E}">
        <p14:creationId xmlns:p14="http://schemas.microsoft.com/office/powerpoint/2010/main" val="487988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1778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421176" y="202257"/>
            <a:ext cx="7670497" cy="140038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Aft>
                <a:spcPct val="40000"/>
              </a:spcAft>
              <a:buClr>
                <a:srgbClr val="FFFF99"/>
              </a:buClr>
            </a:pPr>
            <a:r>
              <a:rPr lang="en-US" sz="8500" dirty="0" smtClean="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SECOND COMMANDMENT</a:t>
            </a:r>
            <a:endParaRPr lang="en-US" sz="8500" dirty="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741" y="345315"/>
            <a:ext cx="1264416" cy="1146094"/>
          </a:xfrm>
          <a:prstGeom prst="rect">
            <a:avLst/>
          </a:prstGeom>
          <a:effectLst>
            <a:glow rad="317500">
              <a:schemeClr val="accent4">
                <a:satMod val="175000"/>
                <a:alpha val="40000"/>
              </a:schemeClr>
            </a:glow>
          </a:effectLst>
        </p:spPr>
      </p:pic>
      <p:sp>
        <p:nvSpPr>
          <p:cNvPr id="4" name="Rectangle 3"/>
          <p:cNvSpPr>
            <a:spLocks noChangeArrowheads="1"/>
          </p:cNvSpPr>
          <p:nvPr/>
        </p:nvSpPr>
        <p:spPr bwMode="auto">
          <a:xfrm>
            <a:off x="208867" y="2248358"/>
            <a:ext cx="8724901" cy="3067184"/>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5" name="Text Box 3"/>
          <p:cNvSpPr txBox="1">
            <a:spLocks noChangeArrowheads="1"/>
          </p:cNvSpPr>
          <p:nvPr/>
        </p:nvSpPr>
        <p:spPr bwMode="auto">
          <a:xfrm>
            <a:off x="263978" y="2245984"/>
            <a:ext cx="8616043" cy="3069558"/>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Exodus 20:4</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a:solidFill>
                  <a:schemeClr val="bg1"/>
                </a:solidFill>
                <a:latin typeface="Teen" pitchFamily="2" charset="0"/>
              </a:rPr>
              <a:t>Thou shalt not make unto thee any graven image, or any likeness of any thing that is in heaven above, or that is in the earth beneath, or that is in the water under the earth</a:t>
            </a:r>
            <a:endParaRPr lang="en-US" b="0" dirty="0">
              <a:solidFill>
                <a:schemeClr val="bg1"/>
              </a:solidFill>
              <a:latin typeface="Teen" pitchFamily="2" charset="0"/>
            </a:endParaRPr>
          </a:p>
        </p:txBody>
      </p:sp>
    </p:spTree>
    <p:extLst>
      <p:ext uri="{BB962C8B-B14F-4D97-AF65-F5344CB8AC3E}">
        <p14:creationId xmlns:p14="http://schemas.microsoft.com/office/powerpoint/2010/main" val="25954780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421176" y="202257"/>
            <a:ext cx="7670497" cy="140038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Aft>
                <a:spcPct val="40000"/>
              </a:spcAft>
              <a:buClr>
                <a:srgbClr val="FFFF99"/>
              </a:buClr>
            </a:pPr>
            <a:r>
              <a:rPr lang="en-US" sz="8500" dirty="0" smtClean="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SECOND COMMANDMENT</a:t>
            </a:r>
            <a:endParaRPr lang="en-US" sz="8500" dirty="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741" y="345315"/>
            <a:ext cx="1264416" cy="1146094"/>
          </a:xfrm>
          <a:prstGeom prst="rect">
            <a:avLst/>
          </a:prstGeom>
          <a:effectLst>
            <a:glow rad="317500">
              <a:schemeClr val="accent4">
                <a:satMod val="175000"/>
                <a:alpha val="40000"/>
              </a:schemeClr>
            </a:glo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250" y="2269472"/>
            <a:ext cx="4590361" cy="3442770"/>
          </a:xfrm>
          <a:prstGeom prst="rect">
            <a:avLst/>
          </a:prstGeom>
          <a:effectLst>
            <a:glow rad="317500">
              <a:schemeClr val="accent4">
                <a:satMod val="175000"/>
                <a:alpha val="70000"/>
              </a:schemeClr>
            </a:glo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249" y="2269471"/>
            <a:ext cx="4590360" cy="3442770"/>
          </a:xfrm>
          <a:prstGeom prst="rect">
            <a:avLst/>
          </a:prstGeom>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0251" y="2269471"/>
            <a:ext cx="4590360" cy="3442770"/>
          </a:xfrm>
          <a:prstGeom prst="rect">
            <a:avLst/>
          </a:prstGeom>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0253" y="2269471"/>
            <a:ext cx="4590360" cy="3442770"/>
          </a:xfrm>
          <a:prstGeom prst="rect">
            <a:avLst/>
          </a:prstGeom>
          <a:effectLst/>
        </p:spPr>
      </p:pic>
      <p:sp>
        <p:nvSpPr>
          <p:cNvPr id="7" name="Text Box 1026"/>
          <p:cNvSpPr txBox="1">
            <a:spLocks noChangeArrowheads="1"/>
          </p:cNvSpPr>
          <p:nvPr/>
        </p:nvSpPr>
        <p:spPr bwMode="auto">
          <a:xfrm>
            <a:off x="151483" y="2692435"/>
            <a:ext cx="4695940" cy="3079946"/>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800" b="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Make No Idols!</a:t>
            </a:r>
            <a:endParaRPr lang="en-US" sz="13800" b="0" dirty="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269728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1026"/>
          <p:cNvSpPr txBox="1">
            <a:spLocks noChangeArrowheads="1"/>
          </p:cNvSpPr>
          <p:nvPr/>
        </p:nvSpPr>
        <p:spPr bwMode="auto">
          <a:xfrm>
            <a:off x="151482" y="3218019"/>
            <a:ext cx="8841037" cy="290675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God is big on God,</a:t>
            </a:r>
            <a:br>
              <a:rPr lang="en-US" sz="130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30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He </a:t>
            </a:r>
            <a:r>
              <a:rPr lang="en-US" sz="13000" i="1" dirty="0" err="1"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ain’t</a:t>
            </a:r>
            <a:r>
              <a:rPr lang="en-US" sz="130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big on me!</a:t>
            </a:r>
            <a:endParaRPr lang="en-US" sz="13000" i="1" dirty="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1808661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6"/>
            <a:ext cx="8724901" cy="3067185"/>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3069558"/>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Romans 1:21</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a:solidFill>
                  <a:schemeClr val="bg1"/>
                </a:solidFill>
                <a:latin typeface="Teen" pitchFamily="2" charset="0"/>
              </a:rPr>
              <a:t>Because that, when they knew God, they glorified him not as God, neither were thankful; but became vain in their imaginations, and their foolish heart was darkened.</a:t>
            </a:r>
            <a:endParaRPr lang="en-US" b="0" dirty="0">
              <a:solidFill>
                <a:schemeClr val="bg1"/>
              </a:solidFill>
              <a:latin typeface="Teen" pitchFamily="2" charset="0"/>
            </a:endParaRPr>
          </a:p>
        </p:txBody>
      </p:sp>
    </p:spTree>
    <p:extLst>
      <p:ext uri="{BB962C8B-B14F-4D97-AF65-F5344CB8AC3E}">
        <p14:creationId xmlns:p14="http://schemas.microsoft.com/office/powerpoint/2010/main" val="2144849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047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strVal val="4*#ppt_w"/>
                                          </p:val>
                                        </p:tav>
                                        <p:tav tm="100000">
                                          <p:val>
                                            <p:strVal val="#ppt_w"/>
                                          </p:val>
                                        </p:tav>
                                      </p:tavLst>
                                    </p:anim>
                                    <p:anim calcmode="lin" valueType="num">
                                      <p:cBhvr>
                                        <p:cTn id="8" dur="1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6"/>
            <a:ext cx="8724901" cy="3067185"/>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3069558"/>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James 1:17</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a:solidFill>
                  <a:schemeClr val="bg1"/>
                </a:solidFill>
                <a:latin typeface="Teen" pitchFamily="2" charset="0"/>
              </a:rPr>
              <a:t>Every good gift and every perfect gift is from above, and cometh down from the Father of lights, with whom is no variableness, neither shadow of turning.</a:t>
            </a:r>
            <a:endParaRPr lang="en-US" b="0" dirty="0">
              <a:solidFill>
                <a:schemeClr val="bg1"/>
              </a:solidFill>
              <a:latin typeface="Teen" pitchFamily="2" charset="0"/>
            </a:endParaRPr>
          </a:p>
        </p:txBody>
      </p:sp>
    </p:spTree>
    <p:extLst>
      <p:ext uri="{BB962C8B-B14F-4D97-AF65-F5344CB8AC3E}">
        <p14:creationId xmlns:p14="http://schemas.microsoft.com/office/powerpoint/2010/main" val="1389208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7"/>
            <a:ext cx="8724901" cy="1589858"/>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1592231"/>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Romans 3:10</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As it is written, </a:t>
            </a:r>
            <a:r>
              <a:rPr lang="en-US" i="1" dirty="0" smtClean="0">
                <a:solidFill>
                  <a:srgbClr val="66FFFF"/>
                </a:solidFill>
                <a:latin typeface="Teen" pitchFamily="2" charset="0"/>
              </a:rPr>
              <a:t>there is none righteous, no not one</a:t>
            </a:r>
            <a:r>
              <a:rPr lang="en-US" b="0" dirty="0" smtClean="0">
                <a:solidFill>
                  <a:schemeClr val="bg1"/>
                </a:solidFill>
                <a:latin typeface="Teen" pitchFamily="2" charset="0"/>
              </a:rPr>
              <a:t>.</a:t>
            </a:r>
            <a:endParaRPr lang="en-US" b="0" dirty="0">
              <a:solidFill>
                <a:schemeClr val="bg1"/>
              </a:solidFill>
              <a:latin typeface="Teen" pitchFamily="2" charset="0"/>
            </a:endParaRPr>
          </a:p>
        </p:txBody>
      </p:sp>
    </p:spTree>
    <p:extLst>
      <p:ext uri="{BB962C8B-B14F-4D97-AF65-F5344CB8AC3E}">
        <p14:creationId xmlns:p14="http://schemas.microsoft.com/office/powerpoint/2010/main" val="3713852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7"/>
            <a:ext cx="8724901" cy="1589858"/>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1592231"/>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Romans 3:23</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For </a:t>
            </a:r>
            <a:r>
              <a:rPr lang="en-US" i="1" dirty="0" smtClean="0">
                <a:solidFill>
                  <a:srgbClr val="66FFFF"/>
                </a:solidFill>
                <a:latin typeface="Teen" pitchFamily="2" charset="0"/>
              </a:rPr>
              <a:t>all have sinned</a:t>
            </a:r>
            <a:r>
              <a:rPr lang="en-US" b="0" dirty="0" smtClean="0">
                <a:solidFill>
                  <a:schemeClr val="bg1"/>
                </a:solidFill>
                <a:latin typeface="Teen" pitchFamily="2" charset="0"/>
              </a:rPr>
              <a:t>, and come short of the Glory of God;</a:t>
            </a:r>
            <a:endParaRPr lang="en-US" b="0" dirty="0">
              <a:solidFill>
                <a:schemeClr val="bg1"/>
              </a:solidFill>
              <a:latin typeface="Teen" pitchFamily="2" charset="0"/>
            </a:endParaRPr>
          </a:p>
        </p:txBody>
      </p:sp>
    </p:spTree>
    <p:extLst>
      <p:ext uri="{BB962C8B-B14F-4D97-AF65-F5344CB8AC3E}">
        <p14:creationId xmlns:p14="http://schemas.microsoft.com/office/powerpoint/2010/main" val="1119879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6"/>
            <a:ext cx="8724901" cy="2082299"/>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2084673"/>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Romans 6:23</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For </a:t>
            </a:r>
            <a:r>
              <a:rPr lang="en-US" i="1" dirty="0" smtClean="0">
                <a:solidFill>
                  <a:srgbClr val="66FFFF"/>
                </a:solidFill>
                <a:latin typeface="Teen" pitchFamily="2" charset="0"/>
              </a:rPr>
              <a:t>the wages of sin is death</a:t>
            </a:r>
            <a:r>
              <a:rPr lang="en-US" b="0" dirty="0" smtClean="0">
                <a:solidFill>
                  <a:schemeClr val="bg1"/>
                </a:solidFill>
                <a:latin typeface="Teen" pitchFamily="2" charset="0"/>
              </a:rPr>
              <a:t>; but the gift of God is eternal life through Jesus Christ our Lord.</a:t>
            </a:r>
            <a:endParaRPr lang="en-US" b="0" dirty="0">
              <a:solidFill>
                <a:schemeClr val="bg1"/>
              </a:solidFill>
              <a:latin typeface="Teen" pitchFamily="2" charset="0"/>
            </a:endParaRPr>
          </a:p>
        </p:txBody>
      </p:sp>
    </p:spTree>
    <p:extLst>
      <p:ext uri="{BB962C8B-B14F-4D97-AF65-F5344CB8AC3E}">
        <p14:creationId xmlns:p14="http://schemas.microsoft.com/office/powerpoint/2010/main" val="4055036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1669496"/>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45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God is big on Jesus!</a:t>
            </a:r>
            <a:endParaRPr lang="en-US" sz="145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5383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1789144"/>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56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It’s all about Him!</a:t>
            </a:r>
            <a:endParaRPr lang="en-US" sz="156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817557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2953611"/>
            <a:ext cx="8841037" cy="1789144"/>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56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It’s not about ME!</a:t>
            </a:r>
            <a:endParaRPr lang="en-US" sz="156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3" name="Text Box 1026"/>
          <p:cNvSpPr txBox="1">
            <a:spLocks noChangeArrowheads="1"/>
          </p:cNvSpPr>
          <p:nvPr/>
        </p:nvSpPr>
        <p:spPr bwMode="auto">
          <a:xfrm rot="20992135">
            <a:off x="-34714" y="3862492"/>
            <a:ext cx="3513767" cy="1200329"/>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7200" b="0" dirty="0" smtClean="0">
                <a:solidFill>
                  <a:srgbClr val="FFC000"/>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rPr>
              <a:t>myself</a:t>
            </a:r>
            <a:endParaRPr lang="en-US" sz="7200" b="0" dirty="0">
              <a:solidFill>
                <a:srgbClr val="FFC000"/>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endParaRPr>
          </a:p>
        </p:txBody>
      </p:sp>
      <p:sp>
        <p:nvSpPr>
          <p:cNvPr id="5" name="Text Box 1026"/>
          <p:cNvSpPr txBox="1">
            <a:spLocks noChangeArrowheads="1"/>
          </p:cNvSpPr>
          <p:nvPr/>
        </p:nvSpPr>
        <p:spPr bwMode="auto">
          <a:xfrm rot="236547">
            <a:off x="-78724" y="4762336"/>
            <a:ext cx="5999146" cy="1200329"/>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7200" b="0" dirty="0" smtClean="0">
                <a:solidFill>
                  <a:srgbClr val="FFFF66"/>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rPr>
              <a:t>my education</a:t>
            </a:r>
            <a:endParaRPr lang="en-US" sz="7200" b="0" dirty="0">
              <a:solidFill>
                <a:srgbClr val="FFFF66"/>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endParaRPr>
          </a:p>
        </p:txBody>
      </p:sp>
      <p:sp>
        <p:nvSpPr>
          <p:cNvPr id="6" name="Text Box 1026"/>
          <p:cNvSpPr txBox="1">
            <a:spLocks noChangeArrowheads="1"/>
          </p:cNvSpPr>
          <p:nvPr/>
        </p:nvSpPr>
        <p:spPr bwMode="auto">
          <a:xfrm>
            <a:off x="1800345" y="4052550"/>
            <a:ext cx="3513767" cy="1200329"/>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7200" b="0" dirty="0" smtClean="0">
                <a:solidFill>
                  <a:schemeClr val="bg1"/>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rPr>
              <a:t>my job</a:t>
            </a:r>
            <a:endParaRPr lang="en-US" sz="7200" b="0" dirty="0">
              <a:solidFill>
                <a:schemeClr val="bg1"/>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endParaRPr>
          </a:p>
        </p:txBody>
      </p:sp>
      <p:sp>
        <p:nvSpPr>
          <p:cNvPr id="8" name="Text Box 1026"/>
          <p:cNvSpPr txBox="1">
            <a:spLocks noChangeArrowheads="1"/>
          </p:cNvSpPr>
          <p:nvPr/>
        </p:nvSpPr>
        <p:spPr bwMode="auto">
          <a:xfrm rot="236547">
            <a:off x="4603489" y="3862491"/>
            <a:ext cx="4512641" cy="1200329"/>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7200" b="0" dirty="0" smtClean="0">
                <a:solidFill>
                  <a:srgbClr val="99FF99"/>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rPr>
              <a:t>my feelings</a:t>
            </a:r>
            <a:endParaRPr lang="en-US" sz="7200" b="0" dirty="0">
              <a:solidFill>
                <a:srgbClr val="99FF99"/>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endParaRPr>
          </a:p>
        </p:txBody>
      </p:sp>
      <p:sp>
        <p:nvSpPr>
          <p:cNvPr id="9" name="Text Box 1026"/>
          <p:cNvSpPr txBox="1">
            <a:spLocks noChangeArrowheads="1"/>
          </p:cNvSpPr>
          <p:nvPr/>
        </p:nvSpPr>
        <p:spPr bwMode="auto">
          <a:xfrm rot="21385502">
            <a:off x="3181834" y="5533527"/>
            <a:ext cx="5910732" cy="1200329"/>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7200" b="0" dirty="0" smtClean="0">
                <a:solidFill>
                  <a:srgbClr val="66FFFF"/>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rPr>
              <a:t>my philosophy</a:t>
            </a:r>
            <a:endParaRPr lang="en-US" sz="7200" b="0" dirty="0">
              <a:solidFill>
                <a:srgbClr val="66FFFF"/>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endParaRPr>
          </a:p>
        </p:txBody>
      </p:sp>
      <p:sp>
        <p:nvSpPr>
          <p:cNvPr id="10" name="Text Box 1026"/>
          <p:cNvSpPr txBox="1">
            <a:spLocks noChangeArrowheads="1"/>
          </p:cNvSpPr>
          <p:nvPr/>
        </p:nvSpPr>
        <p:spPr bwMode="auto">
          <a:xfrm rot="21427650">
            <a:off x="-197500" y="5379288"/>
            <a:ext cx="4907064" cy="1200329"/>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7200" b="0" dirty="0" smtClean="0">
                <a:solidFill>
                  <a:schemeClr val="bg1"/>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rPr>
              <a:t>my religion</a:t>
            </a:r>
            <a:endParaRPr lang="en-US" sz="7200" b="0" dirty="0">
              <a:solidFill>
                <a:schemeClr val="bg1"/>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endParaRPr>
          </a:p>
        </p:txBody>
      </p:sp>
      <p:sp>
        <p:nvSpPr>
          <p:cNvPr id="11" name="Text Box 1026"/>
          <p:cNvSpPr txBox="1">
            <a:spLocks noChangeArrowheads="1"/>
          </p:cNvSpPr>
          <p:nvPr/>
        </p:nvSpPr>
        <p:spPr bwMode="auto">
          <a:xfrm>
            <a:off x="2310826" y="4114637"/>
            <a:ext cx="6599103" cy="2215991"/>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13800" b="0" dirty="0" smtClean="0">
                <a:solidFill>
                  <a:srgbClr val="FF66CC"/>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rPr>
              <a:t>my stuff</a:t>
            </a:r>
            <a:endParaRPr lang="en-US" sz="13800" b="0" dirty="0">
              <a:solidFill>
                <a:srgbClr val="FF66CC"/>
              </a:solidFill>
              <a:effectLst>
                <a:glow rad="381000">
                  <a:schemeClr val="accent4">
                    <a:satMod val="175000"/>
                    <a:alpha val="95000"/>
                  </a:schemeClr>
                </a:glow>
                <a:outerShdw blurRad="50800" dist="38100" dir="2700000" algn="tl" rotWithShape="0">
                  <a:prstClr val="black">
                    <a:alpha val="40000"/>
                  </a:prstClr>
                </a:outerShdw>
              </a:effectLst>
              <a:latin typeface="Footlight MT Light" pitchFamily="18" charset="0"/>
            </a:endParaRPr>
          </a:p>
        </p:txBody>
      </p:sp>
    </p:spTree>
    <p:extLst>
      <p:ext uri="{BB962C8B-B14F-4D97-AF65-F5344CB8AC3E}">
        <p14:creationId xmlns:p14="http://schemas.microsoft.com/office/powerpoint/2010/main" val="4138529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6*min(max(#ppt_w*#ppt_h,.3),1)-7.4)/-.7*#ppt_w"/>
                                          </p:val>
                                        </p:tav>
                                        <p:tav tm="100000">
                                          <p:val>
                                            <p:strVal val="#ppt_w"/>
                                          </p:val>
                                        </p:tav>
                                      </p:tavLst>
                                    </p:anim>
                                    <p:anim calcmode="lin" valueType="num">
                                      <p:cBhvr>
                                        <p:cTn id="13" dur="500" fill="hold"/>
                                        <p:tgtEl>
                                          <p:spTgt spid="3"/>
                                        </p:tgtEl>
                                        <p:attrNameLst>
                                          <p:attrName>ppt_h</p:attrName>
                                        </p:attrNameLst>
                                      </p:cBhvr>
                                      <p:tavLst>
                                        <p:tav tm="0">
                                          <p:val>
                                            <p:strVal val="(6*min(max(#ppt_w*#ppt_h,.3),1)-7.4)/-.7*#ppt_h"/>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strVal val="(6*min(max(#ppt_w*#ppt_h,.3),1)-7.4)/-.7*#ppt_w"/>
                                          </p:val>
                                        </p:tav>
                                        <p:tav tm="100000">
                                          <p:val>
                                            <p:strVal val="#ppt_w"/>
                                          </p:val>
                                        </p:tav>
                                      </p:tavLst>
                                    </p:anim>
                                    <p:anim calcmode="lin" valueType="num">
                                      <p:cBhvr>
                                        <p:cTn id="21" dur="500" fill="hold"/>
                                        <p:tgtEl>
                                          <p:spTgt spid="5"/>
                                        </p:tgtEl>
                                        <p:attrNameLst>
                                          <p:attrName>ppt_h</p:attrName>
                                        </p:attrNameLst>
                                      </p:cBhvr>
                                      <p:tavLst>
                                        <p:tav tm="0">
                                          <p:val>
                                            <p:strVal val="(6*min(max(#ppt_w*#ppt_h,.3),1)-7.4)/-.7*#ppt_h"/>
                                          </p:val>
                                        </p:tav>
                                        <p:tav tm="100000">
                                          <p:val>
                                            <p:strVal val="#ppt_h"/>
                                          </p:val>
                                        </p:tav>
                                      </p:tavLst>
                                    </p:anim>
                                    <p:anim calcmode="lin" valueType="num">
                                      <p:cBhvr>
                                        <p:cTn id="22" dur="500" fill="hold"/>
                                        <p:tgtEl>
                                          <p:spTgt spid="5"/>
                                        </p:tgtEl>
                                        <p:attrNameLst>
                                          <p:attrName>ppt_x</p:attrName>
                                        </p:attrNameLst>
                                      </p:cBhvr>
                                      <p:tavLst>
                                        <p:tav tm="0">
                                          <p:val>
                                            <p:fltVal val="0.5"/>
                                          </p:val>
                                        </p:tav>
                                        <p:tav tm="100000">
                                          <p:val>
                                            <p:strVal val="#ppt_x"/>
                                          </p:val>
                                        </p:tav>
                                      </p:tavLst>
                                    </p:anim>
                                    <p:anim calcmode="lin" valueType="num">
                                      <p:cBhvr>
                                        <p:cTn id="2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6*min(max(#ppt_w*#ppt_h,.3),1)-7.4)/-.7*#ppt_w"/>
                                          </p:val>
                                        </p:tav>
                                        <p:tav tm="100000">
                                          <p:val>
                                            <p:strVal val="#ppt_w"/>
                                          </p:val>
                                        </p:tav>
                                      </p:tavLst>
                                    </p:anim>
                                    <p:anim calcmode="lin" valueType="num">
                                      <p:cBhvr>
                                        <p:cTn id="29" dur="500" fill="hold"/>
                                        <p:tgtEl>
                                          <p:spTgt spid="6"/>
                                        </p:tgtEl>
                                        <p:attrNameLst>
                                          <p:attrName>ppt_h</p:attrName>
                                        </p:attrNameLst>
                                      </p:cBhvr>
                                      <p:tavLst>
                                        <p:tav tm="0">
                                          <p:val>
                                            <p:strVal val="(6*min(max(#ppt_w*#ppt_h,.3),1)-7.4)/-.7*#ppt_h"/>
                                          </p:val>
                                        </p:tav>
                                        <p:tav tm="100000">
                                          <p:val>
                                            <p:strVal val="#ppt_h"/>
                                          </p:val>
                                        </p:tav>
                                      </p:tavLst>
                                    </p:anim>
                                    <p:anim calcmode="lin" valueType="num">
                                      <p:cBhvr>
                                        <p:cTn id="30" dur="500" fill="hold"/>
                                        <p:tgtEl>
                                          <p:spTgt spid="6"/>
                                        </p:tgtEl>
                                        <p:attrNameLst>
                                          <p:attrName>ppt_x</p:attrName>
                                        </p:attrNameLst>
                                      </p:cBhvr>
                                      <p:tavLst>
                                        <p:tav tm="0">
                                          <p:val>
                                            <p:fltVal val="0.5"/>
                                          </p:val>
                                        </p:tav>
                                        <p:tav tm="100000">
                                          <p:val>
                                            <p:strVal val="#ppt_x"/>
                                          </p:val>
                                        </p:tav>
                                      </p:tavLst>
                                    </p:anim>
                                    <p:anim calcmode="lin" valueType="num">
                                      <p:cBhvr>
                                        <p:cTn id="31"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6*min(max(#ppt_w*#ppt_h,.3),1)-7.4)/-.7*#ppt_w"/>
                                          </p:val>
                                        </p:tav>
                                        <p:tav tm="100000">
                                          <p:val>
                                            <p:strVal val="#ppt_w"/>
                                          </p:val>
                                        </p:tav>
                                      </p:tavLst>
                                    </p:anim>
                                    <p:anim calcmode="lin" valueType="num">
                                      <p:cBhvr>
                                        <p:cTn id="37" dur="500" fill="hold"/>
                                        <p:tgtEl>
                                          <p:spTgt spid="8"/>
                                        </p:tgtEl>
                                        <p:attrNameLst>
                                          <p:attrName>ppt_h</p:attrName>
                                        </p:attrNameLst>
                                      </p:cBhvr>
                                      <p:tavLst>
                                        <p:tav tm="0">
                                          <p:val>
                                            <p:strVal val="(6*min(max(#ppt_w*#ppt_h,.3),1)-7.4)/-.7*#ppt_h"/>
                                          </p:val>
                                        </p:tav>
                                        <p:tav tm="100000">
                                          <p:val>
                                            <p:strVal val="#ppt_h"/>
                                          </p:val>
                                        </p:tav>
                                      </p:tavLst>
                                    </p:anim>
                                    <p:anim calcmode="lin" valueType="num">
                                      <p:cBhvr>
                                        <p:cTn id="38" dur="500" fill="hold"/>
                                        <p:tgtEl>
                                          <p:spTgt spid="8"/>
                                        </p:tgtEl>
                                        <p:attrNameLst>
                                          <p:attrName>ppt_x</p:attrName>
                                        </p:attrNameLst>
                                      </p:cBhvr>
                                      <p:tavLst>
                                        <p:tav tm="0">
                                          <p:val>
                                            <p:fltVal val="0.5"/>
                                          </p:val>
                                        </p:tav>
                                        <p:tav tm="100000">
                                          <p:val>
                                            <p:strVal val="#ppt_x"/>
                                          </p:val>
                                        </p:tav>
                                      </p:tavLst>
                                    </p:anim>
                                    <p:anim calcmode="lin" valueType="num">
                                      <p:cBhvr>
                                        <p:cTn id="39" dur="5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strVal val="(6*min(max(#ppt_w*#ppt_h,.3),1)-7.4)/-.7*#ppt_w"/>
                                          </p:val>
                                        </p:tav>
                                        <p:tav tm="100000">
                                          <p:val>
                                            <p:strVal val="#ppt_w"/>
                                          </p:val>
                                        </p:tav>
                                      </p:tavLst>
                                    </p:anim>
                                    <p:anim calcmode="lin" valueType="num">
                                      <p:cBhvr>
                                        <p:cTn id="45" dur="500" fill="hold"/>
                                        <p:tgtEl>
                                          <p:spTgt spid="9"/>
                                        </p:tgtEl>
                                        <p:attrNameLst>
                                          <p:attrName>ppt_h</p:attrName>
                                        </p:attrNameLst>
                                      </p:cBhvr>
                                      <p:tavLst>
                                        <p:tav tm="0">
                                          <p:val>
                                            <p:strVal val="(6*min(max(#ppt_w*#ppt_h,.3),1)-7.4)/-.7*#ppt_h"/>
                                          </p:val>
                                        </p:tav>
                                        <p:tav tm="100000">
                                          <p:val>
                                            <p:strVal val="#ppt_h"/>
                                          </p:val>
                                        </p:tav>
                                      </p:tavLst>
                                    </p:anim>
                                    <p:anim calcmode="lin" valueType="num">
                                      <p:cBhvr>
                                        <p:cTn id="46" dur="500" fill="hold"/>
                                        <p:tgtEl>
                                          <p:spTgt spid="9"/>
                                        </p:tgtEl>
                                        <p:attrNameLst>
                                          <p:attrName>ppt_x</p:attrName>
                                        </p:attrNameLst>
                                      </p:cBhvr>
                                      <p:tavLst>
                                        <p:tav tm="0">
                                          <p:val>
                                            <p:fltVal val="0.5"/>
                                          </p:val>
                                        </p:tav>
                                        <p:tav tm="100000">
                                          <p:val>
                                            <p:strVal val="#ppt_x"/>
                                          </p:val>
                                        </p:tav>
                                      </p:tavLst>
                                    </p:anim>
                                    <p:anim calcmode="lin" valueType="num">
                                      <p:cBhvr>
                                        <p:cTn id="47"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strVal val="(6*min(max(#ppt_w*#ppt_h,.3),1)-7.4)/-.7*#ppt_w"/>
                                          </p:val>
                                        </p:tav>
                                        <p:tav tm="100000">
                                          <p:val>
                                            <p:strVal val="#ppt_w"/>
                                          </p:val>
                                        </p:tav>
                                      </p:tavLst>
                                    </p:anim>
                                    <p:anim calcmode="lin" valueType="num">
                                      <p:cBhvr>
                                        <p:cTn id="53" dur="500" fill="hold"/>
                                        <p:tgtEl>
                                          <p:spTgt spid="10"/>
                                        </p:tgtEl>
                                        <p:attrNameLst>
                                          <p:attrName>ppt_h</p:attrName>
                                        </p:attrNameLst>
                                      </p:cBhvr>
                                      <p:tavLst>
                                        <p:tav tm="0">
                                          <p:val>
                                            <p:strVal val="(6*min(max(#ppt_w*#ppt_h,.3),1)-7.4)/-.7*#ppt_h"/>
                                          </p:val>
                                        </p:tav>
                                        <p:tav tm="100000">
                                          <p:val>
                                            <p:strVal val="#ppt_h"/>
                                          </p:val>
                                        </p:tav>
                                      </p:tavLst>
                                    </p:anim>
                                    <p:anim calcmode="lin" valueType="num">
                                      <p:cBhvr>
                                        <p:cTn id="54" dur="500" fill="hold"/>
                                        <p:tgtEl>
                                          <p:spTgt spid="10"/>
                                        </p:tgtEl>
                                        <p:attrNameLst>
                                          <p:attrName>ppt_x</p:attrName>
                                        </p:attrNameLst>
                                      </p:cBhvr>
                                      <p:tavLst>
                                        <p:tav tm="0">
                                          <p:val>
                                            <p:fltVal val="0.5"/>
                                          </p:val>
                                        </p:tav>
                                        <p:tav tm="100000">
                                          <p:val>
                                            <p:strVal val="#ppt_x"/>
                                          </p:val>
                                        </p:tav>
                                      </p:tavLst>
                                    </p:anim>
                                    <p:anim calcmode="lin" valueType="num">
                                      <p:cBhvr>
                                        <p:cTn id="55"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strVal val="(6*min(max(#ppt_w*#ppt_h,.3),1)-7.4)/-.7*#ppt_w"/>
                                          </p:val>
                                        </p:tav>
                                        <p:tav tm="100000">
                                          <p:val>
                                            <p:strVal val="#ppt_w"/>
                                          </p:val>
                                        </p:tav>
                                      </p:tavLst>
                                    </p:anim>
                                    <p:anim calcmode="lin" valueType="num">
                                      <p:cBhvr>
                                        <p:cTn id="61" dur="500" fill="hold"/>
                                        <p:tgtEl>
                                          <p:spTgt spid="11"/>
                                        </p:tgtEl>
                                        <p:attrNameLst>
                                          <p:attrName>ppt_h</p:attrName>
                                        </p:attrNameLst>
                                      </p:cBhvr>
                                      <p:tavLst>
                                        <p:tav tm="0">
                                          <p:val>
                                            <p:strVal val="(6*min(max(#ppt_w*#ppt_h,.3),1)-7.4)/-.7*#ppt_h"/>
                                          </p:val>
                                        </p:tav>
                                        <p:tav tm="100000">
                                          <p:val>
                                            <p:strVal val="#ppt_h"/>
                                          </p:val>
                                        </p:tav>
                                      </p:tavLst>
                                    </p:anim>
                                    <p:anim calcmode="lin" valueType="num">
                                      <p:cBhvr>
                                        <p:cTn id="62" dur="500" fill="hold"/>
                                        <p:tgtEl>
                                          <p:spTgt spid="11"/>
                                        </p:tgtEl>
                                        <p:attrNameLst>
                                          <p:attrName>ppt_x</p:attrName>
                                        </p:attrNameLst>
                                      </p:cBhvr>
                                      <p:tavLst>
                                        <p:tav tm="0">
                                          <p:val>
                                            <p:fltVal val="0.5"/>
                                          </p:val>
                                        </p:tav>
                                        <p:tav tm="100000">
                                          <p:val>
                                            <p:strVal val="#ppt_x"/>
                                          </p:val>
                                        </p:tav>
                                      </p:tavLst>
                                    </p:anim>
                                    <p:anim calcmode="lin" valueType="num">
                                      <p:cBhvr>
                                        <p:cTn id="63"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a:spLocks noChangeArrowheads="1"/>
          </p:cNvSpPr>
          <p:nvPr/>
        </p:nvSpPr>
        <p:spPr bwMode="auto">
          <a:xfrm>
            <a:off x="208867" y="2876326"/>
            <a:ext cx="8724901" cy="3067185"/>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13" name="Text Box 3"/>
          <p:cNvSpPr txBox="1">
            <a:spLocks noChangeArrowheads="1"/>
          </p:cNvSpPr>
          <p:nvPr/>
        </p:nvSpPr>
        <p:spPr bwMode="auto">
          <a:xfrm>
            <a:off x="263978" y="2873953"/>
            <a:ext cx="8616043" cy="3069558"/>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2 Corinthians 10:5</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a:solidFill>
                  <a:schemeClr val="bg1"/>
                </a:solidFill>
                <a:latin typeface="Teen" pitchFamily="2" charset="0"/>
              </a:rPr>
              <a:t>Casting down imaginations, and every high thing that </a:t>
            </a:r>
            <a:r>
              <a:rPr lang="en-US" b="0" dirty="0" err="1">
                <a:solidFill>
                  <a:schemeClr val="bg1"/>
                </a:solidFill>
                <a:latin typeface="Teen" pitchFamily="2" charset="0"/>
              </a:rPr>
              <a:t>exalteth</a:t>
            </a:r>
            <a:r>
              <a:rPr lang="en-US" b="0" dirty="0">
                <a:solidFill>
                  <a:schemeClr val="bg1"/>
                </a:solidFill>
                <a:latin typeface="Teen" pitchFamily="2" charset="0"/>
              </a:rPr>
              <a:t> itself against the knowledge of God, and bringing into captivity every thought to the obedience of Christ;</a:t>
            </a:r>
            <a:endParaRPr lang="en-US" b="0" dirty="0">
              <a:solidFill>
                <a:schemeClr val="bg1"/>
              </a:solidFill>
              <a:latin typeface="Teen" pitchFamily="2" charset="0"/>
            </a:endParaRPr>
          </a:p>
        </p:txBody>
      </p:sp>
    </p:spTree>
    <p:extLst>
      <p:ext uri="{BB962C8B-B14F-4D97-AF65-F5344CB8AC3E}">
        <p14:creationId xmlns:p14="http://schemas.microsoft.com/office/powerpoint/2010/main" val="666267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1965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839819" y="202257"/>
            <a:ext cx="7251854" cy="140038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Aft>
                <a:spcPct val="40000"/>
              </a:spcAft>
              <a:buClr>
                <a:srgbClr val="FFFF99"/>
              </a:buClr>
            </a:pPr>
            <a:r>
              <a:rPr lang="en-US" sz="8500" dirty="0" smtClean="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THIRD COMMANDMENT</a:t>
            </a:r>
            <a:endParaRPr lang="en-US" sz="8500" dirty="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68" y="345315"/>
            <a:ext cx="1264416" cy="1146094"/>
          </a:xfrm>
          <a:prstGeom prst="rect">
            <a:avLst/>
          </a:prstGeom>
          <a:effectLst>
            <a:glow rad="317500">
              <a:schemeClr val="accent4">
                <a:satMod val="175000"/>
                <a:alpha val="40000"/>
              </a:schemeClr>
            </a:glow>
          </a:effectLst>
        </p:spPr>
      </p:pic>
      <p:sp>
        <p:nvSpPr>
          <p:cNvPr id="4" name="Rectangle 3"/>
          <p:cNvSpPr>
            <a:spLocks noChangeArrowheads="1"/>
          </p:cNvSpPr>
          <p:nvPr/>
        </p:nvSpPr>
        <p:spPr bwMode="auto">
          <a:xfrm>
            <a:off x="208867" y="2589884"/>
            <a:ext cx="8724901" cy="2582949"/>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5" name="Text Box 3"/>
          <p:cNvSpPr txBox="1">
            <a:spLocks noChangeArrowheads="1"/>
          </p:cNvSpPr>
          <p:nvPr/>
        </p:nvSpPr>
        <p:spPr bwMode="auto">
          <a:xfrm>
            <a:off x="263978" y="2587511"/>
            <a:ext cx="8616043" cy="2585323"/>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Exodus 20:7</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a:solidFill>
                  <a:schemeClr val="bg1"/>
                </a:solidFill>
                <a:latin typeface="Teen" pitchFamily="2" charset="0"/>
              </a:rPr>
              <a:t>Thou shalt not take the name of the LORD thy God in vain; for the LORD will not hold him guiltless that </a:t>
            </a:r>
            <a:r>
              <a:rPr lang="en-US" b="0" dirty="0" err="1">
                <a:solidFill>
                  <a:schemeClr val="bg1"/>
                </a:solidFill>
                <a:latin typeface="Teen" pitchFamily="2" charset="0"/>
              </a:rPr>
              <a:t>taketh</a:t>
            </a:r>
            <a:r>
              <a:rPr lang="en-US" b="0" dirty="0">
                <a:solidFill>
                  <a:schemeClr val="bg1"/>
                </a:solidFill>
                <a:latin typeface="Teen" pitchFamily="2" charset="0"/>
              </a:rPr>
              <a:t> his name in vain.</a:t>
            </a:r>
            <a:endParaRPr lang="en-US" b="0" dirty="0">
              <a:solidFill>
                <a:schemeClr val="bg1"/>
              </a:solidFill>
              <a:latin typeface="Teen" pitchFamily="2" charset="0"/>
            </a:endParaRPr>
          </a:p>
        </p:txBody>
      </p:sp>
    </p:spTree>
    <p:extLst>
      <p:ext uri="{BB962C8B-B14F-4D97-AF65-F5344CB8AC3E}">
        <p14:creationId xmlns:p14="http://schemas.microsoft.com/office/powerpoint/2010/main" val="871057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0977" y="3206986"/>
            <a:ext cx="3322046" cy="3011175"/>
          </a:xfrm>
          <a:prstGeom prst="rect">
            <a:avLst/>
          </a:prstGeom>
          <a:effectLst>
            <a:glow rad="317500">
              <a:schemeClr val="accent4">
                <a:satMod val="175000"/>
                <a:alpha val="40000"/>
              </a:schemeClr>
            </a:glow>
          </a:effectLst>
        </p:spPr>
      </p:pic>
      <p:sp>
        <p:nvSpPr>
          <p:cNvPr id="5" name="Text Box 1026"/>
          <p:cNvSpPr txBox="1">
            <a:spLocks noChangeArrowheads="1"/>
          </p:cNvSpPr>
          <p:nvPr/>
        </p:nvSpPr>
        <p:spPr bwMode="auto">
          <a:xfrm>
            <a:off x="151482" y="918362"/>
            <a:ext cx="8841037" cy="2848152"/>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850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Ten Commandments Really Deal With Our </a:t>
            </a:r>
            <a:r>
              <a:rPr lang="en-US" sz="8500" dirty="0" smtClean="0">
                <a:solidFill>
                  <a:schemeClr val="bg1"/>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ATTITUDE</a:t>
            </a:r>
            <a:r>
              <a:rPr lang="en-US" sz="850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And </a:t>
            </a:r>
            <a:r>
              <a:rPr lang="en-US" sz="8500" dirty="0" smtClean="0">
                <a:solidFill>
                  <a:schemeClr val="bg1"/>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ACTIONS</a:t>
            </a:r>
            <a:r>
              <a:rPr lang="en-US" sz="850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Toward God And Others</a:t>
            </a:r>
            <a:endParaRPr lang="en-US" sz="8500" dirty="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1644869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4*#ppt_w"/>
                                          </p:val>
                                        </p:tav>
                                        <p:tav tm="100000">
                                          <p:val>
                                            <p:strVal val="#ppt_w"/>
                                          </p:val>
                                        </p:tav>
                                      </p:tavLst>
                                    </p:anim>
                                    <p:anim calcmode="lin" valueType="num">
                                      <p:cBhvr>
                                        <p:cTn id="8" dur="1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839819" y="202257"/>
            <a:ext cx="7251854" cy="140038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Aft>
                <a:spcPct val="40000"/>
              </a:spcAft>
              <a:buClr>
                <a:srgbClr val="FFFF99"/>
              </a:buClr>
            </a:pPr>
            <a:r>
              <a:rPr lang="en-US" sz="8500" dirty="0" smtClean="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THIRD COMMANDMENT</a:t>
            </a:r>
            <a:endParaRPr lang="en-US" sz="8500" dirty="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68" y="345315"/>
            <a:ext cx="1264416" cy="1146094"/>
          </a:xfrm>
          <a:prstGeom prst="rect">
            <a:avLst/>
          </a:prstGeom>
          <a:effectLst>
            <a:glow rad="317500">
              <a:schemeClr val="accent4">
                <a:satMod val="175000"/>
                <a:alpha val="40000"/>
              </a:schemeClr>
            </a:glo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250" y="2269472"/>
            <a:ext cx="4590361" cy="3442770"/>
          </a:xfrm>
          <a:prstGeom prst="rect">
            <a:avLst/>
          </a:prstGeom>
          <a:effectLst>
            <a:glow rad="317500">
              <a:schemeClr val="accent4">
                <a:satMod val="175000"/>
                <a:alpha val="70000"/>
              </a:schemeClr>
            </a:glo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249" y="2269471"/>
            <a:ext cx="4590360" cy="3442770"/>
          </a:xfrm>
          <a:prstGeom prst="rect">
            <a:avLst/>
          </a:prstGeom>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0251" y="2269472"/>
            <a:ext cx="4590360" cy="3442770"/>
          </a:xfrm>
          <a:prstGeom prst="rect">
            <a:avLst/>
          </a:prstGeom>
          <a:effectLst/>
        </p:spPr>
      </p:pic>
      <p:sp>
        <p:nvSpPr>
          <p:cNvPr id="7" name="Text Box 1026"/>
          <p:cNvSpPr txBox="1">
            <a:spLocks noChangeArrowheads="1"/>
          </p:cNvSpPr>
          <p:nvPr/>
        </p:nvSpPr>
        <p:spPr bwMode="auto">
          <a:xfrm>
            <a:off x="151483" y="2383959"/>
            <a:ext cx="4695940" cy="3658694"/>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1000" b="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Don’t Take God’s Name</a:t>
            </a:r>
            <a:br>
              <a:rPr lang="en-US" sz="11000" b="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1000" b="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In Vain!</a:t>
            </a:r>
            <a:endParaRPr lang="en-US" sz="11000" b="0" dirty="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148984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1026"/>
          <p:cNvSpPr txBox="1">
            <a:spLocks noChangeArrowheads="1"/>
          </p:cNvSpPr>
          <p:nvPr/>
        </p:nvSpPr>
        <p:spPr bwMode="auto">
          <a:xfrm>
            <a:off x="151482" y="3218019"/>
            <a:ext cx="8841037" cy="2430474"/>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0800" dirty="0" smtClean="0">
                <a:solidFill>
                  <a:schemeClr val="bg1"/>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PROFESS</a:t>
            </a:r>
            <a:r>
              <a:rPr lang="en-US" sz="108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MEANS TO</a:t>
            </a:r>
            <a:br>
              <a:rPr lang="en-US" sz="108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08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SPEAK OR PROCLAIM</a:t>
            </a:r>
            <a:endParaRPr lang="en-US" sz="10800" i="1" dirty="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28466138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7"/>
            <a:ext cx="8724901" cy="2082300"/>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2084673"/>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Matthew 15:18</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But those things which proceed out of the mouth come forth from the heart; and they defile the man.</a:t>
            </a:r>
            <a:endParaRPr lang="en-US" b="0" dirty="0">
              <a:solidFill>
                <a:schemeClr val="bg1"/>
              </a:solidFill>
              <a:latin typeface="Teen" pitchFamily="2" charset="0"/>
            </a:endParaRPr>
          </a:p>
        </p:txBody>
      </p:sp>
    </p:spTree>
    <p:extLst>
      <p:ext uri="{BB962C8B-B14F-4D97-AF65-F5344CB8AC3E}">
        <p14:creationId xmlns:p14="http://schemas.microsoft.com/office/powerpoint/2010/main" val="543552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7"/>
            <a:ext cx="8724901" cy="3067184"/>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3069558"/>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Romans 10:9-10</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baseline="30000" dirty="0">
                <a:solidFill>
                  <a:srgbClr val="FFFF00"/>
                </a:solidFill>
                <a:latin typeface="Teen" pitchFamily="2" charset="0"/>
              </a:rPr>
              <a:t>9</a:t>
            </a:r>
            <a:r>
              <a:rPr lang="en-US" b="0" dirty="0">
                <a:solidFill>
                  <a:schemeClr val="bg1"/>
                </a:solidFill>
                <a:latin typeface="Teen" pitchFamily="2" charset="0"/>
              </a:rPr>
              <a:t>That if thou shalt confess with thy mouth the Lord Jesus, and shalt believe in </a:t>
            </a:r>
            <a:r>
              <a:rPr lang="en-US" b="0" dirty="0" err="1">
                <a:solidFill>
                  <a:schemeClr val="bg1"/>
                </a:solidFill>
                <a:latin typeface="Teen" pitchFamily="2" charset="0"/>
              </a:rPr>
              <a:t>thine</a:t>
            </a:r>
            <a:r>
              <a:rPr lang="en-US" b="0" dirty="0">
                <a:solidFill>
                  <a:schemeClr val="bg1"/>
                </a:solidFill>
                <a:latin typeface="Teen" pitchFamily="2" charset="0"/>
              </a:rPr>
              <a:t> heart that God hath raised him from the dead, thou shalt be saved. </a:t>
            </a:r>
          </a:p>
        </p:txBody>
      </p:sp>
    </p:spTree>
    <p:extLst>
      <p:ext uri="{BB962C8B-B14F-4D97-AF65-F5344CB8AC3E}">
        <p14:creationId xmlns:p14="http://schemas.microsoft.com/office/powerpoint/2010/main" val="3450981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6"/>
            <a:ext cx="8724901" cy="2552171"/>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2554545"/>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Romans 10:9-10</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baseline="30000" dirty="0" smtClean="0">
                <a:solidFill>
                  <a:srgbClr val="FFFF00"/>
                </a:solidFill>
                <a:latin typeface="Teen" pitchFamily="2" charset="0"/>
              </a:rPr>
              <a:t>10</a:t>
            </a:r>
            <a:r>
              <a:rPr lang="en-US" b="0" dirty="0" smtClean="0">
                <a:solidFill>
                  <a:schemeClr val="bg1"/>
                </a:solidFill>
                <a:latin typeface="Teen" pitchFamily="2" charset="0"/>
              </a:rPr>
              <a:t>For </a:t>
            </a:r>
            <a:r>
              <a:rPr lang="en-US" b="0" dirty="0">
                <a:solidFill>
                  <a:schemeClr val="bg1"/>
                </a:solidFill>
                <a:latin typeface="Teen" pitchFamily="2" charset="0"/>
              </a:rPr>
              <a:t>with the heart man believeth unto righteousness; and with the mouth confession is made unto salvation</a:t>
            </a:r>
            <a:r>
              <a:rPr lang="en-US" b="0" dirty="0" smtClean="0">
                <a:solidFill>
                  <a:schemeClr val="bg1"/>
                </a:solidFill>
                <a:latin typeface="Teen" pitchFamily="2" charset="0"/>
              </a:rPr>
              <a:t>.</a:t>
            </a:r>
            <a:endParaRPr lang="en-US" b="0" dirty="0">
              <a:solidFill>
                <a:schemeClr val="bg1"/>
              </a:solidFill>
              <a:latin typeface="Teen" pitchFamily="2" charset="0"/>
            </a:endParaRPr>
          </a:p>
        </p:txBody>
      </p:sp>
    </p:spTree>
    <p:extLst>
      <p:ext uri="{BB962C8B-B14F-4D97-AF65-F5344CB8AC3E}">
        <p14:creationId xmlns:p14="http://schemas.microsoft.com/office/powerpoint/2010/main" val="1436782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2893100"/>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What I say is</a:t>
            </a:r>
            <a:b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what I believe!</a:t>
            </a:r>
            <a:endParaRPr lang="en-US" sz="130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1305994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290675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What I Speak,</a:t>
            </a:r>
            <a:b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Is Who I Am!</a:t>
            </a:r>
            <a:endParaRPr lang="en-US" sz="130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3307514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208867" y="2876327"/>
            <a:ext cx="8724901" cy="2582950"/>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5" name="Text Box 3"/>
          <p:cNvSpPr txBox="1">
            <a:spLocks noChangeArrowheads="1"/>
          </p:cNvSpPr>
          <p:nvPr/>
        </p:nvSpPr>
        <p:spPr bwMode="auto">
          <a:xfrm>
            <a:off x="263978" y="2873953"/>
            <a:ext cx="8616043" cy="2585323"/>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2 Corinthians 5:17</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a:solidFill>
                  <a:schemeClr val="bg1"/>
                </a:solidFill>
                <a:latin typeface="Teen" pitchFamily="2" charset="0"/>
              </a:rPr>
              <a:t>Therefore if any man be in Christ, he is a new creature: old things are passed away; behold, all things are become new.</a:t>
            </a:r>
            <a:endParaRPr lang="en-US" b="0" dirty="0">
              <a:solidFill>
                <a:schemeClr val="bg1"/>
              </a:solidFill>
              <a:latin typeface="Teen" pitchFamily="2" charset="0"/>
            </a:endParaRPr>
          </a:p>
        </p:txBody>
      </p:sp>
    </p:spTree>
    <p:extLst>
      <p:ext uri="{BB962C8B-B14F-4D97-AF65-F5344CB8AC3E}">
        <p14:creationId xmlns:p14="http://schemas.microsoft.com/office/powerpoint/2010/main" val="1934634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4108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839819" y="202257"/>
            <a:ext cx="7251854" cy="140038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Aft>
                <a:spcPct val="40000"/>
              </a:spcAft>
              <a:buClr>
                <a:srgbClr val="FFFF99"/>
              </a:buClr>
            </a:pPr>
            <a:r>
              <a:rPr lang="en-US" sz="8500" dirty="0" smtClean="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FORTH COMMANDMENT</a:t>
            </a:r>
            <a:endParaRPr lang="en-US" sz="8500" dirty="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68" y="345315"/>
            <a:ext cx="1264416" cy="1146094"/>
          </a:xfrm>
          <a:prstGeom prst="rect">
            <a:avLst/>
          </a:prstGeom>
          <a:effectLst>
            <a:glow rad="317500">
              <a:schemeClr val="accent4">
                <a:satMod val="175000"/>
                <a:alpha val="40000"/>
              </a:schemeClr>
            </a:glow>
          </a:effectLst>
        </p:spPr>
      </p:pic>
      <p:sp>
        <p:nvSpPr>
          <p:cNvPr id="4" name="Rectangle 3"/>
          <p:cNvSpPr>
            <a:spLocks noChangeArrowheads="1"/>
          </p:cNvSpPr>
          <p:nvPr/>
        </p:nvSpPr>
        <p:spPr bwMode="auto">
          <a:xfrm>
            <a:off x="208867" y="2589885"/>
            <a:ext cx="8724901" cy="1589858"/>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5" name="Text Box 3"/>
          <p:cNvSpPr txBox="1">
            <a:spLocks noChangeArrowheads="1"/>
          </p:cNvSpPr>
          <p:nvPr/>
        </p:nvSpPr>
        <p:spPr bwMode="auto">
          <a:xfrm>
            <a:off x="263978" y="2587511"/>
            <a:ext cx="8616043" cy="1592231"/>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Exodus 20:8</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a:solidFill>
                  <a:schemeClr val="bg1"/>
                </a:solidFill>
                <a:latin typeface="Teen" pitchFamily="2" charset="0"/>
              </a:rPr>
              <a:t>R</a:t>
            </a:r>
            <a:r>
              <a:rPr lang="en-US" b="0" dirty="0" smtClean="0">
                <a:solidFill>
                  <a:schemeClr val="bg1"/>
                </a:solidFill>
                <a:latin typeface="Teen" pitchFamily="2" charset="0"/>
              </a:rPr>
              <a:t>emember the Sabbath day, to keep it holy.</a:t>
            </a:r>
            <a:endParaRPr lang="en-US" b="0" dirty="0">
              <a:solidFill>
                <a:schemeClr val="bg1"/>
              </a:solidFill>
              <a:latin typeface="Teen" pitchFamily="2" charset="0"/>
            </a:endParaRPr>
          </a:p>
        </p:txBody>
      </p:sp>
    </p:spTree>
    <p:extLst>
      <p:ext uri="{BB962C8B-B14F-4D97-AF65-F5344CB8AC3E}">
        <p14:creationId xmlns:p14="http://schemas.microsoft.com/office/powerpoint/2010/main" val="1031654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51482" y="1303957"/>
            <a:ext cx="8841037" cy="186204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1150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Attitude + Actions</a:t>
            </a:r>
            <a:endParaRPr lang="en-US" sz="16600" dirty="0">
              <a:solidFill>
                <a:schemeClr val="bg1"/>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3" name="Text Box 1026"/>
          <p:cNvSpPr txBox="1">
            <a:spLocks noChangeArrowheads="1"/>
          </p:cNvSpPr>
          <p:nvPr/>
        </p:nvSpPr>
        <p:spPr bwMode="auto">
          <a:xfrm>
            <a:off x="151482" y="2348706"/>
            <a:ext cx="8841037" cy="305827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6600" dirty="0" smtClean="0">
                <a:solidFill>
                  <a:schemeClr val="bg1"/>
                </a:solidFill>
                <a:effectLst>
                  <a:glow rad="190500">
                    <a:schemeClr val="accent4">
                      <a:satMod val="175000"/>
                      <a:alpha val="40000"/>
                    </a:schemeClr>
                  </a:glow>
                  <a:outerShdw blurRad="50800" dist="38100" dir="2700000" algn="tl" rotWithShape="0">
                    <a:prstClr val="black">
                      <a:alpha val="40000"/>
                    </a:prstClr>
                  </a:outerShdw>
                </a:effectLst>
                <a:latin typeface="Tandelle" pitchFamily="2" charset="0"/>
              </a:rPr>
              <a:t>= RES</a:t>
            </a:r>
            <a:r>
              <a:rPr lang="en-US" sz="40000" baseline="-18000" dirty="0" smtClean="0">
                <a:solidFill>
                  <a:srgbClr val="FFFF00"/>
                </a:solidFill>
                <a:effectLst>
                  <a:glow rad="190500">
                    <a:schemeClr val="accent4">
                      <a:satMod val="175000"/>
                      <a:alpha val="40000"/>
                    </a:schemeClr>
                  </a:glow>
                  <a:outerShdw blurRad="50800" dist="38100" dir="2700000" algn="tl" rotWithShape="0">
                    <a:prstClr val="black">
                      <a:alpha val="40000"/>
                    </a:prstClr>
                  </a:outerShdw>
                </a:effectLst>
                <a:latin typeface="Tandelle" pitchFamily="2" charset="0"/>
              </a:rPr>
              <a:t>P</a:t>
            </a:r>
            <a:r>
              <a:rPr lang="en-US" sz="16600" dirty="0" smtClean="0">
                <a:solidFill>
                  <a:schemeClr val="bg1"/>
                </a:solidFill>
                <a:effectLst>
                  <a:glow rad="190500">
                    <a:schemeClr val="accent4">
                      <a:satMod val="175000"/>
                      <a:alpha val="40000"/>
                    </a:schemeClr>
                  </a:glow>
                  <a:outerShdw blurRad="50800" dist="38100" dir="2700000" algn="tl" rotWithShape="0">
                    <a:prstClr val="black">
                      <a:alpha val="40000"/>
                    </a:prstClr>
                  </a:outerShdw>
                </a:effectLst>
                <a:latin typeface="Tandelle" pitchFamily="2" charset="0"/>
              </a:rPr>
              <a:t>ECT</a:t>
            </a:r>
            <a:endParaRPr lang="en-US" sz="16600" dirty="0">
              <a:solidFill>
                <a:schemeClr val="bg1"/>
              </a:solidFill>
              <a:effectLst>
                <a:glow rad="190500">
                  <a:schemeClr val="accent4">
                    <a:satMod val="175000"/>
                    <a:alpha val="40000"/>
                  </a:schemeClr>
                </a:glow>
                <a:outerShdw blurRad="50800" dist="38100" dir="2700000" algn="tl" rotWithShape="0">
                  <a:prstClr val="black">
                    <a:alpha val="40000"/>
                  </a:prstClr>
                </a:outerShdw>
              </a:effectLst>
              <a:latin typeface="Tandelle" pitchFamily="2" charset="0"/>
            </a:endParaRPr>
          </a:p>
        </p:txBody>
      </p:sp>
      <p:sp>
        <p:nvSpPr>
          <p:cNvPr id="4" name="Text Box 1026"/>
          <p:cNvSpPr txBox="1">
            <a:spLocks noChangeArrowheads="1"/>
          </p:cNvSpPr>
          <p:nvPr/>
        </p:nvSpPr>
        <p:spPr bwMode="auto">
          <a:xfrm rot="21147818">
            <a:off x="1416134" y="544042"/>
            <a:ext cx="5882750"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34400" i="1" spc="-150" dirty="0" smtClean="0">
                <a:solidFill>
                  <a:srgbClr val="FFC000"/>
                </a:solidFill>
                <a:effectLst>
                  <a:glow rad="228600">
                    <a:schemeClr val="accent4">
                      <a:satMod val="175000"/>
                      <a:alpha val="80000"/>
                    </a:schemeClr>
                  </a:glow>
                  <a:outerShdw blurRad="50800" dist="38100" dir="2700000" algn="tl" rotWithShape="0">
                    <a:prstClr val="black">
                      <a:alpha val="40000"/>
                    </a:prstClr>
                  </a:outerShdw>
                </a:effectLst>
                <a:latin typeface="Teen" pitchFamily="2" charset="0"/>
              </a:rPr>
              <a:t>or</a:t>
            </a:r>
            <a:endParaRPr lang="en-US" sz="34400" i="1" spc="-150" dirty="0">
              <a:solidFill>
                <a:srgbClr val="FFC000"/>
              </a:solidFill>
              <a:effectLst>
                <a:glow rad="228600">
                  <a:schemeClr val="accent4">
                    <a:satMod val="175000"/>
                    <a:alpha val="80000"/>
                  </a:schemeClr>
                </a:glow>
                <a:outerShdw blurRad="50800" dist="38100" dir="2700000" algn="tl" rotWithShape="0">
                  <a:prstClr val="black">
                    <a:alpha val="40000"/>
                  </a:prstClr>
                </a:outerShdw>
              </a:effectLst>
              <a:latin typeface="Teen" pitchFamily="2" charset="0"/>
            </a:endParaRPr>
          </a:p>
        </p:txBody>
      </p:sp>
    </p:spTree>
    <p:extLst>
      <p:ext uri="{BB962C8B-B14F-4D97-AF65-F5344CB8AC3E}">
        <p14:creationId xmlns:p14="http://schemas.microsoft.com/office/powerpoint/2010/main" val="1451916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28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4/3*#ppt_w"/>
                                          </p:val>
                                        </p:tav>
                                        <p:tav tm="100000">
                                          <p:val>
                                            <p:strVal val="#ppt_w"/>
                                          </p:val>
                                        </p:tav>
                                      </p:tavLst>
                                    </p:anim>
                                    <p:anim calcmode="lin" valueType="num">
                                      <p:cBhvr>
                                        <p:cTn id="18"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839819" y="202257"/>
            <a:ext cx="7251854" cy="140038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Aft>
                <a:spcPct val="40000"/>
              </a:spcAft>
              <a:buClr>
                <a:srgbClr val="FFFF99"/>
              </a:buClr>
            </a:pPr>
            <a:r>
              <a:rPr lang="en-US" sz="8500" dirty="0" smtClean="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FORTH COMMANDMENT</a:t>
            </a:r>
            <a:endParaRPr lang="en-US" sz="8500" dirty="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68" y="345315"/>
            <a:ext cx="1264416" cy="1146094"/>
          </a:xfrm>
          <a:prstGeom prst="rect">
            <a:avLst/>
          </a:prstGeom>
          <a:effectLst>
            <a:glow rad="317500">
              <a:schemeClr val="accent4">
                <a:satMod val="175000"/>
                <a:alpha val="40000"/>
              </a:schemeClr>
            </a:glo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250" y="2269472"/>
            <a:ext cx="4590360" cy="3442770"/>
          </a:xfrm>
          <a:prstGeom prst="rect">
            <a:avLst/>
          </a:prstGeom>
          <a:effectLst>
            <a:glow rad="317500">
              <a:schemeClr val="accent4">
                <a:satMod val="175000"/>
                <a:alpha val="70000"/>
              </a:schemeClr>
            </a:glo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249" y="2269471"/>
            <a:ext cx="4590360" cy="3442770"/>
          </a:xfrm>
          <a:prstGeom prst="rect">
            <a:avLst/>
          </a:prstGeom>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0251" y="2269472"/>
            <a:ext cx="4590360" cy="3442770"/>
          </a:xfrm>
          <a:prstGeom prst="rect">
            <a:avLst/>
          </a:prstGeom>
          <a:effectLst/>
        </p:spPr>
      </p:pic>
      <p:sp>
        <p:nvSpPr>
          <p:cNvPr id="7" name="Text Box 1026"/>
          <p:cNvSpPr txBox="1">
            <a:spLocks noChangeArrowheads="1"/>
          </p:cNvSpPr>
          <p:nvPr/>
        </p:nvSpPr>
        <p:spPr bwMode="auto">
          <a:xfrm>
            <a:off x="151483" y="2615316"/>
            <a:ext cx="4695940" cy="2581989"/>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1500" b="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Keep The Sabbath Holy!</a:t>
            </a:r>
            <a:endParaRPr lang="en-US" sz="11500" b="0" dirty="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4058607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a:spLocks noChangeArrowheads="1"/>
          </p:cNvSpPr>
          <p:nvPr/>
        </p:nvSpPr>
        <p:spPr bwMode="auto">
          <a:xfrm>
            <a:off x="208867" y="2876327"/>
            <a:ext cx="8724901" cy="2082300"/>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8" name="Text Box 3"/>
          <p:cNvSpPr txBox="1">
            <a:spLocks noChangeArrowheads="1"/>
          </p:cNvSpPr>
          <p:nvPr/>
        </p:nvSpPr>
        <p:spPr bwMode="auto">
          <a:xfrm>
            <a:off x="263978" y="2873953"/>
            <a:ext cx="8616043" cy="2084673"/>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Matthew 16:16</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And Simon Peter answered and said, Thou art the Christ, the Son of the living God.</a:t>
            </a:r>
            <a:endParaRPr lang="en-US" b="0" dirty="0">
              <a:solidFill>
                <a:schemeClr val="bg1"/>
              </a:solidFill>
              <a:latin typeface="Teen" pitchFamily="2" charset="0"/>
            </a:endParaRPr>
          </a:p>
        </p:txBody>
      </p:sp>
    </p:spTree>
    <p:extLst>
      <p:ext uri="{BB962C8B-B14F-4D97-AF65-F5344CB8AC3E}">
        <p14:creationId xmlns:p14="http://schemas.microsoft.com/office/powerpoint/2010/main" val="3702058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7"/>
            <a:ext cx="8724901" cy="2574742"/>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2577116"/>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Matthew 16:18</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And I say also unto thee, That thou art Peter, and upon this rock I will build my church; and the gates of hell shall not prevail against it.</a:t>
            </a:r>
            <a:endParaRPr lang="en-US" b="0" dirty="0">
              <a:solidFill>
                <a:schemeClr val="bg1"/>
              </a:solidFill>
              <a:latin typeface="Teen" pitchFamily="2" charset="0"/>
            </a:endParaRPr>
          </a:p>
        </p:txBody>
      </p:sp>
    </p:spTree>
    <p:extLst>
      <p:ext uri="{BB962C8B-B14F-4D97-AF65-F5344CB8AC3E}">
        <p14:creationId xmlns:p14="http://schemas.microsoft.com/office/powerpoint/2010/main" val="214231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8867" y="2876327"/>
            <a:ext cx="8724901" cy="3067184"/>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3" name="Text Box 3"/>
          <p:cNvSpPr txBox="1">
            <a:spLocks noChangeArrowheads="1"/>
          </p:cNvSpPr>
          <p:nvPr/>
        </p:nvSpPr>
        <p:spPr bwMode="auto">
          <a:xfrm>
            <a:off x="263978" y="2873953"/>
            <a:ext cx="8616043" cy="3069558"/>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Hebrews 10:25</a:t>
            </a:r>
            <a:r>
              <a:rPr lang="en-US" b="0" dirty="0" smtClean="0">
                <a:solidFill>
                  <a:srgbClr val="FFFF00"/>
                </a:solidFill>
                <a:effectLst>
                  <a:outerShdw blurRad="50800" dist="50800" dir="5400000" algn="ctr" rotWithShape="0">
                    <a:schemeClr val="tx1"/>
                  </a:outerShdw>
                </a:effectLst>
                <a:latin typeface="Teen" pitchFamily="2" charset="0"/>
              </a:rPr>
              <a:t/>
            </a:r>
            <a:br>
              <a:rPr lang="en-US" b="0" dirty="0" smtClean="0">
                <a:solidFill>
                  <a:srgbClr val="FFFF00"/>
                </a:solidFill>
                <a:effectLst>
                  <a:outerShdw blurRad="50800" dist="50800" dir="5400000" algn="ctr" rotWithShape="0">
                    <a:schemeClr val="tx1"/>
                  </a:outerShdw>
                </a:effectLst>
                <a:latin typeface="Teen" pitchFamily="2" charset="0"/>
              </a:rPr>
            </a:br>
            <a:r>
              <a:rPr lang="en-US" i="1" dirty="0">
                <a:solidFill>
                  <a:srgbClr val="66FFFF"/>
                </a:solidFill>
                <a:latin typeface="Teen" pitchFamily="2" charset="0"/>
              </a:rPr>
              <a:t>N</a:t>
            </a:r>
            <a:r>
              <a:rPr lang="en-US" i="1" dirty="0" smtClean="0">
                <a:solidFill>
                  <a:srgbClr val="66FFFF"/>
                </a:solidFill>
                <a:latin typeface="Teen" pitchFamily="2" charset="0"/>
              </a:rPr>
              <a:t>ot forsaking the assembling of ourselves together</a:t>
            </a:r>
            <a:r>
              <a:rPr lang="en-US" b="0" dirty="0" smtClean="0">
                <a:solidFill>
                  <a:schemeClr val="bg1"/>
                </a:solidFill>
                <a:latin typeface="Teen" pitchFamily="2" charset="0"/>
              </a:rPr>
              <a:t>, as the manner of some is; but exhorting one another: and so much more, as ye see the day approaching.</a:t>
            </a:r>
            <a:endParaRPr lang="en-US" b="0" dirty="0">
              <a:solidFill>
                <a:schemeClr val="bg1"/>
              </a:solidFill>
              <a:latin typeface="Teen" pitchFamily="2" charset="0"/>
            </a:endParaRPr>
          </a:p>
        </p:txBody>
      </p:sp>
    </p:spTree>
    <p:extLst>
      <p:ext uri="{BB962C8B-B14F-4D97-AF65-F5344CB8AC3E}">
        <p14:creationId xmlns:p14="http://schemas.microsoft.com/office/powerpoint/2010/main" val="1494336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290675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Worship must be</a:t>
            </a:r>
            <a:b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 priority to me!</a:t>
            </a:r>
            <a:endParaRPr lang="en-US" sz="130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1981516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290675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Showing up shows </a:t>
            </a:r>
            <a:r>
              <a:rPr lang="en-US" sz="13000" b="0" spc="300" dirty="0" smtClean="0">
                <a:solidFill>
                  <a:schemeClr val="bg1"/>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RESPECT!!!</a:t>
            </a:r>
            <a:endParaRPr lang="en-US" sz="13000" b="0" i="1" spc="300" dirty="0">
              <a:solidFill>
                <a:schemeClr val="bg1"/>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2856730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151482" y="3251070"/>
            <a:ext cx="8841037" cy="290675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My plans should</a:t>
            </a:r>
            <a:b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3000" b="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come under his plan!</a:t>
            </a:r>
            <a:endParaRPr lang="en-US" sz="13000" b="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323422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208867" y="2876327"/>
            <a:ext cx="8724901" cy="2082300"/>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5" name="Text Box 3"/>
          <p:cNvSpPr txBox="1">
            <a:spLocks noChangeArrowheads="1"/>
          </p:cNvSpPr>
          <p:nvPr/>
        </p:nvSpPr>
        <p:spPr bwMode="auto">
          <a:xfrm>
            <a:off x="263978" y="2873953"/>
            <a:ext cx="8616043" cy="2084673"/>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Isaiah 55:8</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a:solidFill>
                  <a:schemeClr val="bg1"/>
                </a:solidFill>
                <a:latin typeface="Teen" pitchFamily="2" charset="0"/>
              </a:rPr>
              <a:t>For my thoughts are not your thoughts, neither are your ways my ways, </a:t>
            </a:r>
            <a:r>
              <a:rPr lang="en-US" b="0" dirty="0" err="1">
                <a:solidFill>
                  <a:schemeClr val="bg1"/>
                </a:solidFill>
                <a:latin typeface="Teen" pitchFamily="2" charset="0"/>
              </a:rPr>
              <a:t>saith</a:t>
            </a:r>
            <a:r>
              <a:rPr lang="en-US" b="0" dirty="0">
                <a:solidFill>
                  <a:schemeClr val="bg1"/>
                </a:solidFill>
                <a:latin typeface="Teen" pitchFamily="2" charset="0"/>
              </a:rPr>
              <a:t> the LORD.</a:t>
            </a:r>
            <a:endParaRPr lang="en-US" b="0" dirty="0">
              <a:solidFill>
                <a:schemeClr val="bg1"/>
              </a:solidFill>
              <a:latin typeface="Teen" pitchFamily="2" charset="0"/>
            </a:endParaRPr>
          </a:p>
        </p:txBody>
      </p:sp>
    </p:spTree>
    <p:extLst>
      <p:ext uri="{BB962C8B-B14F-4D97-AF65-F5344CB8AC3E}">
        <p14:creationId xmlns:p14="http://schemas.microsoft.com/office/powerpoint/2010/main" val="3952888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7667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51482" y="532767"/>
            <a:ext cx="8841037" cy="264687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16600" u="sng" spc="300" dirty="0" smtClean="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PLACE</a:t>
            </a:r>
            <a:endParaRPr lang="en-US" sz="23900" u="sng" spc="300"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4" name="Text Box 1026"/>
          <p:cNvSpPr txBox="1">
            <a:spLocks noChangeArrowheads="1"/>
          </p:cNvSpPr>
          <p:nvPr/>
        </p:nvSpPr>
        <p:spPr bwMode="auto">
          <a:xfrm>
            <a:off x="151482" y="3427601"/>
            <a:ext cx="8841037" cy="1136530"/>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spc="30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NO</a:t>
            </a:r>
            <a:r>
              <a:rPr lang="en-US" sz="960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Other Gods</a:t>
            </a:r>
            <a:endParaRPr lang="en-US" sz="13800" b="0" spc="300" dirty="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5" name="Text Box 1026"/>
          <p:cNvSpPr txBox="1">
            <a:spLocks noChangeArrowheads="1"/>
          </p:cNvSpPr>
          <p:nvPr/>
        </p:nvSpPr>
        <p:spPr bwMode="auto">
          <a:xfrm>
            <a:off x="151482" y="4670684"/>
            <a:ext cx="8841037" cy="1136530"/>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spc="30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KNOW</a:t>
            </a:r>
            <a:r>
              <a:rPr lang="en-US" sz="960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God Is #1</a:t>
            </a:r>
            <a:endParaRPr lang="en-US" sz="13800" b="0" spc="300" dirty="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38450790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51482" y="1303957"/>
            <a:ext cx="8841037" cy="186204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1150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Attitude + Actions</a:t>
            </a:r>
            <a:endParaRPr lang="en-US" sz="16600" dirty="0">
              <a:solidFill>
                <a:schemeClr val="bg1"/>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3" name="Text Box 1026"/>
          <p:cNvSpPr txBox="1">
            <a:spLocks noChangeArrowheads="1"/>
          </p:cNvSpPr>
          <p:nvPr/>
        </p:nvSpPr>
        <p:spPr bwMode="auto">
          <a:xfrm>
            <a:off x="151482" y="2348706"/>
            <a:ext cx="8841037" cy="305827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6600" dirty="0" smtClean="0">
                <a:solidFill>
                  <a:schemeClr val="bg1"/>
                </a:solidFill>
                <a:effectLst>
                  <a:glow rad="190500">
                    <a:schemeClr val="accent4">
                      <a:satMod val="175000"/>
                      <a:alpha val="40000"/>
                    </a:schemeClr>
                  </a:glow>
                  <a:outerShdw blurRad="50800" dist="38100" dir="2700000" algn="tl" rotWithShape="0">
                    <a:prstClr val="black">
                      <a:alpha val="40000"/>
                    </a:prstClr>
                  </a:outerShdw>
                </a:effectLst>
                <a:latin typeface="Tandelle" pitchFamily="2" charset="0"/>
              </a:rPr>
              <a:t>= DISRES</a:t>
            </a:r>
            <a:r>
              <a:rPr lang="en-US" sz="40000" baseline="-18000" dirty="0" smtClean="0">
                <a:solidFill>
                  <a:srgbClr val="FFFF00"/>
                </a:solidFill>
                <a:effectLst>
                  <a:glow rad="190500">
                    <a:schemeClr val="accent4">
                      <a:satMod val="175000"/>
                      <a:alpha val="40000"/>
                    </a:schemeClr>
                  </a:glow>
                  <a:outerShdw blurRad="50800" dist="38100" dir="2700000" algn="tl" rotWithShape="0">
                    <a:prstClr val="black">
                      <a:alpha val="40000"/>
                    </a:prstClr>
                  </a:outerShdw>
                </a:effectLst>
                <a:latin typeface="Tandelle" pitchFamily="2" charset="0"/>
              </a:rPr>
              <a:t>P</a:t>
            </a:r>
            <a:r>
              <a:rPr lang="en-US" sz="16600" dirty="0" smtClean="0">
                <a:solidFill>
                  <a:schemeClr val="bg1"/>
                </a:solidFill>
                <a:effectLst>
                  <a:glow rad="190500">
                    <a:schemeClr val="accent4">
                      <a:satMod val="175000"/>
                      <a:alpha val="40000"/>
                    </a:schemeClr>
                  </a:glow>
                  <a:outerShdw blurRad="50800" dist="38100" dir="2700000" algn="tl" rotWithShape="0">
                    <a:prstClr val="black">
                      <a:alpha val="40000"/>
                    </a:prstClr>
                  </a:outerShdw>
                </a:effectLst>
                <a:latin typeface="Tandelle" pitchFamily="2" charset="0"/>
              </a:rPr>
              <a:t>ECT</a:t>
            </a:r>
            <a:endParaRPr lang="en-US" sz="16600" dirty="0">
              <a:solidFill>
                <a:schemeClr val="bg1"/>
              </a:solidFill>
              <a:effectLst>
                <a:glow rad="190500">
                  <a:schemeClr val="accent4">
                    <a:satMod val="175000"/>
                    <a:alpha val="4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283095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51482" y="389546"/>
            <a:ext cx="8841037" cy="232371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14500" u="sng" dirty="0" smtClean="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PERSPECTIVE</a:t>
            </a:r>
            <a:endParaRPr lang="en-US" sz="14500" u="sng"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4" name="Text Box 1026"/>
          <p:cNvSpPr txBox="1">
            <a:spLocks noChangeArrowheads="1"/>
          </p:cNvSpPr>
          <p:nvPr/>
        </p:nvSpPr>
        <p:spPr bwMode="auto">
          <a:xfrm>
            <a:off x="151482" y="2986921"/>
            <a:ext cx="8841037" cy="1136530"/>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spc="30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NO</a:t>
            </a:r>
            <a:r>
              <a:rPr lang="en-US" sz="960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Idols</a:t>
            </a:r>
            <a:endParaRPr lang="en-US" sz="13800" b="0" spc="300" dirty="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5" name="Text Box 1026"/>
          <p:cNvSpPr txBox="1">
            <a:spLocks noChangeArrowheads="1"/>
          </p:cNvSpPr>
          <p:nvPr/>
        </p:nvSpPr>
        <p:spPr bwMode="auto">
          <a:xfrm>
            <a:off x="151482" y="4307123"/>
            <a:ext cx="8841037" cy="2160591"/>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spc="30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KNOW</a:t>
            </a:r>
            <a:r>
              <a:rPr lang="en-US" sz="960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Idols </a:t>
            </a:r>
            <a:r>
              <a:rPr lang="en-US" sz="9600" b="0" spc="300" dirty="0" err="1"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Ain’t</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r>
            <a:b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9600" b="0" spc="300" dirty="0" err="1"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Gonna</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Cut It</a:t>
            </a:r>
            <a:endParaRPr lang="en-US" sz="13800" b="0" spc="300" dirty="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687990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51482" y="389546"/>
            <a:ext cx="8841037" cy="232371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14500" u="sng" dirty="0" smtClean="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PROFESSION</a:t>
            </a:r>
            <a:endParaRPr lang="en-US" sz="14500" u="sng"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4" name="Text Box 1026"/>
          <p:cNvSpPr txBox="1">
            <a:spLocks noChangeArrowheads="1"/>
          </p:cNvSpPr>
          <p:nvPr/>
        </p:nvSpPr>
        <p:spPr bwMode="auto">
          <a:xfrm>
            <a:off x="151482" y="2986921"/>
            <a:ext cx="8841037" cy="1136530"/>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spc="30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NO</a:t>
            </a:r>
            <a:r>
              <a:rPr lang="en-US" sz="960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Profanity</a:t>
            </a:r>
            <a:endParaRPr lang="en-US" sz="13800" b="0" spc="300" dirty="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5" name="Text Box 1026"/>
          <p:cNvSpPr txBox="1">
            <a:spLocks noChangeArrowheads="1"/>
          </p:cNvSpPr>
          <p:nvPr/>
        </p:nvSpPr>
        <p:spPr bwMode="auto">
          <a:xfrm>
            <a:off x="151482" y="4307123"/>
            <a:ext cx="8841037" cy="2160591"/>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spc="30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KNOW</a:t>
            </a:r>
            <a:r>
              <a:rPr lang="en-US" sz="960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Profanity Isn’t</a:t>
            </a:r>
            <a:b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Acceptable Speech</a:t>
            </a:r>
            <a:endParaRPr lang="en-US" sz="13800" b="0" spc="300" dirty="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2085644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51482" y="389546"/>
            <a:ext cx="8841037" cy="232371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Aft>
                <a:spcPct val="40000"/>
              </a:spcAft>
              <a:buClr>
                <a:srgbClr val="FFFF99"/>
              </a:buClr>
            </a:pPr>
            <a:r>
              <a:rPr lang="en-US" sz="14500" u="sng" spc="300" dirty="0" smtClean="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PRIORITY</a:t>
            </a:r>
            <a:endParaRPr lang="en-US" sz="14500" u="sng" spc="300"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4" name="Text Box 1026"/>
          <p:cNvSpPr txBox="1">
            <a:spLocks noChangeArrowheads="1"/>
          </p:cNvSpPr>
          <p:nvPr/>
        </p:nvSpPr>
        <p:spPr bwMode="auto">
          <a:xfrm>
            <a:off x="151482" y="2986921"/>
            <a:ext cx="8841037" cy="1136530"/>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spc="30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NO</a:t>
            </a:r>
            <a:r>
              <a:rPr lang="en-US" sz="960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Forsaking</a:t>
            </a:r>
            <a:endParaRPr lang="en-US" sz="13800" b="0" spc="300" dirty="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
        <p:nvSpPr>
          <p:cNvPr id="5" name="Text Box 1026"/>
          <p:cNvSpPr txBox="1">
            <a:spLocks noChangeArrowheads="1"/>
          </p:cNvSpPr>
          <p:nvPr/>
        </p:nvSpPr>
        <p:spPr bwMode="auto">
          <a:xfrm>
            <a:off x="151482" y="4307123"/>
            <a:ext cx="8841037" cy="2160591"/>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600" spc="300" dirty="0" smtClean="0">
                <a:solidFill>
                  <a:srgbClr val="92D05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KNOW</a:t>
            </a:r>
            <a:r>
              <a:rPr lang="en-US" sz="960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 </a:t>
            </a: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Forsaking Is</a:t>
            </a:r>
            <a:b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9600" b="0" spc="300" dirty="0" smtClean="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Not In God’s Plan</a:t>
            </a:r>
            <a:endParaRPr lang="en-US" sz="13800" b="0" spc="300" dirty="0">
              <a:solidFill>
                <a:srgbClr val="FFFF99"/>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3538421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2333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798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857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0824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839819" y="202257"/>
            <a:ext cx="7251854" cy="140038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Aft>
                <a:spcPct val="40000"/>
              </a:spcAft>
              <a:buClr>
                <a:srgbClr val="FFFF99"/>
              </a:buClr>
            </a:pPr>
            <a:r>
              <a:rPr lang="en-US" sz="8500" dirty="0" smtClean="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FIRST COMMANDMENT</a:t>
            </a:r>
            <a:endParaRPr lang="en-US" sz="8500" dirty="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68" y="345315"/>
            <a:ext cx="1264416" cy="1146094"/>
          </a:xfrm>
          <a:prstGeom prst="rect">
            <a:avLst/>
          </a:prstGeom>
          <a:effectLst>
            <a:glow rad="317500">
              <a:schemeClr val="accent4">
                <a:satMod val="175000"/>
                <a:alpha val="40000"/>
              </a:schemeClr>
            </a:glow>
          </a:effectLst>
        </p:spPr>
      </p:pic>
      <p:sp>
        <p:nvSpPr>
          <p:cNvPr id="4" name="Rectangle 3"/>
          <p:cNvSpPr>
            <a:spLocks noChangeArrowheads="1"/>
          </p:cNvSpPr>
          <p:nvPr/>
        </p:nvSpPr>
        <p:spPr bwMode="auto">
          <a:xfrm>
            <a:off x="208867" y="2876327"/>
            <a:ext cx="8724901" cy="1589858"/>
          </a:xfrm>
          <a:prstGeom prst="rect">
            <a:avLst/>
          </a:prstGeom>
          <a:solidFill>
            <a:schemeClr val="tx1">
              <a:alpha val="60000"/>
            </a:schemeClr>
          </a:solidFill>
          <a:ln w="9525" cap="rnd">
            <a:noFill/>
            <a:prstDash val="sysDot"/>
            <a:miter lim="800000"/>
            <a:headEnd/>
            <a:tailEnd/>
          </a:ln>
          <a:effectLst/>
        </p:spPr>
        <p:txBody>
          <a:bodyPr wrap="none" anchor="ctr"/>
          <a:lstStyle/>
          <a:p>
            <a:endParaRPr lang="en-US" b="0" dirty="0">
              <a:latin typeface="Teen" pitchFamily="2" charset="0"/>
            </a:endParaRPr>
          </a:p>
        </p:txBody>
      </p:sp>
      <p:sp>
        <p:nvSpPr>
          <p:cNvPr id="5" name="Text Box 3"/>
          <p:cNvSpPr txBox="1">
            <a:spLocks noChangeArrowheads="1"/>
          </p:cNvSpPr>
          <p:nvPr/>
        </p:nvSpPr>
        <p:spPr bwMode="auto">
          <a:xfrm>
            <a:off x="263978" y="2873953"/>
            <a:ext cx="8616043" cy="1592231"/>
          </a:xfrm>
          <a:prstGeom prst="rect">
            <a:avLst/>
          </a:prstGeom>
          <a:noFill/>
          <a:ln w="9525">
            <a:noFill/>
            <a:miter lim="800000"/>
            <a:headEnd/>
            <a:tailEnd/>
          </a:ln>
          <a:effectLst/>
        </p:spPr>
        <p:txBody>
          <a:bodyPr wrap="square">
            <a:spAutoFit/>
          </a:bodyPr>
          <a:lstStyle/>
          <a:p>
            <a:pPr>
              <a:lnSpc>
                <a:spcPct val="80000"/>
              </a:lnSpc>
            </a:pPr>
            <a:r>
              <a:rPr lang="en-US" b="0" dirty="0" smtClean="0">
                <a:solidFill>
                  <a:srgbClr val="FFFF00"/>
                </a:solidFill>
                <a:effectLst>
                  <a:outerShdw blurRad="50800" dist="50800" dir="5400000" algn="ctr" rotWithShape="0">
                    <a:schemeClr val="tx1"/>
                  </a:outerShdw>
                  <a:reflection blurRad="6350" stA="60000" endA="900" endPos="58000" dir="5400000" sy="-100000" algn="bl" rotWithShape="0"/>
                </a:effectLst>
                <a:latin typeface="Teen" pitchFamily="2" charset="0"/>
              </a:rPr>
              <a:t>Exodus 20:3</a:t>
            </a:r>
            <a:r>
              <a:rPr lang="en-US" b="0" dirty="0">
                <a:solidFill>
                  <a:srgbClr val="FFFF00"/>
                </a:solidFill>
                <a:effectLst>
                  <a:outerShdw blurRad="50800" dist="50800" dir="5400000" algn="ctr" rotWithShape="0">
                    <a:schemeClr val="tx1"/>
                  </a:outerShdw>
                </a:effectLst>
                <a:latin typeface="Teen" pitchFamily="2" charset="0"/>
              </a:rPr>
              <a:t/>
            </a:r>
            <a:br>
              <a:rPr lang="en-US" b="0" dirty="0">
                <a:solidFill>
                  <a:srgbClr val="FFFF00"/>
                </a:solidFill>
                <a:effectLst>
                  <a:outerShdw blurRad="50800" dist="50800" dir="5400000" algn="ctr" rotWithShape="0">
                    <a:schemeClr val="tx1"/>
                  </a:outerShdw>
                </a:effectLst>
                <a:latin typeface="Teen" pitchFamily="2" charset="0"/>
              </a:rPr>
            </a:br>
            <a:r>
              <a:rPr lang="en-US" b="0" dirty="0" smtClean="0">
                <a:solidFill>
                  <a:schemeClr val="bg1"/>
                </a:solidFill>
                <a:latin typeface="Teen" pitchFamily="2" charset="0"/>
              </a:rPr>
              <a:t>Thou shalt have no other gods before me.</a:t>
            </a:r>
            <a:endParaRPr lang="en-US" b="0" dirty="0">
              <a:solidFill>
                <a:schemeClr val="tx2">
                  <a:lumMod val="75000"/>
                  <a:lumOff val="25000"/>
                </a:schemeClr>
              </a:solidFill>
              <a:latin typeface="Teen" pitchFamily="2" charset="0"/>
            </a:endParaRPr>
          </a:p>
        </p:txBody>
      </p:sp>
    </p:spTree>
    <p:extLst>
      <p:ext uri="{BB962C8B-B14F-4D97-AF65-F5344CB8AC3E}">
        <p14:creationId xmlns:p14="http://schemas.microsoft.com/office/powerpoint/2010/main" val="2775483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1839819" y="202257"/>
            <a:ext cx="7251854" cy="140038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Aft>
                <a:spcPct val="40000"/>
              </a:spcAft>
              <a:buClr>
                <a:srgbClr val="FFFF99"/>
              </a:buClr>
            </a:pPr>
            <a:r>
              <a:rPr lang="en-US" sz="8500" dirty="0" smtClean="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THE FIRST COMMANDMENT</a:t>
            </a:r>
            <a:endParaRPr lang="en-US" sz="8500" dirty="0">
              <a:solidFill>
                <a:srgbClr val="FFFF66"/>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68" y="345315"/>
            <a:ext cx="1264416" cy="1146094"/>
          </a:xfrm>
          <a:prstGeom prst="rect">
            <a:avLst/>
          </a:prstGeom>
          <a:effectLst>
            <a:glow rad="317500">
              <a:schemeClr val="accent4">
                <a:satMod val="175000"/>
                <a:alpha val="40000"/>
              </a:schemeClr>
            </a:glo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250" y="2269472"/>
            <a:ext cx="4590361" cy="3442771"/>
          </a:xfrm>
          <a:prstGeom prst="rect">
            <a:avLst/>
          </a:prstGeom>
          <a:effectLst>
            <a:glow rad="317500">
              <a:schemeClr val="accent4">
                <a:satMod val="175000"/>
                <a:alpha val="70000"/>
              </a:schemeClr>
            </a:glo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249" y="2269471"/>
            <a:ext cx="4590361" cy="3442770"/>
          </a:xfrm>
          <a:prstGeom prst="rect">
            <a:avLst/>
          </a:prstGeom>
          <a:effectLst/>
        </p:spPr>
      </p:pic>
      <p:sp>
        <p:nvSpPr>
          <p:cNvPr id="7" name="Text Box 1026"/>
          <p:cNvSpPr txBox="1">
            <a:spLocks noChangeArrowheads="1"/>
          </p:cNvSpPr>
          <p:nvPr/>
        </p:nvSpPr>
        <p:spPr bwMode="auto">
          <a:xfrm>
            <a:off x="151483" y="2615316"/>
            <a:ext cx="4695940" cy="3172343"/>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9500" b="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Thou Shalt Have</a:t>
            </a:r>
            <a:br>
              <a:rPr lang="en-US" sz="9500" b="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9500" b="0" dirty="0" smtClean="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No Other Gods Before Me!</a:t>
            </a:r>
            <a:endParaRPr lang="en-US" sz="9500" b="0" dirty="0">
              <a:solidFill>
                <a:srgbClr val="CC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4079234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1026"/>
          <p:cNvSpPr txBox="1">
            <a:spLocks noChangeArrowheads="1"/>
          </p:cNvSpPr>
          <p:nvPr/>
        </p:nvSpPr>
        <p:spPr bwMode="auto">
          <a:xfrm>
            <a:off x="151482" y="3372257"/>
            <a:ext cx="8841037" cy="2906758"/>
          </a:xfrm>
          <a:prstGeom prst="rect">
            <a:avLst/>
          </a:prstGeom>
          <a:noFill/>
          <a:ln>
            <a:noFill/>
          </a:ln>
          <a:effectLst>
            <a:glow rad="317500">
              <a:schemeClr val="accent4">
                <a:satMod val="175000"/>
                <a:alpha val="7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70000"/>
              </a:lnSpc>
              <a:spcAft>
                <a:spcPct val="40000"/>
              </a:spcAft>
              <a:buClr>
                <a:srgbClr val="FFFF99"/>
              </a:buClr>
            </a:pPr>
            <a:r>
              <a:rPr lang="en-US" sz="130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Give God First Place!</a:t>
            </a:r>
            <a:br>
              <a:rPr lang="en-US" sz="13000" i="1" dirty="0" smtClean="0">
                <a:solidFill>
                  <a:srgbClr val="66FFFF"/>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br>
            <a:r>
              <a:rPr lang="en-US" sz="13000" i="1" dirty="0" smtClean="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rPr>
              <a:t>#1</a:t>
            </a:r>
            <a:endParaRPr lang="en-US" sz="13000" i="1" dirty="0">
              <a:solidFill>
                <a:srgbClr val="FFC000"/>
              </a:solidFill>
              <a:effectLst>
                <a:glow rad="228600">
                  <a:schemeClr val="accent4">
                    <a:satMod val="175000"/>
                    <a:alpha val="70000"/>
                  </a:schemeClr>
                </a:glow>
                <a:outerShdw blurRad="50800" dist="38100" dir="2700000" algn="tl" rotWithShape="0">
                  <a:prstClr val="black">
                    <a:alpha val="40000"/>
                  </a:prstClr>
                </a:outerShdw>
              </a:effectLst>
              <a:latin typeface="Tandelle" pitchFamily="2" charset="0"/>
            </a:endParaRPr>
          </a:p>
        </p:txBody>
      </p:sp>
    </p:spTree>
    <p:extLst>
      <p:ext uri="{BB962C8B-B14F-4D97-AF65-F5344CB8AC3E}">
        <p14:creationId xmlns:p14="http://schemas.microsoft.com/office/powerpoint/2010/main" val="1705273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OUTPUT_FILE_NAME" val="ELEVATE-03"/>
  <p:tag name="GENSWF_MOVIE_ONCLICK_URL" val="http://"/>
  <p:tag name="GENSWF_MOVIE_PRESENTATION_END_URL" val="http://"/>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empus Sans ITC" pitchFamily="82"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empus Sans ITC" pitchFamily="82" charset="0"/>
            <a:cs typeface="Arial" charset="0"/>
          </a:defRPr>
        </a:defPPr>
      </a:lstStyle>
    </a:lnDef>
    <a:txDef>
      <a:spPr bwMode="auto">
        <a:noFill/>
        <a:ln w="9525">
          <a:noFill/>
          <a:miter lim="800000"/>
          <a:headEnd/>
          <a:tailEnd/>
        </a:ln>
        <a:effectLst/>
      </a:spPr>
      <a:bodyPr>
        <a:spAutoFit/>
      </a:bodyPr>
      <a:lstStyle>
        <a:defPPr>
          <a:defRPr dirty="0" smtClean="0">
            <a:solidFill>
              <a:srgbClr val="99CC00"/>
            </a:solidFill>
            <a:effectLst>
              <a:outerShdw blurRad="50800" dist="63500" dir="2700000" algn="tl" rotWithShape="0">
                <a:prstClr val="black">
                  <a:alpha val="95000"/>
                </a:prstClr>
              </a:outerShdw>
              <a:reflection blurRad="6350" stA="55000" endA="300" endPos="45500" dir="5400000" sy="-100000" algn="bl" rotWithShape="0"/>
            </a:effectLs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empus Sans ITC" pitchFamily="82"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empus Sans ITC" pitchFamily="82"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67985</TotalTime>
  <Words>265</Words>
  <Application>Microsoft Office PowerPoint</Application>
  <PresentationFormat>On-screen Show (4:3)</PresentationFormat>
  <Paragraphs>127</Paragraphs>
  <Slides>55</Slides>
  <Notes>55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55</vt:i4>
      </vt:variant>
    </vt:vector>
  </HeadingPairs>
  <TitlesOfParts>
    <vt:vector size="62" baseType="lpstr">
      <vt:lpstr>Arial</vt:lpstr>
      <vt:lpstr>Tempus Sans ITC</vt:lpstr>
      <vt:lpstr>Teen</vt:lpstr>
      <vt:lpstr>Footlight MT Light</vt:lpstr>
      <vt:lpstr>Tandelle</vt:lpstr>
      <vt:lpstr>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RDJ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PRAYER: Our Opportunity</dc:title>
  <dc:creator>RDJ</dc:creator>
  <cp:lastModifiedBy>Roger J</cp:lastModifiedBy>
  <cp:revision>4230</cp:revision>
  <dcterms:created xsi:type="dcterms:W3CDTF">2005-02-19T02:02:57Z</dcterms:created>
  <dcterms:modified xsi:type="dcterms:W3CDTF">2011-07-20T21:11:14Z</dcterms:modified>
</cp:coreProperties>
</file>