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1024" r:id="rId2"/>
    <p:sldId id="271" r:id="rId3"/>
    <p:sldId id="1027" r:id="rId4"/>
    <p:sldId id="1028" r:id="rId5"/>
    <p:sldId id="861" r:id="rId6"/>
    <p:sldId id="920" r:id="rId7"/>
    <p:sldId id="937" r:id="rId8"/>
    <p:sldId id="939" r:id="rId9"/>
    <p:sldId id="940" r:id="rId10"/>
    <p:sldId id="942" r:id="rId11"/>
    <p:sldId id="943" r:id="rId12"/>
    <p:sldId id="944" r:id="rId13"/>
    <p:sldId id="1026" r:id="rId14"/>
    <p:sldId id="947" r:id="rId15"/>
    <p:sldId id="922" r:id="rId16"/>
    <p:sldId id="923" r:id="rId17"/>
    <p:sldId id="924" r:id="rId18"/>
    <p:sldId id="948" r:id="rId19"/>
    <p:sldId id="949" r:id="rId20"/>
    <p:sldId id="950" r:id="rId21"/>
    <p:sldId id="951" r:id="rId22"/>
    <p:sldId id="952" r:id="rId23"/>
    <p:sldId id="953" r:id="rId24"/>
    <p:sldId id="925" r:id="rId25"/>
    <p:sldId id="954" r:id="rId26"/>
    <p:sldId id="955" r:id="rId27"/>
    <p:sldId id="1022" r:id="rId28"/>
    <p:sldId id="956" r:id="rId29"/>
    <p:sldId id="957" r:id="rId30"/>
    <p:sldId id="958" r:id="rId31"/>
    <p:sldId id="926" r:id="rId32"/>
    <p:sldId id="959" r:id="rId33"/>
    <p:sldId id="960" r:id="rId34"/>
    <p:sldId id="961" r:id="rId35"/>
    <p:sldId id="962" r:id="rId36"/>
    <p:sldId id="963" r:id="rId37"/>
    <p:sldId id="927" r:id="rId38"/>
    <p:sldId id="964" r:id="rId39"/>
    <p:sldId id="965" r:id="rId40"/>
    <p:sldId id="966" r:id="rId41"/>
    <p:sldId id="967" r:id="rId42"/>
    <p:sldId id="968" r:id="rId43"/>
    <p:sldId id="969" r:id="rId44"/>
    <p:sldId id="928" r:id="rId45"/>
    <p:sldId id="970" r:id="rId46"/>
    <p:sldId id="971" r:id="rId47"/>
    <p:sldId id="972" r:id="rId48"/>
    <p:sldId id="973" r:id="rId49"/>
    <p:sldId id="974" r:id="rId50"/>
    <p:sldId id="975" r:id="rId51"/>
    <p:sldId id="976" r:id="rId52"/>
    <p:sldId id="977" r:id="rId53"/>
    <p:sldId id="978" r:id="rId54"/>
    <p:sldId id="930" r:id="rId55"/>
    <p:sldId id="979" r:id="rId56"/>
    <p:sldId id="980" r:id="rId57"/>
    <p:sldId id="981" r:id="rId58"/>
    <p:sldId id="982" r:id="rId59"/>
    <p:sldId id="983" r:id="rId60"/>
    <p:sldId id="984" r:id="rId61"/>
    <p:sldId id="985" r:id="rId62"/>
    <p:sldId id="986" r:id="rId63"/>
    <p:sldId id="987" r:id="rId64"/>
    <p:sldId id="988" r:id="rId65"/>
    <p:sldId id="989" r:id="rId66"/>
    <p:sldId id="990" r:id="rId67"/>
    <p:sldId id="931" r:id="rId68"/>
    <p:sldId id="991" r:id="rId69"/>
    <p:sldId id="992" r:id="rId70"/>
    <p:sldId id="993" r:id="rId71"/>
    <p:sldId id="994" r:id="rId72"/>
    <p:sldId id="995" r:id="rId73"/>
    <p:sldId id="996" r:id="rId74"/>
    <p:sldId id="997" r:id="rId75"/>
    <p:sldId id="998" r:id="rId76"/>
    <p:sldId id="932" r:id="rId77"/>
    <p:sldId id="933" r:id="rId78"/>
    <p:sldId id="999" r:id="rId79"/>
    <p:sldId id="934" r:id="rId80"/>
    <p:sldId id="1000" r:id="rId81"/>
    <p:sldId id="1014" r:id="rId82"/>
    <p:sldId id="1015" r:id="rId83"/>
    <p:sldId id="1023" r:id="rId84"/>
    <p:sldId id="1016" r:id="rId85"/>
    <p:sldId id="1018" r:id="rId86"/>
    <p:sldId id="1019" r:id="rId87"/>
    <p:sldId id="1020" r:id="rId88"/>
    <p:sldId id="1010" r:id="rId89"/>
    <p:sldId id="1017" r:id="rId90"/>
    <p:sldId id="1021" r:id="rId91"/>
    <p:sldId id="1011" r:id="rId92"/>
    <p:sldId id="1012" r:id="rId93"/>
    <p:sldId id="1013" r:id="rId94"/>
    <p:sldId id="935" r:id="rId95"/>
    <p:sldId id="1001" r:id="rId96"/>
    <p:sldId id="1002" r:id="rId97"/>
    <p:sldId id="1003" r:id="rId98"/>
    <p:sldId id="1004" r:id="rId9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F5F5F"/>
    <a:srgbClr val="777777"/>
    <a:srgbClr val="006600"/>
    <a:srgbClr val="3333CC"/>
    <a:srgbClr val="66FFFF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6" autoAdjust="0"/>
    <p:restoredTop sz="91556" autoAdjust="0"/>
  </p:normalViewPr>
  <p:slideViewPr>
    <p:cSldViewPr>
      <p:cViewPr varScale="1">
        <p:scale>
          <a:sx n="84" d="100"/>
          <a:sy n="84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EEBA5-3C07-42B0-B897-5A7720D8801E}" type="datetimeFigureOut">
              <a:rPr lang="en-US" smtClean="0"/>
              <a:t>9/15/2012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B5B3C-5A34-4ECD-A7EB-7BBAB6FE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B5B3C-5A34-4ECD-A7EB-7BBAB6FEC9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C98C1-33DA-4778-8955-DB5BC1E76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813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7372A-ADF7-49D2-AD6E-BA207A4F8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894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9ED25-A8B5-40B7-86ED-E6BBBA192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927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BE88-6D12-4620-8E38-05E082B157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543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A2DBC-B2E9-4B31-A42D-982CBE6C6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4430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29AE2-47E2-4136-B43D-072DA9016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289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B28C2-1E27-4F03-AD8F-F62A24649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072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F9DC5-0D22-4497-9301-B817AEBBD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388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E109D-15BD-4CC0-BB4A-1782F82BF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0043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C6161-69CC-47F8-9CAC-DBC3188D44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7568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6BA7C-79EC-476E-BEC7-F3DD01232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866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CB5798-DD1F-42B0-A0A5-D35C9913E1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57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buClr>
                <a:srgbClr val="66FFFF"/>
              </a:buClr>
            </a:pPr>
            <a:r>
              <a:rPr lang="en-US" sz="6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Has An Abundant Life For Us</a:t>
            </a:r>
          </a:p>
        </p:txBody>
      </p:sp>
      <p:sp>
        <p:nvSpPr>
          <p:cNvPr id="746501" name="Text Box 5"/>
          <p:cNvSpPr txBox="1">
            <a:spLocks noChangeArrowheads="1"/>
          </p:cNvSpPr>
          <p:nvPr/>
        </p:nvSpPr>
        <p:spPr bwMode="auto">
          <a:xfrm>
            <a:off x="304800" y="3785108"/>
            <a:ext cx="8534400" cy="307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John 10:10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rgbClr val="5F5F5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thief cometh not, but for to steal, and to kill, and to destroy: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am come that they might have life, and that they might have it more abundantly.</a:t>
            </a:r>
            <a:r>
              <a:rPr lang="en-US" sz="4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8" grpId="0"/>
      <p:bldP spid="7465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Text Box 2"/>
          <p:cNvSpPr txBox="1">
            <a:spLocks noChangeArrowheads="1"/>
          </p:cNvSpPr>
          <p:nvPr/>
        </p:nvSpPr>
        <p:spPr bwMode="auto">
          <a:xfrm>
            <a:off x="0" y="1010934"/>
            <a:ext cx="9067800" cy="483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But the abundant life is short-circuited by the Trivialities</a:t>
            </a:r>
            <a:br>
              <a:rPr lang="en-US" sz="7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of Pride!</a:t>
            </a:r>
            <a:endParaRPr lang="en-US" sz="8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404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Let’s journey back 2000 years and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meet</a:t>
            </a:r>
            <a:b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</a:t>
            </a: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man who was experiencing the Abundant Life…</a:t>
            </a:r>
            <a:endParaRPr lang="en-US" sz="6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48547" name="Text Box 3"/>
          <p:cNvSpPr txBox="1">
            <a:spLocks noChangeArrowheads="1"/>
          </p:cNvSpPr>
          <p:nvPr/>
        </p:nvSpPr>
        <p:spPr bwMode="auto">
          <a:xfrm>
            <a:off x="0" y="4880113"/>
            <a:ext cx="9067800" cy="16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buClr>
                <a:srgbClr val="66FFFF"/>
              </a:buClr>
            </a:pP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…WHILE LOCKED</a:t>
            </a:r>
            <a:b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UP IN </a:t>
            </a:r>
            <a:r>
              <a:rPr lang="en-US" sz="6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PRISON!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46" grpId="0"/>
      <p:bldP spid="7485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404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Let’s journey back 2000 years and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meet</a:t>
            </a:r>
            <a:b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</a:t>
            </a: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man who was experiencing the Abundant Life…</a:t>
            </a:r>
            <a:endParaRPr lang="en-US" sz="6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48547" name="Text Box 3"/>
          <p:cNvSpPr txBox="1">
            <a:spLocks noChangeArrowheads="1"/>
          </p:cNvSpPr>
          <p:nvPr/>
        </p:nvSpPr>
        <p:spPr bwMode="auto">
          <a:xfrm>
            <a:off x="0" y="4880113"/>
            <a:ext cx="9067800" cy="16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buClr>
                <a:srgbClr val="66FFFF"/>
              </a:buClr>
            </a:pP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…AWAITING HIS</a:t>
            </a:r>
            <a:b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EXECUTION!</a:t>
            </a:r>
            <a:endParaRPr lang="en-US" sz="6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7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 Box 2"/>
          <p:cNvSpPr txBox="1">
            <a:spLocks noChangeArrowheads="1"/>
          </p:cNvSpPr>
          <p:nvPr/>
        </p:nvSpPr>
        <p:spPr bwMode="auto">
          <a:xfrm>
            <a:off x="0" y="1006475"/>
            <a:ext cx="9067800" cy="530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PAUL</a:t>
            </a:r>
            <a:r>
              <a:rPr lang="en-US" sz="88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88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Was not focused on “trivial things,” but on what really mattered!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5" name="Text Box 3"/>
          <p:cNvSpPr txBox="1">
            <a:spLocks noChangeArrowheads="1"/>
          </p:cNvSpPr>
          <p:nvPr/>
        </p:nvSpPr>
        <p:spPr bwMode="auto">
          <a:xfrm>
            <a:off x="381000" y="1892009"/>
            <a:ext cx="8534400" cy="30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Philippians 1:1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Paul and </a:t>
            </a:r>
            <a:r>
              <a:rPr lang="en-US" sz="40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Timotheus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, the servants of Jesus Christ, to all the saints in Christ Jesus which are at Philippi, with the bishops and deacons: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" descr="SERVA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768350"/>
            <a:ext cx="5994400" cy="53213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615" decel="100000"/>
                                        <p:tgtEl>
                                          <p:spTgt spid="74137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615" decel="100000"/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615" decel="100000"/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354" name="Picture 2" descr="SERVA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006725" cy="26701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0355" name="Text Box 3"/>
          <p:cNvSpPr txBox="1">
            <a:spLocks noChangeArrowheads="1"/>
          </p:cNvSpPr>
          <p:nvPr/>
        </p:nvSpPr>
        <p:spPr bwMode="auto">
          <a:xfrm>
            <a:off x="2819400" y="381000"/>
            <a:ext cx="62484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2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BOND SLAVE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819400" y="1414463"/>
            <a:ext cx="6248400" cy="130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36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Literally</a:t>
            </a:r>
            <a: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BY NATURE</a:t>
            </a:r>
          </a:p>
        </p:txBody>
      </p:sp>
      <p:sp>
        <p:nvSpPr>
          <p:cNvPr id="740357" name="Text Box 5"/>
          <p:cNvSpPr txBox="1">
            <a:spLocks noChangeArrowheads="1"/>
          </p:cNvSpPr>
          <p:nvPr/>
        </p:nvSpPr>
        <p:spPr bwMode="auto">
          <a:xfrm>
            <a:off x="0" y="3429000"/>
            <a:ext cx="9067800" cy="28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Humbling yourself</a:t>
            </a:r>
            <a:b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being a Servant</a:t>
            </a:r>
            <a:b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5" grpId="0"/>
      <p:bldP spid="740356" grpId="0"/>
      <p:bldP spid="7403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642" name="Picture 2" descr="SERVA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006725" cy="26701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2643" name="Text Box 3"/>
          <p:cNvSpPr txBox="1">
            <a:spLocks noChangeArrowheads="1"/>
          </p:cNvSpPr>
          <p:nvPr/>
        </p:nvSpPr>
        <p:spPr bwMode="auto">
          <a:xfrm>
            <a:off x="2819400" y="381000"/>
            <a:ext cx="62484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2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BOND SLAVE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2819400" y="1414463"/>
            <a:ext cx="6248400" cy="130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36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Literally</a:t>
            </a:r>
            <a: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BY NATURE</a:t>
            </a:r>
          </a:p>
        </p:txBody>
      </p:sp>
      <p:sp>
        <p:nvSpPr>
          <p:cNvPr id="752646" name="Text Box 6"/>
          <p:cNvSpPr txBox="1">
            <a:spLocks noChangeArrowheads="1"/>
          </p:cNvSpPr>
          <p:nvPr/>
        </p:nvSpPr>
        <p:spPr bwMode="auto">
          <a:xfrm>
            <a:off x="381000" y="4277550"/>
            <a:ext cx="8534400" cy="258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James 4:6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But he </a:t>
            </a:r>
            <a:r>
              <a:rPr lang="en-US" sz="40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giveth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more grace. Wherefore he </a:t>
            </a:r>
            <a:r>
              <a:rPr lang="en-US" sz="40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saith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, God </a:t>
            </a:r>
            <a:r>
              <a:rPr lang="en-US" sz="40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resisteth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the proud, but </a:t>
            </a:r>
            <a:r>
              <a:rPr lang="en-US" sz="40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giveth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grace unto the humble.</a:t>
            </a:r>
            <a:r>
              <a:rPr lang="en-US" sz="4000" dirty="0"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666" name="Picture 2" descr="SERVANT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00672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3667" name="Text Box 3"/>
          <p:cNvSpPr txBox="1">
            <a:spLocks noChangeArrowheads="1"/>
          </p:cNvSpPr>
          <p:nvPr/>
        </p:nvSpPr>
        <p:spPr bwMode="auto">
          <a:xfrm>
            <a:off x="2819400" y="381000"/>
            <a:ext cx="6248400" cy="106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2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BOND SLAVE</a:t>
            </a:r>
          </a:p>
        </p:txBody>
      </p:sp>
      <p:sp>
        <p:nvSpPr>
          <p:cNvPr id="753668" name="Text Box 4"/>
          <p:cNvSpPr txBox="1">
            <a:spLocks noChangeArrowheads="1"/>
          </p:cNvSpPr>
          <p:nvPr/>
        </p:nvSpPr>
        <p:spPr bwMode="auto">
          <a:xfrm>
            <a:off x="2819400" y="1414463"/>
            <a:ext cx="6248400" cy="12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Literally</a:t>
            </a: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BY NATURE</a:t>
            </a:r>
          </a:p>
        </p:txBody>
      </p:sp>
      <p:sp>
        <p:nvSpPr>
          <p:cNvPr id="753669" name="Text Box 5"/>
          <p:cNvSpPr txBox="1">
            <a:spLocks noChangeArrowheads="1"/>
          </p:cNvSpPr>
          <p:nvPr/>
        </p:nvSpPr>
        <p:spPr bwMode="auto">
          <a:xfrm>
            <a:off x="381000" y="5261344"/>
            <a:ext cx="8534400" cy="159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James 4:10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Humble yourselves in the sight of the Lord, and he shall lift you up.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690" name="Picture 2" descr="SERVA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00672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2819400" y="381000"/>
            <a:ext cx="62484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2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BOND SLAVE</a:t>
            </a:r>
          </a:p>
        </p:txBody>
      </p:sp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2819400" y="1414463"/>
            <a:ext cx="6248400" cy="130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36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Literally</a:t>
            </a:r>
            <a: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BY NATURE</a:t>
            </a:r>
          </a:p>
        </p:txBody>
      </p:sp>
      <p:sp>
        <p:nvSpPr>
          <p:cNvPr id="754693" name="Text Box 5"/>
          <p:cNvSpPr txBox="1">
            <a:spLocks noChangeArrowheads="1"/>
          </p:cNvSpPr>
          <p:nvPr/>
        </p:nvSpPr>
        <p:spPr bwMode="auto">
          <a:xfrm>
            <a:off x="0" y="3203575"/>
            <a:ext cx="90678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5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Rejects Pride!</a:t>
            </a:r>
          </a:p>
        </p:txBody>
      </p:sp>
      <p:sp>
        <p:nvSpPr>
          <p:cNvPr id="754694" name="Text Box 6"/>
          <p:cNvSpPr txBox="1">
            <a:spLocks noChangeArrowheads="1"/>
          </p:cNvSpPr>
          <p:nvPr/>
        </p:nvSpPr>
        <p:spPr bwMode="auto">
          <a:xfrm>
            <a:off x="0" y="4805363"/>
            <a:ext cx="90678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6300" b="1" spc="-150" dirty="0">
                <a:solidFill>
                  <a:srgbClr val="A0FEA7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Am To Humble Myself!</a:t>
            </a:r>
          </a:p>
        </p:txBody>
      </p:sp>
      <p:sp>
        <p:nvSpPr>
          <p:cNvPr id="754695" name="Text Box 7"/>
          <p:cNvSpPr txBox="1">
            <a:spLocks noChangeArrowheads="1"/>
          </p:cNvSpPr>
          <p:nvPr/>
        </p:nvSpPr>
        <p:spPr bwMode="auto">
          <a:xfrm>
            <a:off x="0" y="5518585"/>
            <a:ext cx="9067800" cy="7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4700" b="1" dirty="0">
                <a:solidFill>
                  <a:srgbClr val="DDDDD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Before God &amp; Others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3" grpId="0"/>
      <p:bldP spid="754694" grpId="0"/>
      <p:bldP spid="7546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14" name="Picture 2" descr="SERVA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00672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5715" name="Text Box 3"/>
          <p:cNvSpPr txBox="1">
            <a:spLocks noChangeArrowheads="1"/>
          </p:cNvSpPr>
          <p:nvPr/>
        </p:nvSpPr>
        <p:spPr bwMode="auto">
          <a:xfrm>
            <a:off x="2819400" y="381000"/>
            <a:ext cx="6248400" cy="106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2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BOND SLAVE</a:t>
            </a:r>
          </a:p>
        </p:txBody>
      </p:sp>
      <p:sp>
        <p:nvSpPr>
          <p:cNvPr id="755716" name="Text Box 4"/>
          <p:cNvSpPr txBox="1">
            <a:spLocks noChangeArrowheads="1"/>
          </p:cNvSpPr>
          <p:nvPr/>
        </p:nvSpPr>
        <p:spPr bwMode="auto">
          <a:xfrm>
            <a:off x="2819400" y="1414463"/>
            <a:ext cx="6248400" cy="12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Literally</a:t>
            </a: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BY NATURE</a:t>
            </a:r>
          </a:p>
        </p:txBody>
      </p:sp>
      <p:sp>
        <p:nvSpPr>
          <p:cNvPr id="755717" name="Text Box 5"/>
          <p:cNvSpPr txBox="1">
            <a:spLocks noChangeArrowheads="1"/>
          </p:cNvSpPr>
          <p:nvPr/>
        </p:nvSpPr>
        <p:spPr bwMode="auto">
          <a:xfrm>
            <a:off x="0" y="2971800"/>
            <a:ext cx="9067800" cy="365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focus should not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</a:t>
            </a:r>
            <a:b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on </a:t>
            </a: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trivial “</a:t>
            </a:r>
            <a:r>
              <a:rPr lang="en-US" sz="5400" b="1" dirty="0">
                <a:solidFill>
                  <a:srgbClr val="A0FEA7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</a:t>
            </a:r>
            <a:r>
              <a:rPr lang="en-US" sz="5400" b="1" dirty="0" smtClean="0">
                <a:solidFill>
                  <a:srgbClr val="A0FEA7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Way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”</a:t>
            </a:r>
            <a:b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things</a:t>
            </a: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, but rather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on</a:t>
            </a:r>
            <a:b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“</a:t>
            </a: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His </a:t>
            </a:r>
            <a:r>
              <a:rPr lang="en-US" sz="5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Way</a:t>
            </a: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” things, with others in mind…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738" name="Picture 2" descr="SERVA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00672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739" name="Text Box 3"/>
          <p:cNvSpPr txBox="1">
            <a:spLocks noChangeArrowheads="1"/>
          </p:cNvSpPr>
          <p:nvPr/>
        </p:nvSpPr>
        <p:spPr bwMode="auto">
          <a:xfrm>
            <a:off x="2819400" y="381000"/>
            <a:ext cx="62484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2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BOND SLAVE</a:t>
            </a:r>
          </a:p>
        </p:txBody>
      </p:sp>
      <p:sp>
        <p:nvSpPr>
          <p:cNvPr id="756740" name="Text Box 4"/>
          <p:cNvSpPr txBox="1">
            <a:spLocks noChangeArrowheads="1"/>
          </p:cNvSpPr>
          <p:nvPr/>
        </p:nvSpPr>
        <p:spPr bwMode="auto">
          <a:xfrm>
            <a:off x="2819400" y="1414463"/>
            <a:ext cx="6248400" cy="130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36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Literally</a:t>
            </a:r>
            <a: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BY NATURE</a:t>
            </a:r>
          </a:p>
        </p:txBody>
      </p:sp>
      <p:sp>
        <p:nvSpPr>
          <p:cNvPr id="756741" name="Text Box 5"/>
          <p:cNvSpPr txBox="1">
            <a:spLocks noChangeArrowheads="1"/>
          </p:cNvSpPr>
          <p:nvPr/>
        </p:nvSpPr>
        <p:spPr bwMode="auto">
          <a:xfrm>
            <a:off x="0" y="3451225"/>
            <a:ext cx="9067800" cy="20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Being A Servant</a:t>
            </a:r>
          </a:p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5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Text Box 3"/>
          <p:cNvSpPr txBox="1">
            <a:spLocks noChangeArrowheads="1"/>
          </p:cNvSpPr>
          <p:nvPr/>
        </p:nvSpPr>
        <p:spPr bwMode="auto">
          <a:xfrm>
            <a:off x="304800" y="2384997"/>
            <a:ext cx="8534400" cy="208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Philippians 1:2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Grace be unto you, and peace, from God our Father, and from the Lord Jesus Christ.</a:t>
            </a:r>
            <a:r>
              <a:rPr lang="en-US" sz="4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0" name="Picture 2" descr="GRACE-PEAC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433513"/>
            <a:ext cx="74104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615" decel="100000"/>
                                        <p:tgtEl>
                                          <p:spTgt spid="73933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615" decel="100000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615" decel="100000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Text Box 3"/>
          <p:cNvSpPr txBox="1">
            <a:spLocks noChangeArrowheads="1"/>
          </p:cNvSpPr>
          <p:nvPr/>
        </p:nvSpPr>
        <p:spPr bwMode="auto">
          <a:xfrm rot="20356868">
            <a:off x="3352800" y="980525"/>
            <a:ext cx="5867400" cy="117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80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SANCTIFIED</a:t>
            </a:r>
          </a:p>
        </p:txBody>
      </p:sp>
      <p:pic>
        <p:nvPicPr>
          <p:cNvPr id="758790" name="Picture 6" descr="GRACE-PEAC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3940175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792" name="Text Box 8"/>
          <p:cNvSpPr txBox="1">
            <a:spLocks noChangeArrowheads="1"/>
          </p:cNvSpPr>
          <p:nvPr/>
        </p:nvSpPr>
        <p:spPr bwMode="auto">
          <a:xfrm>
            <a:off x="304800" y="3780234"/>
            <a:ext cx="853440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Ephesians 2:8-9</a:t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8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For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by grace are ye saved through faith; and that not of yourselves: it is the gift of God: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9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Not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of works, lest any man should boast.</a:t>
            </a:r>
            <a:r>
              <a:rPr lang="en-US" sz="4000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7" grpId="0"/>
      <p:bldP spid="7587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Text Box 2"/>
          <p:cNvSpPr txBox="1">
            <a:spLocks noChangeArrowheads="1"/>
          </p:cNvSpPr>
          <p:nvPr/>
        </p:nvSpPr>
        <p:spPr bwMode="auto">
          <a:xfrm rot="20356868">
            <a:off x="2760663" y="1188200"/>
            <a:ext cx="6443662" cy="9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66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TRANQUELIZED</a:t>
            </a:r>
          </a:p>
        </p:txBody>
      </p:sp>
      <p:pic>
        <p:nvPicPr>
          <p:cNvPr id="759811" name="Picture 3" descr="GRACE-PEAC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3940175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9813" name="Text Box 5"/>
          <p:cNvSpPr txBox="1">
            <a:spLocks noChangeArrowheads="1"/>
          </p:cNvSpPr>
          <p:nvPr/>
        </p:nvSpPr>
        <p:spPr bwMode="auto">
          <a:xfrm>
            <a:off x="304800" y="4130266"/>
            <a:ext cx="8534400" cy="27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Philippians 4:7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the peace of God, which </a:t>
            </a:r>
            <a:r>
              <a:rPr lang="en-US" sz="40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passeth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all understanding, shall keep your hearts and minds through Christ Jesus.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0" grpId="0"/>
      <p:bldP spid="7598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Text Box 2"/>
          <p:cNvSpPr txBox="1">
            <a:spLocks noChangeArrowheads="1"/>
          </p:cNvSpPr>
          <p:nvPr/>
        </p:nvSpPr>
        <p:spPr bwMode="auto">
          <a:xfrm rot="20356868">
            <a:off x="2760663" y="1185090"/>
            <a:ext cx="6443662" cy="99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66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TRANQUELIZED</a:t>
            </a:r>
          </a:p>
        </p:txBody>
      </p:sp>
      <p:pic>
        <p:nvPicPr>
          <p:cNvPr id="828419" name="Picture 3" descr="GRACE-PEAC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3940175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8421" name="Text Box 5"/>
          <p:cNvSpPr txBox="1">
            <a:spLocks noChangeArrowheads="1"/>
          </p:cNvSpPr>
          <p:nvPr/>
        </p:nvSpPr>
        <p:spPr bwMode="auto">
          <a:xfrm>
            <a:off x="304800" y="3873274"/>
            <a:ext cx="8534400" cy="260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15000"/>
              </a:spcAft>
            </a:pPr>
            <a:r>
              <a:rPr lang="en-US" sz="8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PEACE</a:t>
            </a:r>
            <a:r>
              <a:rPr lang="en-US" sz="6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6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Shadrach, Meshach &amp; </a:t>
            </a:r>
            <a:r>
              <a:rPr lang="en-US" sz="5400" b="1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Abendigo</a:t>
            </a: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Thing!</a:t>
            </a:r>
            <a:endParaRPr lang="en-US" sz="2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835" name="Picture 3" descr="GRACE-PEAC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3940175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0838" name="Text Box 6"/>
          <p:cNvSpPr txBox="1">
            <a:spLocks noChangeArrowheads="1"/>
          </p:cNvSpPr>
          <p:nvPr/>
        </p:nvSpPr>
        <p:spPr bwMode="auto">
          <a:xfrm>
            <a:off x="0" y="3100525"/>
            <a:ext cx="9067800" cy="30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Being forgiven</a:t>
            </a:r>
            <a:b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being free</a:t>
            </a:r>
            <a:b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858" name="Picture 2" descr="GRACE-PEAC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3940175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0" y="2667000"/>
            <a:ext cx="9067800" cy="352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5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Knowing your sins are forgiven, and that you have</a:t>
            </a:r>
            <a:br>
              <a:rPr lang="en-US" sz="5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friend in Jesus, who sticks closer than a brother,</a:t>
            </a:r>
            <a:br>
              <a:rPr lang="en-US" sz="5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43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3" name="Text Box 3"/>
          <p:cNvSpPr txBox="1">
            <a:spLocks noChangeArrowheads="1"/>
          </p:cNvSpPr>
          <p:nvPr/>
        </p:nvSpPr>
        <p:spPr bwMode="auto">
          <a:xfrm>
            <a:off x="304800" y="2628781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Philippians 1:3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thank my God upon every remembrance of you,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06" name="Picture 2" descr="THANKS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68350"/>
            <a:ext cx="57150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8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830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615" decel="100000"/>
                                        <p:tgtEl>
                                          <p:spTgt spid="73830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615" decel="100000"/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615" decel="100000"/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0" y="3087688"/>
            <a:ext cx="9067800" cy="283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000" b="1" spc="-3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tense of the word is:</a:t>
            </a:r>
          </a:p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6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I’m CONSTANTLY thanking God for you!</a:t>
            </a: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  <p:pic>
        <p:nvPicPr>
          <p:cNvPr id="763908" name="Picture 4" descr="THANKS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76200"/>
            <a:ext cx="28606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 Box 2"/>
          <p:cNvSpPr txBox="1">
            <a:spLocks noChangeArrowheads="1"/>
          </p:cNvSpPr>
          <p:nvPr/>
        </p:nvSpPr>
        <p:spPr bwMode="auto">
          <a:xfrm>
            <a:off x="0" y="2785822"/>
            <a:ext cx="9067800" cy="376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6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Generally speaking, focusing on Trivial Things diminishes a </a:t>
            </a:r>
            <a:r>
              <a:rPr lang="en-US" sz="8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Grateful Spirit!</a:t>
            </a:r>
          </a:p>
        </p:txBody>
      </p:sp>
      <p:pic>
        <p:nvPicPr>
          <p:cNvPr id="764931" name="Picture 3" descr="THANKS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76200"/>
            <a:ext cx="28606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Text Box 2"/>
          <p:cNvSpPr txBox="1">
            <a:spLocks noChangeArrowheads="1"/>
          </p:cNvSpPr>
          <p:nvPr/>
        </p:nvSpPr>
        <p:spPr bwMode="auto">
          <a:xfrm>
            <a:off x="0" y="2835741"/>
            <a:ext cx="9067800" cy="18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Not being Thankful</a:t>
            </a:r>
            <a:b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is being Selfish!</a:t>
            </a:r>
            <a:endParaRPr lang="en-US" sz="7500" b="1" dirty="0">
              <a:solidFill>
                <a:schemeClr val="folHlin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pic>
        <p:nvPicPr>
          <p:cNvPr id="765955" name="Picture 3" descr="THANKS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76200"/>
            <a:ext cx="28606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5956" name="Text Box 4"/>
          <p:cNvSpPr txBox="1">
            <a:spLocks noChangeArrowheads="1"/>
          </p:cNvSpPr>
          <p:nvPr/>
        </p:nvSpPr>
        <p:spPr bwMode="auto">
          <a:xfrm>
            <a:off x="0" y="4893141"/>
            <a:ext cx="9067800" cy="18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75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 LOSE</a:t>
            </a:r>
            <a:br>
              <a:rPr lang="en-US" sz="75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EVERY TIME!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4" grpId="0" autoUpdateAnimBg="0"/>
      <p:bldP spid="76595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Text Box 2"/>
          <p:cNvSpPr txBox="1">
            <a:spLocks noChangeArrowheads="1"/>
          </p:cNvSpPr>
          <p:nvPr/>
        </p:nvSpPr>
        <p:spPr bwMode="auto">
          <a:xfrm>
            <a:off x="0" y="3087688"/>
            <a:ext cx="9067800" cy="288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Having a grateful spirit toward God &amp; Others</a:t>
            </a:r>
          </a:p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72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  <a:endParaRPr lang="en-US" sz="72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pic>
        <p:nvPicPr>
          <p:cNvPr id="766979" name="Picture 3" descr="THANKS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76200"/>
            <a:ext cx="28606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304800" y="2384997"/>
            <a:ext cx="8534400" cy="208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Philippians 1:4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Always in every prayer of mine for you all making request with joy,</a:t>
            </a:r>
            <a:r>
              <a:rPr lang="en-US" sz="4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82" name="Picture 2" descr="PRAYER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68350"/>
            <a:ext cx="571500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615" decel="100000"/>
                                        <p:tgtEl>
                                          <p:spTgt spid="73728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615" decel="100000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615" decel="100000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Text Box 2"/>
          <p:cNvSpPr txBox="1">
            <a:spLocks noChangeArrowheads="1"/>
          </p:cNvSpPr>
          <p:nvPr/>
        </p:nvSpPr>
        <p:spPr bwMode="auto">
          <a:xfrm>
            <a:off x="0" y="3148013"/>
            <a:ext cx="9067800" cy="201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Praying for others</a:t>
            </a:r>
            <a:b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  <p:pic>
        <p:nvPicPr>
          <p:cNvPr id="769028" name="Picture 4" descr="PRAYER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606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ext Box 2"/>
          <p:cNvSpPr txBox="1">
            <a:spLocks noChangeArrowheads="1"/>
          </p:cNvSpPr>
          <p:nvPr/>
        </p:nvSpPr>
        <p:spPr bwMode="auto">
          <a:xfrm>
            <a:off x="0" y="2667000"/>
            <a:ext cx="9067800" cy="9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do it with Joy!</a:t>
            </a:r>
          </a:p>
        </p:txBody>
      </p:sp>
      <p:pic>
        <p:nvPicPr>
          <p:cNvPr id="770051" name="Picture 3" descr="PRAYER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606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0052" name="Text Box 4"/>
          <p:cNvSpPr txBox="1">
            <a:spLocks noChangeArrowheads="1"/>
          </p:cNvSpPr>
          <p:nvPr/>
        </p:nvSpPr>
        <p:spPr bwMode="auto">
          <a:xfrm>
            <a:off x="0" y="3657600"/>
            <a:ext cx="9067800" cy="9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2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I’m Glad to do it!</a:t>
            </a:r>
          </a:p>
        </p:txBody>
      </p:sp>
      <p:sp>
        <p:nvSpPr>
          <p:cNvPr id="770053" name="Text Box 5"/>
          <p:cNvSpPr txBox="1">
            <a:spLocks noChangeArrowheads="1"/>
          </p:cNvSpPr>
          <p:nvPr/>
        </p:nvSpPr>
        <p:spPr bwMode="auto">
          <a:xfrm>
            <a:off x="0" y="4671109"/>
            <a:ext cx="9067800" cy="157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I’m Happy to</a:t>
            </a:r>
            <a:br>
              <a:rPr lang="en-US" sz="6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pray for you!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0" grpId="0" autoUpdateAnimBg="0"/>
      <p:bldP spid="770052" grpId="0" autoUpdateAnimBg="0"/>
      <p:bldP spid="77005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036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Text Box 2"/>
          <p:cNvSpPr txBox="1">
            <a:spLocks noChangeArrowheads="1"/>
          </p:cNvSpPr>
          <p:nvPr/>
        </p:nvSpPr>
        <p:spPr bwMode="auto">
          <a:xfrm>
            <a:off x="0" y="3169146"/>
            <a:ext cx="9067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I’m convinced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</a:t>
            </a:r>
            <a:b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self- </a:t>
            </a: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centered, trivial minded people DON’T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pray for </a:t>
            </a: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others.</a:t>
            </a:r>
          </a:p>
        </p:txBody>
      </p:sp>
      <p:pic>
        <p:nvPicPr>
          <p:cNvPr id="771075" name="Picture 3" descr="PRAYER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606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0" y="2667000"/>
            <a:ext cx="9067800" cy="102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9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PUBLICAN PRAYER</a:t>
            </a:r>
          </a:p>
        </p:txBody>
      </p:sp>
      <p:pic>
        <p:nvPicPr>
          <p:cNvPr id="772099" name="Picture 3" descr="PRAYER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606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2100" name="Text Box 4"/>
          <p:cNvSpPr txBox="1">
            <a:spLocks noChangeArrowheads="1"/>
          </p:cNvSpPr>
          <p:nvPr/>
        </p:nvSpPr>
        <p:spPr bwMode="auto">
          <a:xfrm>
            <a:off x="0" y="3733800"/>
            <a:ext cx="90678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6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“I’m glad I’m not</a:t>
            </a:r>
            <a:br>
              <a:rPr lang="en-US" sz="66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like so and so…”</a:t>
            </a:r>
          </a:p>
        </p:txBody>
      </p:sp>
      <p:sp>
        <p:nvSpPr>
          <p:cNvPr id="772101" name="Text Box 5"/>
          <p:cNvSpPr txBox="1">
            <a:spLocks noChangeArrowheads="1"/>
          </p:cNvSpPr>
          <p:nvPr/>
        </p:nvSpPr>
        <p:spPr bwMode="auto">
          <a:xfrm>
            <a:off x="0" y="5562600"/>
            <a:ext cx="9067800" cy="131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9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PITIFUL!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8" grpId="0" autoUpdateAnimBg="0"/>
      <p:bldP spid="772100" grpId="0" autoUpdateAnimBg="0"/>
      <p:bldP spid="77210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Text Box 2"/>
          <p:cNvSpPr txBox="1">
            <a:spLocks noChangeArrowheads="1"/>
          </p:cNvSpPr>
          <p:nvPr/>
        </p:nvSpPr>
        <p:spPr bwMode="auto">
          <a:xfrm>
            <a:off x="0" y="3048000"/>
            <a:ext cx="9067800" cy="354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83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Pray for People</a:t>
            </a:r>
          </a:p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91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REALLY MATTERS!</a:t>
            </a:r>
            <a:r>
              <a:rPr lang="en-US" sz="83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  <p:pic>
        <p:nvPicPr>
          <p:cNvPr id="773123" name="Picture 3" descr="PRAYER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606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381000" y="2588353"/>
            <a:ext cx="8534400" cy="168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Philippians 1:5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For your fellowship in the gospel from the first day until now;</a:t>
            </a:r>
            <a:r>
              <a:rPr lang="en-US" sz="4000" dirty="0"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258" name="Picture 2" descr="FELLOWSHIP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768350"/>
            <a:ext cx="7821613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615" decel="100000"/>
                                        <p:tgtEl>
                                          <p:spTgt spid="73625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615" decel="100000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615" decel="100000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5638800" cy="13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JOINT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PARTICIPATION</a:t>
            </a:r>
          </a:p>
        </p:txBody>
      </p:sp>
      <p:pic>
        <p:nvPicPr>
          <p:cNvPr id="775174" name="Picture 6" descr="FELLOWSHIP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9131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0" y="2981325"/>
            <a:ext cx="9067800" cy="318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Having a part in other people’s lives</a:t>
            </a:r>
          </a:p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75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/>
      <p:bldP spid="77517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5638800" cy="1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JOINT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PARTICIPATION</a:t>
            </a:r>
          </a:p>
        </p:txBody>
      </p:sp>
      <p:pic>
        <p:nvPicPr>
          <p:cNvPr id="776195" name="Picture 3" descr="FELLOWSHIP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9131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6196" name="Text Box 4"/>
          <p:cNvSpPr txBox="1">
            <a:spLocks noChangeArrowheads="1"/>
          </p:cNvSpPr>
          <p:nvPr/>
        </p:nvSpPr>
        <p:spPr bwMode="auto">
          <a:xfrm>
            <a:off x="0" y="3745756"/>
            <a:ext cx="9067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7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“I Just Like </a:t>
            </a:r>
            <a:r>
              <a:rPr lang="en-US" sz="7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</a:t>
            </a:r>
            <a:br>
              <a:rPr lang="en-US" sz="7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 By </a:t>
            </a:r>
            <a:r>
              <a:rPr lang="en-US" sz="7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Myself…”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6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5638800" cy="13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JOINT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PARTICIPATION</a:t>
            </a:r>
          </a:p>
        </p:txBody>
      </p:sp>
      <p:pic>
        <p:nvPicPr>
          <p:cNvPr id="777219" name="Picture 3" descr="FELLOWSHIP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9131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0" y="3315394"/>
            <a:ext cx="9067800" cy="247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If you were locked up in prison, you just might change your tune!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5638800" cy="13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JOINT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PARTICIPATION</a:t>
            </a:r>
          </a:p>
        </p:txBody>
      </p:sp>
      <p:pic>
        <p:nvPicPr>
          <p:cNvPr id="778243" name="Picture 3" descr="FELLOWSHIP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9131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44" name="Text Box 4"/>
          <p:cNvSpPr txBox="1">
            <a:spLocks noChangeArrowheads="1"/>
          </p:cNvSpPr>
          <p:nvPr/>
        </p:nvSpPr>
        <p:spPr bwMode="auto">
          <a:xfrm>
            <a:off x="0" y="2981325"/>
            <a:ext cx="9067800" cy="318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Reaching out, caring and sharing</a:t>
            </a:r>
          </a:p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75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  <a: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5638800" cy="13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JOINT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PARTICIPATION</a:t>
            </a:r>
          </a:p>
        </p:txBody>
      </p:sp>
      <p:pic>
        <p:nvPicPr>
          <p:cNvPr id="779267" name="Picture 3" descr="FELLOWSHIP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9131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0" y="2971800"/>
            <a:ext cx="9067800" cy="339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83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IRON</a:t>
            </a:r>
            <a:br>
              <a:rPr lang="en-US" sz="83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3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SHARPENS</a:t>
            </a:r>
            <a:br>
              <a:rPr lang="en-US" sz="83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3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IRON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228600" y="879360"/>
            <a:ext cx="8534400" cy="509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66FFFF"/>
              </a:buClr>
            </a:pP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 real game of life, most people live their lives pursuing</a:t>
            </a:r>
            <a:b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TRIVIAL THINGS?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5638800" cy="13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JOINT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PARTICIPATION</a:t>
            </a:r>
          </a:p>
        </p:txBody>
      </p:sp>
      <p:pic>
        <p:nvPicPr>
          <p:cNvPr id="780291" name="Picture 3" descr="FELLOWSHIP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9131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0292" name="Text Box 4"/>
          <p:cNvSpPr txBox="1">
            <a:spLocks noChangeArrowheads="1"/>
          </p:cNvSpPr>
          <p:nvPr/>
        </p:nvSpPr>
        <p:spPr bwMode="auto">
          <a:xfrm>
            <a:off x="0" y="2971800"/>
            <a:ext cx="9067800" cy="28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 NEED OTHERS</a:t>
            </a:r>
            <a:b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&amp;</a:t>
            </a:r>
            <a:b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OTHERS NEED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56388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JOINT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PARTICIPATION</a:t>
            </a:r>
          </a:p>
        </p:txBody>
      </p:sp>
      <p:pic>
        <p:nvPicPr>
          <p:cNvPr id="781315" name="Picture 3" descr="FELLOWSHIP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9131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0" y="3010594"/>
            <a:ext cx="9067800" cy="247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That’s why at Fellowship Church, EVERYONE is welcome!</a:t>
            </a:r>
          </a:p>
        </p:txBody>
      </p:sp>
      <p:sp>
        <p:nvSpPr>
          <p:cNvPr id="781317" name="Text Box 5"/>
          <p:cNvSpPr txBox="1">
            <a:spLocks noChangeArrowheads="1"/>
          </p:cNvSpPr>
          <p:nvPr/>
        </p:nvSpPr>
        <p:spPr bwMode="auto">
          <a:xfrm>
            <a:off x="0" y="5511800"/>
            <a:ext cx="9067800" cy="117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8000" b="1" spc="-15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EVERYONE PERIOD!</a:t>
            </a:r>
          </a:p>
        </p:txBody>
      </p:sp>
      <p:pic>
        <p:nvPicPr>
          <p:cNvPr id="781318" name="Picture 6" descr="Logo-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044825"/>
            <a:ext cx="6477000" cy="35083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8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6" grpId="0" autoUpdateAnimBg="0"/>
      <p:bldP spid="78131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56388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JOINT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PARTICIPATION</a:t>
            </a:r>
          </a:p>
        </p:txBody>
      </p:sp>
      <p:pic>
        <p:nvPicPr>
          <p:cNvPr id="782339" name="Picture 3" descr="FELLOWSHIP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9131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40" name="Text Box 4"/>
          <p:cNvSpPr txBox="1">
            <a:spLocks noChangeArrowheads="1"/>
          </p:cNvSpPr>
          <p:nvPr/>
        </p:nvSpPr>
        <p:spPr bwMode="auto">
          <a:xfrm>
            <a:off x="0" y="3155950"/>
            <a:ext cx="9144000" cy="161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57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Our fellowship here is based on our mission:</a:t>
            </a:r>
          </a:p>
        </p:txBody>
      </p: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0" y="4905375"/>
            <a:ext cx="9067800" cy="169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000" b="1" spc="-15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we love Jesus Christ &amp; we love people!</a:t>
            </a:r>
          </a:p>
        </p:txBody>
      </p:sp>
      <p:pic>
        <p:nvPicPr>
          <p:cNvPr id="782342" name="Picture 6" descr="Logo-Button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429000" cy="18573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0" grpId="0" autoUpdateAnimBg="0"/>
      <p:bldP spid="782341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3" name="Text Box 3"/>
          <p:cNvSpPr txBox="1">
            <a:spLocks noChangeArrowheads="1"/>
          </p:cNvSpPr>
          <p:nvPr/>
        </p:nvSpPr>
        <p:spPr bwMode="auto">
          <a:xfrm>
            <a:off x="381000" y="2138775"/>
            <a:ext cx="8534400" cy="258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Philippians 1:6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Being confident of this very thing, that he which hath begun a good work in you will perform it until the day of Jesus Christ:</a:t>
            </a:r>
            <a:r>
              <a:rPr lang="en-US" sz="4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768350"/>
            <a:ext cx="6780213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615" decel="100000"/>
                                        <p:tgtEl>
                                          <p:spTgt spid="73421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615" decel="100000"/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615" decel="100000"/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sp>
        <p:nvSpPr>
          <p:cNvPr id="784388" name="Text Box 4"/>
          <p:cNvSpPr txBox="1">
            <a:spLocks noChangeArrowheads="1"/>
          </p:cNvSpPr>
          <p:nvPr/>
        </p:nvSpPr>
        <p:spPr bwMode="auto">
          <a:xfrm>
            <a:off x="0" y="3225800"/>
            <a:ext cx="9067800" cy="20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75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“Good Work” was actually Giving!</a:t>
            </a:r>
          </a:p>
        </p:txBody>
      </p:sp>
      <p:pic>
        <p:nvPicPr>
          <p:cNvPr id="784389" name="Picture 5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3505200" y="1447800"/>
            <a:ext cx="563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6" grpId="0"/>
      <p:bldP spid="784388" grpId="0" autoUpdateAnimBg="0"/>
      <p:bldP spid="78439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pic>
        <p:nvPicPr>
          <p:cNvPr id="785412" name="Picture 4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5413" name="Text Box 5"/>
          <p:cNvSpPr txBox="1">
            <a:spLocks noChangeArrowheads="1"/>
          </p:cNvSpPr>
          <p:nvPr/>
        </p:nvSpPr>
        <p:spPr bwMode="auto">
          <a:xfrm>
            <a:off x="3505200" y="1447800"/>
            <a:ext cx="563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  <p:sp>
        <p:nvSpPr>
          <p:cNvPr id="785415" name="Text Box 7"/>
          <p:cNvSpPr txBox="1">
            <a:spLocks noChangeArrowheads="1"/>
          </p:cNvSpPr>
          <p:nvPr/>
        </p:nvSpPr>
        <p:spPr bwMode="auto">
          <a:xfrm>
            <a:off x="304800" y="4131356"/>
            <a:ext cx="8534400" cy="272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 Corinthians 8:1-5</a:t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Moreover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, brethren, we do you to wit of the grace of God bestowed on the churches of Macedonia;</a:t>
            </a:r>
            <a:endParaRPr lang="en-US" sz="4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pic>
        <p:nvPicPr>
          <p:cNvPr id="786435" name="Picture 3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6436" name="Text Box 4"/>
          <p:cNvSpPr txBox="1">
            <a:spLocks noChangeArrowheads="1"/>
          </p:cNvSpPr>
          <p:nvPr/>
        </p:nvSpPr>
        <p:spPr bwMode="auto">
          <a:xfrm>
            <a:off x="3505200" y="1447800"/>
            <a:ext cx="563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304800" y="3785108"/>
            <a:ext cx="8534400" cy="307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 Corinthians 8:1-5</a:t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</a:t>
            </a: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in a great trial of affliction the abundance of their joy and their deep poverty abounded unto the riches of their liberality.</a:t>
            </a:r>
            <a:endParaRPr lang="en-US" sz="4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3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pic>
        <p:nvPicPr>
          <p:cNvPr id="787459" name="Picture 3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7460" name="Text Box 4"/>
          <p:cNvSpPr txBox="1">
            <a:spLocks noChangeArrowheads="1"/>
          </p:cNvSpPr>
          <p:nvPr/>
        </p:nvSpPr>
        <p:spPr bwMode="auto">
          <a:xfrm>
            <a:off x="3505200" y="1447800"/>
            <a:ext cx="56388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  <p:sp>
        <p:nvSpPr>
          <p:cNvPr id="787462" name="Text Box 6"/>
          <p:cNvSpPr txBox="1">
            <a:spLocks noChangeArrowheads="1"/>
          </p:cNvSpPr>
          <p:nvPr/>
        </p:nvSpPr>
        <p:spPr bwMode="auto">
          <a:xfrm>
            <a:off x="304800" y="4131356"/>
            <a:ext cx="8534400" cy="272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 Corinthians 8:1-5</a:t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</a:t>
            </a: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For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their power, I bear record, yea, and beyond their power they were willing of themselves;</a:t>
            </a:r>
            <a:endParaRPr lang="en-US" sz="4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pic>
        <p:nvPicPr>
          <p:cNvPr id="788483" name="Picture 3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484" name="Text Box 4"/>
          <p:cNvSpPr txBox="1">
            <a:spLocks noChangeArrowheads="1"/>
          </p:cNvSpPr>
          <p:nvPr/>
        </p:nvSpPr>
        <p:spPr bwMode="auto">
          <a:xfrm>
            <a:off x="3505200" y="1447800"/>
            <a:ext cx="563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  <p:sp>
        <p:nvSpPr>
          <p:cNvPr id="788486" name="Text Box 6"/>
          <p:cNvSpPr txBox="1">
            <a:spLocks noChangeArrowheads="1"/>
          </p:cNvSpPr>
          <p:nvPr/>
        </p:nvSpPr>
        <p:spPr bwMode="auto">
          <a:xfrm>
            <a:off x="304800" y="4126483"/>
            <a:ext cx="8534400" cy="273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 Corinthians 8:1-5</a:t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Praying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us with much </a:t>
            </a:r>
            <a:r>
              <a:rPr lang="en-US" sz="40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intreaty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that we would receive the gift, and take upon us the fellowship of the ministering to the saints.</a:t>
            </a:r>
            <a:endParaRPr lang="en-US" sz="4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Text Box 2"/>
          <p:cNvSpPr txBox="1">
            <a:spLocks noChangeArrowheads="1"/>
          </p:cNvSpPr>
          <p:nvPr/>
        </p:nvSpPr>
        <p:spPr bwMode="auto">
          <a:xfrm>
            <a:off x="0" y="793984"/>
            <a:ext cx="9067800" cy="527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buClr>
                <a:srgbClr val="66FFFF"/>
              </a:buClr>
            </a:pPr>
            <a:r>
              <a:rPr lang="en-US" sz="10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TRIVIAL</a:t>
            </a:r>
            <a:r>
              <a:rPr lang="en-US" sz="80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  <a:br>
              <a:rPr lang="en-US" sz="80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0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Comes </a:t>
            </a:r>
            <a:r>
              <a:rPr lang="en-US" sz="80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from</a:t>
            </a:r>
            <a:br>
              <a:rPr lang="en-US" sz="80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0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</a:t>
            </a:r>
            <a:r>
              <a:rPr lang="en-US" sz="80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Latin word </a:t>
            </a:r>
            <a:r>
              <a:rPr lang="en-US" sz="80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meaning</a:t>
            </a:r>
            <a:br>
              <a:rPr lang="en-US" sz="80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800" b="1" dirty="0" smtClean="0">
                <a:solidFill>
                  <a:srgbClr val="66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THREE </a:t>
            </a:r>
            <a:r>
              <a:rPr lang="en-US" sz="8800" b="1" dirty="0">
                <a:solidFill>
                  <a:srgbClr val="66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ROADS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pic>
        <p:nvPicPr>
          <p:cNvPr id="789507" name="Picture 3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9508" name="Text Box 4"/>
          <p:cNvSpPr txBox="1">
            <a:spLocks noChangeArrowheads="1"/>
          </p:cNvSpPr>
          <p:nvPr/>
        </p:nvSpPr>
        <p:spPr bwMode="auto">
          <a:xfrm>
            <a:off x="3505200" y="1447800"/>
            <a:ext cx="5638800" cy="9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  <p:sp>
        <p:nvSpPr>
          <p:cNvPr id="789510" name="Text Box 6"/>
          <p:cNvSpPr txBox="1">
            <a:spLocks noChangeArrowheads="1"/>
          </p:cNvSpPr>
          <p:nvPr/>
        </p:nvSpPr>
        <p:spPr bwMode="auto">
          <a:xfrm>
            <a:off x="304800" y="4131356"/>
            <a:ext cx="8534400" cy="272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 Corinthians 8:1-5</a:t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5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this they did, not as we hoped, but first gave their own selves to the Lord, and unto us by the will of God.</a:t>
            </a:r>
            <a:r>
              <a:rPr lang="en-US" sz="4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0" y="2819400"/>
            <a:ext cx="9067800" cy="200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Are you hopeful and</a:t>
            </a:r>
            <a:b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positive about what God</a:t>
            </a:r>
            <a:b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will do through others?</a:t>
            </a:r>
          </a:p>
        </p:txBody>
      </p:sp>
      <p:pic>
        <p:nvPicPr>
          <p:cNvPr id="790532" name="Picture 4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3505200" y="1447800"/>
            <a:ext cx="563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  <p:sp>
        <p:nvSpPr>
          <p:cNvPr id="790534" name="Text Box 6"/>
          <p:cNvSpPr txBox="1">
            <a:spLocks noChangeArrowheads="1"/>
          </p:cNvSpPr>
          <p:nvPr/>
        </p:nvSpPr>
        <p:spPr bwMode="auto">
          <a:xfrm>
            <a:off x="0" y="5289550"/>
            <a:ext cx="9067800" cy="138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5400" b="1" spc="-150" dirty="0">
                <a:solidFill>
                  <a:srgbClr val="00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Or when you look at other believers, are you critical?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autoUpdateAnimBg="0"/>
      <p:bldP spid="79053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pic>
        <p:nvPicPr>
          <p:cNvPr id="791556" name="Picture 4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1557" name="Text Box 5"/>
          <p:cNvSpPr txBox="1">
            <a:spLocks noChangeArrowheads="1"/>
          </p:cNvSpPr>
          <p:nvPr/>
        </p:nvSpPr>
        <p:spPr bwMode="auto">
          <a:xfrm>
            <a:off x="3505200" y="1447800"/>
            <a:ext cx="563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  <p:sp>
        <p:nvSpPr>
          <p:cNvPr id="791559" name="Text Box 7"/>
          <p:cNvSpPr txBox="1">
            <a:spLocks noChangeArrowheads="1"/>
          </p:cNvSpPr>
          <p:nvPr/>
        </p:nvSpPr>
        <p:spPr bwMode="auto">
          <a:xfrm>
            <a:off x="0" y="2981325"/>
            <a:ext cx="9067800" cy="318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Being Hopeful &amp; Confident</a:t>
            </a:r>
          </a:p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75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9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0" y="2667000"/>
            <a:ext cx="9067800" cy="87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57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POSITIVE </a:t>
            </a:r>
            <a:r>
              <a:rPr lang="en-US" sz="5700" b="1"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or</a:t>
            </a:r>
            <a:r>
              <a:rPr lang="en-US" sz="57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  <a:r>
              <a:rPr lang="en-US" sz="5700" b="1">
                <a:solidFill>
                  <a:srgbClr val="00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NEGATIVE</a:t>
            </a:r>
          </a:p>
        </p:txBody>
      </p:sp>
      <p:pic>
        <p:nvPicPr>
          <p:cNvPr id="792580" name="Picture 4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1" name="Text Box 5"/>
          <p:cNvSpPr txBox="1">
            <a:spLocks noChangeArrowheads="1"/>
          </p:cNvSpPr>
          <p:nvPr/>
        </p:nvSpPr>
        <p:spPr bwMode="auto">
          <a:xfrm>
            <a:off x="3505200" y="1447800"/>
            <a:ext cx="5638800" cy="9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0" y="3502025"/>
            <a:ext cx="9067800" cy="326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0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We’re usually negative because they’re not</a:t>
            </a:r>
            <a:br>
              <a:rPr lang="en-US" sz="60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doing it like I do it, and</a:t>
            </a:r>
            <a:br>
              <a:rPr lang="en-US" sz="60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I’M RIGHT!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autoUpdateAnimBg="0"/>
      <p:bldP spid="792582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pic>
        <p:nvPicPr>
          <p:cNvPr id="793603" name="Picture 3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604" name="Text Box 4"/>
          <p:cNvSpPr txBox="1">
            <a:spLocks noChangeArrowheads="1"/>
          </p:cNvSpPr>
          <p:nvPr/>
        </p:nvSpPr>
        <p:spPr bwMode="auto">
          <a:xfrm>
            <a:off x="3505200" y="14478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  <p:sp>
        <p:nvSpPr>
          <p:cNvPr id="793605" name="Text Box 5"/>
          <p:cNvSpPr txBox="1">
            <a:spLocks noChangeArrowheads="1"/>
          </p:cNvSpPr>
          <p:nvPr/>
        </p:nvSpPr>
        <p:spPr bwMode="auto">
          <a:xfrm>
            <a:off x="0" y="3519296"/>
            <a:ext cx="9067800" cy="227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91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Sounds</a:t>
            </a:r>
            <a:br>
              <a:rPr lang="en-US" sz="91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91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Like Pride!</a:t>
            </a:r>
            <a:r>
              <a:rPr lang="en-US" sz="83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5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56388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SETTLED &amp; FIRM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PERSUASION</a:t>
            </a:r>
          </a:p>
        </p:txBody>
      </p:sp>
      <p:pic>
        <p:nvPicPr>
          <p:cNvPr id="794627" name="Picture 3" descr="CONFIDENT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"/>
            <a:ext cx="33909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3505200" y="1447800"/>
            <a:ext cx="563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God, working</a:t>
            </a:r>
            <a:b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their life</a:t>
            </a:r>
          </a:p>
        </p:txBody>
      </p:sp>
      <p:sp>
        <p:nvSpPr>
          <p:cNvPr id="794629" name="Text Box 5"/>
          <p:cNvSpPr txBox="1">
            <a:spLocks noChangeArrowheads="1"/>
          </p:cNvSpPr>
          <p:nvPr/>
        </p:nvSpPr>
        <p:spPr bwMode="auto">
          <a:xfrm>
            <a:off x="0" y="2886156"/>
            <a:ext cx="9067800" cy="381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1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BACK</a:t>
            </a:r>
            <a:br>
              <a:rPr lang="en-US" sz="1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9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</a:t>
            </a:r>
            <a:r>
              <a:rPr lang="en-US" sz="1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1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1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START!</a:t>
            </a:r>
            <a:r>
              <a:rPr lang="en-US" sz="12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Text Box 3"/>
          <p:cNvSpPr txBox="1">
            <a:spLocks noChangeArrowheads="1"/>
          </p:cNvSpPr>
          <p:nvPr/>
        </p:nvSpPr>
        <p:spPr bwMode="auto">
          <a:xfrm>
            <a:off x="381000" y="228541"/>
            <a:ext cx="8534400" cy="6400919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15000"/>
              </a:spcAft>
            </a:pPr>
            <a:r>
              <a:rPr lang="en-US" sz="3700" b="1" dirty="0">
                <a:solidFill>
                  <a:srgbClr val="FFC000"/>
                </a:solidFill>
                <a:latin typeface="Teen" pitchFamily="2" charset="0"/>
              </a:rPr>
              <a:t>Philippians 1:7-9</a:t>
            </a:r>
            <a:r>
              <a:rPr lang="en-US" sz="3700" b="1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700" b="1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700" b="1" baseline="30000" dirty="0">
                <a:solidFill>
                  <a:srgbClr val="FFC000"/>
                </a:solidFill>
                <a:latin typeface="Teen" pitchFamily="2" charset="0"/>
              </a:rPr>
              <a:t>7</a:t>
            </a:r>
            <a:r>
              <a:rPr lang="en-US" sz="3700" b="1" dirty="0">
                <a:solidFill>
                  <a:schemeClr val="folHlink"/>
                </a:solidFill>
                <a:latin typeface="Teen" pitchFamily="2" charset="0"/>
              </a:rPr>
              <a:t> </a:t>
            </a:r>
            <a:r>
              <a:rPr lang="en-US" sz="3700" b="1" dirty="0" smtClean="0">
                <a:solidFill>
                  <a:schemeClr val="bg1"/>
                </a:solidFill>
                <a:latin typeface="Teen" pitchFamily="2" charset="0"/>
              </a:rPr>
              <a:t>Even </a:t>
            </a:r>
            <a:r>
              <a:rPr lang="en-US" sz="3700" b="1" dirty="0">
                <a:solidFill>
                  <a:schemeClr val="bg1"/>
                </a:solidFill>
                <a:latin typeface="Teen" pitchFamily="2" charset="0"/>
              </a:rPr>
              <a:t>as it is meet for me to think this of you all, because I have you in my heart; inasmuch as both in my bonds, and in the </a:t>
            </a:r>
            <a:r>
              <a:rPr lang="en-US" sz="3700" b="1" dirty="0" smtClean="0">
                <a:solidFill>
                  <a:schemeClr val="bg1"/>
                </a:solidFill>
                <a:latin typeface="Teen" pitchFamily="2" charset="0"/>
              </a:rPr>
              <a:t>defense </a:t>
            </a:r>
            <a:r>
              <a:rPr lang="en-US" sz="3700" b="1" dirty="0">
                <a:solidFill>
                  <a:schemeClr val="bg1"/>
                </a:solidFill>
                <a:latin typeface="Teen" pitchFamily="2" charset="0"/>
              </a:rPr>
              <a:t>and confirmation of the gospel, ye all are partakers of my grace.</a:t>
            </a:r>
            <a:br>
              <a:rPr lang="en-US" sz="3700" b="1" dirty="0">
                <a:solidFill>
                  <a:schemeClr val="bg1"/>
                </a:solidFill>
                <a:latin typeface="Teen" pitchFamily="2" charset="0"/>
              </a:rPr>
            </a:br>
            <a:r>
              <a:rPr lang="en-US" sz="3700" b="1" baseline="30000" dirty="0">
                <a:solidFill>
                  <a:srgbClr val="FFC000"/>
                </a:solidFill>
                <a:latin typeface="Teen" pitchFamily="2" charset="0"/>
              </a:rPr>
              <a:t>8</a:t>
            </a:r>
            <a:r>
              <a:rPr lang="en-US" sz="3700" b="1" dirty="0">
                <a:solidFill>
                  <a:schemeClr val="folHlink"/>
                </a:solidFill>
                <a:latin typeface="Teen" pitchFamily="2" charset="0"/>
              </a:rPr>
              <a:t> </a:t>
            </a:r>
            <a:r>
              <a:rPr lang="en-US" sz="3700" b="1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sz="3700" b="1" dirty="0">
                <a:solidFill>
                  <a:schemeClr val="bg1"/>
                </a:solidFill>
                <a:latin typeface="Teen" pitchFamily="2" charset="0"/>
              </a:rPr>
              <a:t>God is my record, how greatly I long after you all in the bowels of Jesus Christ.</a:t>
            </a:r>
            <a:br>
              <a:rPr lang="en-US" sz="3700" b="1" dirty="0">
                <a:solidFill>
                  <a:schemeClr val="bg1"/>
                </a:solidFill>
                <a:latin typeface="Teen" pitchFamily="2" charset="0"/>
              </a:rPr>
            </a:br>
            <a:r>
              <a:rPr lang="en-US" sz="3700" b="1" baseline="30000" dirty="0">
                <a:solidFill>
                  <a:srgbClr val="FFC000"/>
                </a:solidFill>
                <a:latin typeface="Teen" pitchFamily="2" charset="0"/>
              </a:rPr>
              <a:t>9</a:t>
            </a:r>
            <a:r>
              <a:rPr lang="en-US" sz="3700" b="1" dirty="0">
                <a:solidFill>
                  <a:schemeClr val="folHlink"/>
                </a:solidFill>
                <a:latin typeface="Teen" pitchFamily="2" charset="0"/>
              </a:rPr>
              <a:t> </a:t>
            </a:r>
            <a:r>
              <a:rPr lang="en-US" sz="3700" b="1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sz="3700" b="1" dirty="0">
                <a:solidFill>
                  <a:schemeClr val="bg1"/>
                </a:solidFill>
                <a:latin typeface="Teen" pitchFamily="2" charset="0"/>
              </a:rPr>
              <a:t>this I pray, that your love may abound yet more and more in knowledge and in all judgment;</a:t>
            </a:r>
            <a:r>
              <a:rPr lang="en-US" sz="370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6" name="Picture 2" descr="LOV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768350"/>
            <a:ext cx="520700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615" decel="100000"/>
                                        <p:tgtEl>
                                          <p:spTgt spid="73318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615" decel="100000"/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615" decel="100000"/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6019800" cy="18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DEVINE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SELF-SACRIFICING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</a:p>
        </p:txBody>
      </p:sp>
      <p:sp>
        <p:nvSpPr>
          <p:cNvPr id="796677" name="Text Box 5"/>
          <p:cNvSpPr txBox="1">
            <a:spLocks noChangeArrowheads="1"/>
          </p:cNvSpPr>
          <p:nvPr/>
        </p:nvSpPr>
        <p:spPr bwMode="auto">
          <a:xfrm>
            <a:off x="2895600" y="1995488"/>
            <a:ext cx="6019800" cy="5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God-Like Love</a:t>
            </a:r>
          </a:p>
        </p:txBody>
      </p:sp>
      <p:pic>
        <p:nvPicPr>
          <p:cNvPr id="796678" name="Picture 6" descr="LOV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050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6680" name="Text Box 8"/>
          <p:cNvSpPr txBox="1">
            <a:spLocks noChangeArrowheads="1"/>
          </p:cNvSpPr>
          <p:nvPr/>
        </p:nvSpPr>
        <p:spPr bwMode="auto">
          <a:xfrm>
            <a:off x="304800" y="3784017"/>
            <a:ext cx="8534400" cy="30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 Corinthians 13:1-3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Though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speak with the tongues of men and of angels, and have not </a:t>
            </a:r>
            <a:r>
              <a:rPr lang="en-US" sz="40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, I am become as sounding brass, or a tinkling cymbal.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4" grpId="0"/>
      <p:bldP spid="796677" grpId="0"/>
      <p:bldP spid="79668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6019800" cy="18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DEVINE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SELF-SACRIFICING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</a:p>
        </p:txBody>
      </p:sp>
      <p:sp>
        <p:nvSpPr>
          <p:cNvPr id="797699" name="Text Box 3"/>
          <p:cNvSpPr txBox="1">
            <a:spLocks noChangeArrowheads="1"/>
          </p:cNvSpPr>
          <p:nvPr/>
        </p:nvSpPr>
        <p:spPr bwMode="auto">
          <a:xfrm>
            <a:off x="2895600" y="1995488"/>
            <a:ext cx="6019800" cy="5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God-Like Love</a:t>
            </a:r>
          </a:p>
        </p:txBody>
      </p:sp>
      <p:pic>
        <p:nvPicPr>
          <p:cNvPr id="797700" name="Picture 4" descr="LOV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050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702" name="Text Box 6"/>
          <p:cNvSpPr txBox="1">
            <a:spLocks noChangeArrowheads="1"/>
          </p:cNvSpPr>
          <p:nvPr/>
        </p:nvSpPr>
        <p:spPr bwMode="auto">
          <a:xfrm>
            <a:off x="304800" y="3318570"/>
            <a:ext cx="8534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 Corinthians 13:1-3</a:t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</a:t>
            </a: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though I have the gift of prophecy, and understand all mysteries, and all knowledge; and though I have all faith, so that I could remove mountains, and have not </a:t>
            </a:r>
            <a:r>
              <a:rPr lang="en-US" sz="40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, I am nothing.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Text Box 2"/>
          <p:cNvSpPr txBox="1">
            <a:spLocks noChangeArrowheads="1"/>
          </p:cNvSpPr>
          <p:nvPr/>
        </p:nvSpPr>
        <p:spPr bwMode="auto">
          <a:xfrm>
            <a:off x="0" y="533400"/>
            <a:ext cx="9067800" cy="476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51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idea was that </a:t>
            </a:r>
            <a:r>
              <a:rPr lang="en-US" sz="51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</a:t>
            </a:r>
            <a:br>
              <a:rPr lang="en-US" sz="51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1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ancient </a:t>
            </a:r>
            <a:r>
              <a:rPr lang="en-US" sz="51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times, when travelers met at the </a:t>
            </a:r>
            <a:r>
              <a:rPr lang="en-US" sz="51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crossroads</a:t>
            </a:r>
            <a:r>
              <a:rPr lang="en-US" sz="51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, they </a:t>
            </a:r>
            <a:r>
              <a:rPr lang="en-US" sz="51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would</a:t>
            </a:r>
            <a:br>
              <a:rPr lang="en-US" sz="51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1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talk </a:t>
            </a:r>
            <a:r>
              <a:rPr lang="en-US" sz="51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&amp; gossip about unimportant </a:t>
            </a:r>
            <a:r>
              <a:rPr lang="en-US" sz="51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issues</a:t>
            </a:r>
            <a:br>
              <a:rPr lang="en-US" sz="51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1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of </a:t>
            </a:r>
            <a:r>
              <a:rPr lang="en-US" sz="51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day.</a:t>
            </a:r>
            <a:endParaRPr lang="en-US" sz="51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0" y="5294312"/>
            <a:ext cx="9067800" cy="133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66FFFF"/>
              </a:buClr>
            </a:pPr>
            <a:r>
              <a:rPr lang="en-US" sz="8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TRIVIAL STUFF!</a:t>
            </a:r>
            <a:endParaRPr lang="en-US" sz="72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8" grpId="0"/>
      <p:bldP spid="7260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6019800" cy="189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DEVINE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SELF-SACRIFICING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</a:p>
        </p:txBody>
      </p:sp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2895600" y="1995488"/>
            <a:ext cx="6019800" cy="5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God-Like Love</a:t>
            </a:r>
          </a:p>
        </p:txBody>
      </p:sp>
      <p:pic>
        <p:nvPicPr>
          <p:cNvPr id="798724" name="Picture 4" descr="LOV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050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26" name="Text Box 6"/>
          <p:cNvSpPr txBox="1">
            <a:spLocks noChangeArrowheads="1"/>
          </p:cNvSpPr>
          <p:nvPr/>
        </p:nvSpPr>
        <p:spPr bwMode="auto">
          <a:xfrm>
            <a:off x="304800" y="3784017"/>
            <a:ext cx="8534400" cy="30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 Corinthians 13:1-3</a:t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though I bestow all my goods to feed the poor, and though I give my body to be burned, and have not </a:t>
            </a:r>
            <a:r>
              <a:rPr lang="en-US" sz="40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, it </a:t>
            </a:r>
            <a:r>
              <a:rPr lang="en-US" sz="40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profiteth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me nothing.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6019800" cy="18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DEVINE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SELF-SACRIFICING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</a:p>
        </p:txBody>
      </p:sp>
      <p:sp>
        <p:nvSpPr>
          <p:cNvPr id="799747" name="Text Box 3"/>
          <p:cNvSpPr txBox="1">
            <a:spLocks noChangeArrowheads="1"/>
          </p:cNvSpPr>
          <p:nvPr/>
        </p:nvSpPr>
        <p:spPr bwMode="auto">
          <a:xfrm>
            <a:off x="2895600" y="1995488"/>
            <a:ext cx="6019800" cy="5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God-Like Love</a:t>
            </a:r>
          </a:p>
        </p:txBody>
      </p:sp>
      <p:pic>
        <p:nvPicPr>
          <p:cNvPr id="799748" name="Picture 4" descr="LOV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050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9751" name="Text Box 7"/>
          <p:cNvSpPr txBox="1">
            <a:spLocks noChangeArrowheads="1"/>
          </p:cNvSpPr>
          <p:nvPr/>
        </p:nvSpPr>
        <p:spPr bwMode="auto">
          <a:xfrm>
            <a:off x="0" y="3333487"/>
            <a:ext cx="9067800" cy="26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12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  <a:br>
              <a:rPr lang="en-US" sz="12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51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6019800" cy="18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DEVINE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SELF-SACRIFICING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</a:p>
        </p:txBody>
      </p:sp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2895600" y="1995488"/>
            <a:ext cx="6019800" cy="5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God-Like Love</a:t>
            </a:r>
          </a:p>
        </p:txBody>
      </p:sp>
      <p:pic>
        <p:nvPicPr>
          <p:cNvPr id="800772" name="Picture 4" descr="LOV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050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0" y="3200400"/>
            <a:ext cx="9067800" cy="241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600" b="1" spc="-15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Sacrificing for others</a:t>
            </a:r>
            <a:br>
              <a:rPr lang="en-US" sz="6600" b="1" spc="-15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600" b="1" spc="-15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is not Trivial</a:t>
            </a: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9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IT REALLY MATTERS!</a:t>
            </a: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  <p:sp>
        <p:nvSpPr>
          <p:cNvPr id="800774" name="Text Box 6"/>
          <p:cNvSpPr txBox="1">
            <a:spLocks noChangeArrowheads="1"/>
          </p:cNvSpPr>
          <p:nvPr/>
        </p:nvSpPr>
        <p:spPr bwMode="auto">
          <a:xfrm>
            <a:off x="0" y="6019800"/>
            <a:ext cx="9144000" cy="66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8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 Win &amp; They Win!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3" grpId="0" autoUpdateAnimBg="0"/>
      <p:bldP spid="80077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6019800" cy="18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DEVINE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SELF-SACRIFICING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</a:p>
        </p:txBody>
      </p:sp>
      <p:sp>
        <p:nvSpPr>
          <p:cNvPr id="801795" name="Text Box 3"/>
          <p:cNvSpPr txBox="1">
            <a:spLocks noChangeArrowheads="1"/>
          </p:cNvSpPr>
          <p:nvPr/>
        </p:nvSpPr>
        <p:spPr bwMode="auto">
          <a:xfrm>
            <a:off x="2895600" y="1995488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God-Like Love</a:t>
            </a:r>
          </a:p>
        </p:txBody>
      </p:sp>
      <p:pic>
        <p:nvPicPr>
          <p:cNvPr id="801796" name="Picture 4" descr="LOV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050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0" y="3267075"/>
            <a:ext cx="9067800" cy="30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 requires action…</a:t>
            </a:r>
          </a:p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900" b="1">
                <a:solidFill>
                  <a:srgbClr val="00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…Talk doesn’t!</a:t>
            </a:r>
            <a:r>
              <a:rPr lang="en-US" sz="69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7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6019800" cy="18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DEVINE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SELF-SACRIFICING</a:t>
            </a:r>
            <a:b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</a:p>
        </p:txBody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2895600" y="1995488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God-Like Love</a:t>
            </a:r>
          </a:p>
        </p:txBody>
      </p:sp>
      <p:pic>
        <p:nvPicPr>
          <p:cNvPr id="802820" name="Picture 4" descr="LOV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050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2821" name="Text Box 5"/>
          <p:cNvSpPr txBox="1">
            <a:spLocks noChangeArrowheads="1"/>
          </p:cNvSpPr>
          <p:nvPr/>
        </p:nvSpPr>
        <p:spPr bwMode="auto">
          <a:xfrm>
            <a:off x="0" y="3251200"/>
            <a:ext cx="9067800" cy="3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3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If people don’t know you love them, then you have failed as a Christian!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1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6019800" cy="189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DEVINE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SELF-SACRIFICING</a:t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</a:t>
            </a:r>
          </a:p>
        </p:txBody>
      </p:sp>
      <p:sp>
        <p:nvSpPr>
          <p:cNvPr id="803843" name="Text Box 3"/>
          <p:cNvSpPr txBox="1">
            <a:spLocks noChangeArrowheads="1"/>
          </p:cNvSpPr>
          <p:nvPr/>
        </p:nvSpPr>
        <p:spPr bwMode="auto">
          <a:xfrm>
            <a:off x="2895600" y="1995488"/>
            <a:ext cx="6019800" cy="5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God-Like Love</a:t>
            </a:r>
          </a:p>
        </p:txBody>
      </p:sp>
      <p:pic>
        <p:nvPicPr>
          <p:cNvPr id="803844" name="Picture 4" descr="LOV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05088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3845" name="Text Box 5"/>
          <p:cNvSpPr txBox="1">
            <a:spLocks noChangeArrowheads="1"/>
          </p:cNvSpPr>
          <p:nvPr/>
        </p:nvSpPr>
        <p:spPr bwMode="auto">
          <a:xfrm>
            <a:off x="0" y="3161882"/>
            <a:ext cx="9067800" cy="163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WE MUST</a:t>
            </a:r>
          </a:p>
          <a:p>
            <a:pPr algn="ctr">
              <a:lnSpc>
                <a:spcPct val="5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9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LOVE EACH OTHER </a:t>
            </a:r>
          </a:p>
        </p:txBody>
      </p:sp>
      <p:sp>
        <p:nvSpPr>
          <p:cNvPr id="803846" name="Text Box 6"/>
          <p:cNvSpPr txBox="1">
            <a:spLocks noChangeArrowheads="1"/>
          </p:cNvSpPr>
          <p:nvPr/>
        </p:nvSpPr>
        <p:spPr bwMode="auto">
          <a:xfrm>
            <a:off x="0" y="4849507"/>
            <a:ext cx="9067800" cy="8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57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Unconditionally </a:t>
            </a:r>
          </a:p>
        </p:txBody>
      </p:sp>
      <p:sp>
        <p:nvSpPr>
          <p:cNvPr id="803847" name="Text Box 7"/>
          <p:cNvSpPr txBox="1">
            <a:spLocks noChangeArrowheads="1"/>
          </p:cNvSpPr>
          <p:nvPr/>
        </p:nvSpPr>
        <p:spPr bwMode="auto">
          <a:xfrm>
            <a:off x="0" y="5570538"/>
            <a:ext cx="9067800" cy="8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5700" b="1">
                <a:solidFill>
                  <a:srgbClr val="00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Without Trivialities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5" grpId="0" autoUpdateAnimBg="0"/>
      <p:bldP spid="803846" grpId="0" autoUpdateAnimBg="0"/>
      <p:bldP spid="803847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76200" y="384175"/>
            <a:ext cx="5410200" cy="27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80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TAKING A STAND IS GREAT!</a:t>
            </a:r>
          </a:p>
        </p:txBody>
      </p:sp>
      <p:sp>
        <p:nvSpPr>
          <p:cNvPr id="732163" name="Text Box 3"/>
          <p:cNvSpPr txBox="1">
            <a:spLocks noChangeArrowheads="1"/>
          </p:cNvSpPr>
          <p:nvPr/>
        </p:nvSpPr>
        <p:spPr bwMode="auto">
          <a:xfrm>
            <a:off x="0" y="3583337"/>
            <a:ext cx="5410200" cy="274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It may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save</a:t>
            </a:r>
            <a:br>
              <a:rPr lang="en-US" sz="6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</a:t>
            </a:r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nation, but it won’t save a soul!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2" grpId="0"/>
      <p:bldP spid="73216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7" name="Text Box 3"/>
          <p:cNvSpPr txBox="1">
            <a:spLocks noChangeArrowheads="1"/>
          </p:cNvSpPr>
          <p:nvPr/>
        </p:nvSpPr>
        <p:spPr bwMode="auto">
          <a:xfrm>
            <a:off x="381000" y="1151454"/>
            <a:ext cx="85344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Philippians 1:10-11</a:t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10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ye may approve things that are excellent; that ye may be sincere and without offence till the day of Christ.</a:t>
            </a: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11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Being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filled with the fruits of righteousness, which are by Jesus Christ, unto the glory and praise of God.</a:t>
            </a:r>
            <a:r>
              <a:rPr lang="en-US" sz="4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4" name="Picture 2" descr="SINCER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768350"/>
            <a:ext cx="558800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615" decel="100000"/>
                                        <p:tgtEl>
                                          <p:spTgt spid="73011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615" decel="100000"/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615" decel="100000"/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Text Box 2"/>
          <p:cNvSpPr txBox="1">
            <a:spLocks noChangeArrowheads="1"/>
          </p:cNvSpPr>
          <p:nvPr/>
        </p:nvSpPr>
        <p:spPr bwMode="auto">
          <a:xfrm>
            <a:off x="0" y="914400"/>
            <a:ext cx="9067800" cy="15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54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Much Of The Stuff We Deem Important Is Trivial</a:t>
            </a:r>
            <a:endParaRPr lang="en-US" sz="6000" b="1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43427" name="Text Box 3"/>
          <p:cNvSpPr txBox="1">
            <a:spLocks noChangeArrowheads="1"/>
          </p:cNvSpPr>
          <p:nvPr/>
        </p:nvSpPr>
        <p:spPr bwMode="auto">
          <a:xfrm>
            <a:off x="609600" y="2678113"/>
            <a:ext cx="8534400" cy="71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66FFFF"/>
              </a:buClr>
            </a:pP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•</a:t>
            </a:r>
            <a:r>
              <a:rPr lang="en-US" sz="4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We want to be important</a:t>
            </a:r>
            <a:endParaRPr lang="en-US" sz="3600" b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43428" name="Text Box 4"/>
          <p:cNvSpPr txBox="1">
            <a:spLocks noChangeArrowheads="1"/>
          </p:cNvSpPr>
          <p:nvPr/>
        </p:nvSpPr>
        <p:spPr bwMode="auto">
          <a:xfrm>
            <a:off x="609600" y="3363913"/>
            <a:ext cx="8534400" cy="71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66FFFF"/>
              </a:buClr>
            </a:pPr>
            <a:r>
              <a:rPr lang="en-US" sz="4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•</a:t>
            </a:r>
            <a:r>
              <a:rPr lang="en-US" sz="4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We want to look important</a:t>
            </a:r>
            <a:endParaRPr lang="en-US" sz="3600" b="1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609600" y="4049713"/>
            <a:ext cx="8534400" cy="71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66FFFF"/>
              </a:buClr>
            </a:pPr>
            <a:r>
              <a:rPr lang="en-US" sz="4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•</a:t>
            </a:r>
            <a:r>
              <a:rPr lang="en-US" sz="4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We want to act important</a:t>
            </a:r>
            <a:endParaRPr lang="en-US" sz="3600" b="1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43430" name="Text Box 6"/>
          <p:cNvSpPr txBox="1">
            <a:spLocks noChangeArrowheads="1"/>
          </p:cNvSpPr>
          <p:nvPr/>
        </p:nvSpPr>
        <p:spPr bwMode="auto">
          <a:xfrm>
            <a:off x="609600" y="4902200"/>
            <a:ext cx="8534400" cy="108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buClr>
                <a:srgbClr val="66FFFF"/>
              </a:buClr>
            </a:pPr>
            <a:r>
              <a:rPr lang="en-US" sz="4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•</a:t>
            </a:r>
            <a:r>
              <a:rPr lang="en-US" sz="4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We want to be treated as</a:t>
            </a:r>
            <a:br>
              <a:rPr lang="en-US" sz="4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4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  though we are important</a:t>
            </a:r>
            <a:endParaRPr lang="en-US" sz="3600" b="1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26" grpId="0"/>
      <p:bldP spid="743427" grpId="0"/>
      <p:bldP spid="743428" grpId="0"/>
      <p:bldP spid="743429" grpId="0"/>
      <p:bldP spid="74343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5791200" cy="137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6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PURE</a:t>
            </a: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Real Deal</a:t>
            </a:r>
          </a:p>
        </p:txBody>
      </p:sp>
      <p:sp>
        <p:nvSpPr>
          <p:cNvPr id="805891" name="Text Box 3"/>
          <p:cNvSpPr txBox="1">
            <a:spLocks noChangeArrowheads="1"/>
          </p:cNvSpPr>
          <p:nvPr/>
        </p:nvSpPr>
        <p:spPr bwMode="auto">
          <a:xfrm>
            <a:off x="3276600" y="1733550"/>
            <a:ext cx="57912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Putting Things To The Test</a:t>
            </a:r>
          </a:p>
        </p:txBody>
      </p:sp>
      <p:pic>
        <p:nvPicPr>
          <p:cNvPr id="805895" name="Picture 7" descr="SINCER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27971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0" y="3222625"/>
            <a:ext cx="9067800" cy="20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75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Being Real</a:t>
            </a:r>
            <a:br>
              <a:rPr lang="en-US" sz="75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  <a:r>
              <a:rPr lang="en-US" sz="75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0" grpId="0"/>
      <p:bldP spid="805891" grpId="0"/>
      <p:bldP spid="80589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2" name="Picture 4" descr="SINCER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27971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3" name="Text Box 5"/>
          <p:cNvSpPr txBox="1">
            <a:spLocks noChangeArrowheads="1"/>
          </p:cNvSpPr>
          <p:nvPr/>
        </p:nvSpPr>
        <p:spPr bwMode="auto">
          <a:xfrm>
            <a:off x="0" y="3098800"/>
            <a:ext cx="9067800" cy="29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It is offensive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</a:t>
            </a:r>
            <a:b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others </a:t>
            </a: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when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</a:t>
            </a:r>
            <a:b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are </a:t>
            </a: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not who and what you say you are!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5791200" cy="137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6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PURE</a:t>
            </a: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Real Deal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76600" y="1733550"/>
            <a:ext cx="57912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Putting Things To The Test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3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156" name="Picture 4" descr="SINCER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27971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7" name="Text Box 5"/>
          <p:cNvSpPr txBox="1">
            <a:spLocks noChangeArrowheads="1"/>
          </p:cNvSpPr>
          <p:nvPr/>
        </p:nvSpPr>
        <p:spPr bwMode="auto">
          <a:xfrm>
            <a:off x="0" y="3088380"/>
            <a:ext cx="9067800" cy="3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51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It is</a:t>
            </a:r>
            <a:r>
              <a:rPr lang="en-US" sz="7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7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TRIVIAL </a:t>
            </a:r>
            <a:r>
              <a:rPr lang="en-US" sz="75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PURSUIT</a:t>
            </a:r>
            <a:br>
              <a:rPr lang="en-US" sz="75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1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being</a:t>
            </a:r>
            <a:r>
              <a:rPr lang="en-US" sz="7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7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PHONEY BOLONEY!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5791200" cy="137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6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PURE</a:t>
            </a: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Real Deal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76600" y="1733550"/>
            <a:ext cx="57912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Putting Things To The Test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7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44" name="Picture 4" descr="SINCER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27971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45" name="Text Box 5"/>
          <p:cNvSpPr txBox="1">
            <a:spLocks noChangeArrowheads="1"/>
          </p:cNvSpPr>
          <p:nvPr/>
        </p:nvSpPr>
        <p:spPr bwMode="auto">
          <a:xfrm>
            <a:off x="0" y="3746512"/>
            <a:ext cx="9067800" cy="19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83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 JUST</a:t>
            </a:r>
            <a:br>
              <a:rPr lang="en-US" sz="83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3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GAME PLAYIN’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5791200" cy="137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6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PURE</a:t>
            </a: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Real Deal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76600" y="1733550"/>
            <a:ext cx="57912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Putting Things To The Test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5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76" name="Picture 4" descr="SINCERE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27971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277" name="Text Box 5"/>
          <p:cNvSpPr txBox="1">
            <a:spLocks noChangeArrowheads="1"/>
          </p:cNvSpPr>
          <p:nvPr/>
        </p:nvSpPr>
        <p:spPr bwMode="auto">
          <a:xfrm>
            <a:off x="0" y="3541110"/>
            <a:ext cx="9067800" cy="209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Being Real</a:t>
            </a:r>
            <a:b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75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REALLY MATTERS!</a:t>
            </a:r>
            <a:r>
              <a:rPr lang="en-US" sz="75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5791200" cy="137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6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PURE</a:t>
            </a:r>
            <a: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Real Deal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76600" y="1733550"/>
            <a:ext cx="57912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Putting Things To The Test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7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3" name="Text Box 3"/>
          <p:cNvSpPr txBox="1">
            <a:spLocks noChangeArrowheads="1"/>
          </p:cNvSpPr>
          <p:nvPr/>
        </p:nvSpPr>
        <p:spPr bwMode="auto">
          <a:xfrm>
            <a:off x="228600" y="169005"/>
            <a:ext cx="8686800" cy="651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Philippians 1:12-14</a:t>
            </a: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12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But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would ye should understand, brethren, that the things which happened unto me have fallen out rather unto the furtherance of the gospel;</a:t>
            </a:r>
            <a:b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13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my bonds in Christ are manifest in all the palace, and in all other places;</a:t>
            </a:r>
            <a:b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14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And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many of the brethren in the Lord, waxing confident by my bonds, are much more bold to speak the word without fear.</a:t>
            </a:r>
            <a:r>
              <a:rPr lang="en-US" sz="4000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7" name="Text Box 3"/>
          <p:cNvSpPr txBox="1">
            <a:spLocks noChangeArrowheads="1"/>
          </p:cNvSpPr>
          <p:nvPr/>
        </p:nvSpPr>
        <p:spPr bwMode="auto">
          <a:xfrm>
            <a:off x="190500" y="907124"/>
            <a:ext cx="8763000" cy="50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Philippians 1:20-21</a:t>
            </a:r>
            <a:b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20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According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my earnest expectation and my hope, that in nothing I shall be ashamed, but that with all boldness, as always, so now also Christ shall be magnified in my body, whether it be by life, or by death.</a:t>
            </a:r>
            <a:b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21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For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me to live is Christ, and to die is gain.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1" name="Text Box 3"/>
          <p:cNvSpPr txBox="1">
            <a:spLocks noChangeArrowheads="1"/>
          </p:cNvSpPr>
          <p:nvPr/>
        </p:nvSpPr>
        <p:spPr bwMode="auto">
          <a:xfrm>
            <a:off x="190500" y="1028343"/>
            <a:ext cx="87630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ct val="15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  <a:t>Philippians 1:28-29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  <a:t/>
            </a:r>
            <a:b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  <a:t>28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  <a:t>And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  <a:t>in nothing terrified by your adversaries: which is to them an evident token of perdition, but to you of salvation, and that of God.</a:t>
            </a:r>
            <a:b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</a:br>
            <a:r>
              <a:rPr lang="en-US" sz="4000" b="1" baseline="3000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  <a:t>29</a:t>
            </a:r>
            <a:r>
              <a:rPr lang="en-US" sz="4000" b="1" dirty="0">
                <a:solidFill>
                  <a:schemeClr val="folHlink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  <a:t> 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  <a:t>For 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een" pitchFamily="2" charset="0"/>
              </a:rPr>
              <a:t>unto you it is given in the behalf of Christ, not only to believe on him, but also to suffer for his sake;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51" name="Picture 3" descr="SUFFERING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768350"/>
            <a:ext cx="6958013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" dur="615" decel="100000"/>
                                        <p:tgtEl>
                                          <p:spTgt spid="82125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" dur="615" decel="100000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" dur="615" decel="100000"/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303" name="Picture 7" descr="SUFFERING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4829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304" name="Text Box 8"/>
          <p:cNvSpPr txBox="1">
            <a:spLocks noChangeArrowheads="1"/>
          </p:cNvSpPr>
          <p:nvPr/>
        </p:nvSpPr>
        <p:spPr bwMode="auto">
          <a:xfrm>
            <a:off x="0" y="3048000"/>
            <a:ext cx="9067800" cy="326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It was an Honor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for</a:t>
            </a:r>
            <a:b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Paul </a:t>
            </a:r>
            <a:r>
              <a:rPr lang="en-US" sz="6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be imprisoned for preaching the Gospel of Jesus Christ!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Text Box 2"/>
          <p:cNvSpPr txBox="1">
            <a:spLocks noChangeArrowheads="1"/>
          </p:cNvSpPr>
          <p:nvPr/>
        </p:nvSpPr>
        <p:spPr bwMode="auto">
          <a:xfrm>
            <a:off x="0" y="1139825"/>
            <a:ext cx="9067800" cy="473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Clr>
                <a:srgbClr val="66FFFF"/>
              </a:buClr>
            </a:pPr>
            <a:r>
              <a:rPr lang="en-US" sz="88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This kind of</a:t>
            </a:r>
            <a:br>
              <a:rPr lang="en-US" sz="88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8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Trivial Thinking</a:t>
            </a:r>
            <a:br>
              <a:rPr lang="en-US" sz="88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8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is rooted in</a:t>
            </a:r>
            <a:br>
              <a:rPr lang="en-US" sz="88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88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PRIDE!</a:t>
            </a:r>
            <a:endParaRPr lang="en-US" sz="9600" b="1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394" name="Picture 2" descr="SUFFERING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4829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7395" name="Text Box 3"/>
          <p:cNvSpPr txBox="1">
            <a:spLocks noChangeArrowheads="1"/>
          </p:cNvSpPr>
          <p:nvPr/>
        </p:nvSpPr>
        <p:spPr bwMode="auto">
          <a:xfrm>
            <a:off x="0" y="2362200"/>
            <a:ext cx="9067800" cy="299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66FFFF"/>
              </a:buClr>
            </a:pP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When you and I struggle and suffer </a:t>
            </a:r>
            <a:r>
              <a:rPr lang="en-US" sz="3200" dirty="0">
                <a:solidFill>
                  <a:srgbClr val="DDDDD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(if we do it gratefully &amp; joyfully),</a:t>
            </a: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it isn’t Trivial and usually speaks a lot louder and clearer than anything we could ever say…</a:t>
            </a:r>
          </a:p>
        </p:txBody>
      </p:sp>
      <p:sp>
        <p:nvSpPr>
          <p:cNvPr id="827396" name="Text Box 4"/>
          <p:cNvSpPr txBox="1">
            <a:spLocks noChangeArrowheads="1"/>
          </p:cNvSpPr>
          <p:nvPr/>
        </p:nvSpPr>
        <p:spPr bwMode="auto">
          <a:xfrm>
            <a:off x="0" y="5562600"/>
            <a:ext cx="9144000" cy="1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>
                <a:srgbClr val="66FFFF"/>
              </a:buClr>
            </a:pP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Don’t Trivialize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Suffering</a:t>
            </a:r>
            <a:b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By </a:t>
            </a: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Whining!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5" grpId="0" autoUpdateAnimBg="0"/>
      <p:bldP spid="82739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</TotalTime>
  <Words>645</Words>
  <Application>Microsoft Office PowerPoint</Application>
  <PresentationFormat>On-screen Show (4:3)</PresentationFormat>
  <Paragraphs>182</Paragraphs>
  <Slides>98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1" baseType="lpstr">
      <vt:lpstr>Arial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327</cp:revision>
  <dcterms:created xsi:type="dcterms:W3CDTF">2004-08-22T01:02:53Z</dcterms:created>
  <dcterms:modified xsi:type="dcterms:W3CDTF">2012-09-16T02:43:03Z</dcterms:modified>
</cp:coreProperties>
</file>