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74" r:id="rId3"/>
  </p:sldMasterIdLst>
  <p:notesMasterIdLst>
    <p:notesMasterId r:id="rId55"/>
  </p:notesMasterIdLst>
  <p:sldIdLst>
    <p:sldId id="6299" r:id="rId4"/>
    <p:sldId id="6300" r:id="rId5"/>
    <p:sldId id="6196" r:id="rId6"/>
    <p:sldId id="6197" r:id="rId7"/>
    <p:sldId id="6246" r:id="rId8"/>
    <p:sldId id="6247" r:id="rId9"/>
    <p:sldId id="6248" r:id="rId10"/>
    <p:sldId id="6249" r:id="rId11"/>
    <p:sldId id="6250" r:id="rId12"/>
    <p:sldId id="6251" r:id="rId13"/>
    <p:sldId id="6198" r:id="rId14"/>
    <p:sldId id="6262" r:id="rId15"/>
    <p:sldId id="6263" r:id="rId16"/>
    <p:sldId id="6264" r:id="rId17"/>
    <p:sldId id="6266" r:id="rId18"/>
    <p:sldId id="6265" r:id="rId19"/>
    <p:sldId id="6267" r:id="rId20"/>
    <p:sldId id="6268" r:id="rId21"/>
    <p:sldId id="6269" r:id="rId22"/>
    <p:sldId id="6270" r:id="rId23"/>
    <p:sldId id="6271" r:id="rId24"/>
    <p:sldId id="6272" r:id="rId25"/>
    <p:sldId id="6252" r:id="rId26"/>
    <p:sldId id="6273" r:id="rId27"/>
    <p:sldId id="6274" r:id="rId28"/>
    <p:sldId id="6275" r:id="rId29"/>
    <p:sldId id="6276" r:id="rId30"/>
    <p:sldId id="6277" r:id="rId31"/>
    <p:sldId id="6279" r:id="rId32"/>
    <p:sldId id="6280" r:id="rId33"/>
    <p:sldId id="6281" r:id="rId34"/>
    <p:sldId id="6282" r:id="rId35"/>
    <p:sldId id="6283" r:id="rId36"/>
    <p:sldId id="6284" r:id="rId37"/>
    <p:sldId id="6285" r:id="rId38"/>
    <p:sldId id="6286" r:id="rId39"/>
    <p:sldId id="6287" r:id="rId40"/>
    <p:sldId id="6288" r:id="rId41"/>
    <p:sldId id="6289" r:id="rId42"/>
    <p:sldId id="6253" r:id="rId43"/>
    <p:sldId id="6290" r:id="rId44"/>
    <p:sldId id="6291" r:id="rId45"/>
    <p:sldId id="6292" r:id="rId46"/>
    <p:sldId id="6293" r:id="rId47"/>
    <p:sldId id="6255" r:id="rId48"/>
    <p:sldId id="6256" r:id="rId49"/>
    <p:sldId id="6294" r:id="rId50"/>
    <p:sldId id="6257" r:id="rId51"/>
    <p:sldId id="6303" r:id="rId52"/>
    <p:sldId id="6301" r:id="rId53"/>
    <p:sldId id="6302" r:id="rId54"/>
  </p:sldIdLst>
  <p:sldSz cx="9144000" cy="6858000" type="screen4x3"/>
  <p:notesSz cx="6858000" cy="9144000"/>
  <p:embeddedFontLst>
    <p:embeddedFont>
      <p:font typeface="Tempus Sans ITC" pitchFamily="82" charset="0"/>
      <p:regular r:id="rId56"/>
    </p:embeddedFont>
    <p:embeddedFont>
      <p:font typeface="Teen" pitchFamily="2" charset="0"/>
      <p:regular r:id="rId57"/>
      <p:bold r:id="rId58"/>
      <p:italic r:id="rId59"/>
      <p:boldItalic r:id="rId60"/>
    </p:embeddedFont>
    <p:embeddedFont>
      <p:font typeface="Albertus Medium" pitchFamily="34" charset="0"/>
      <p:regular r:id="rId61"/>
      <p:italic r:id="rId6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66"/>
    <a:srgbClr val="FFFF99"/>
    <a:srgbClr val="969696"/>
    <a:srgbClr val="B2B2B2"/>
    <a:srgbClr val="C0C0C0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16" autoAdjust="0"/>
    <p:restoredTop sz="94397" autoAdjust="0"/>
  </p:normalViewPr>
  <p:slideViewPr>
    <p:cSldViewPr snapToGrid="0">
      <p:cViewPr varScale="1">
        <p:scale>
          <a:sx n="87" d="100"/>
          <a:sy n="87" d="100"/>
        </p:scale>
        <p:origin x="-6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font" Target="fonts/font3.fntdata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5.fntdata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1.fntdata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BDD18F89-0D1B-45C0-85EF-0F61CC14EE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73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C24DC9-7E55-420F-A1F0-5CBD1B9E7A73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23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00FA1F-29DB-4F70-A5AF-B1CF492292C1}" type="slidenum">
              <a:rPr lang="en-US"/>
              <a:pPr/>
              <a:t>10</a:t>
            </a:fld>
            <a:endParaRPr lang="en-US"/>
          </a:p>
        </p:txBody>
      </p:sp>
      <p:sp>
        <p:nvSpPr>
          <p:cNvPr id="10113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11823F-9EE1-4BCF-968C-128A0D90F548}" type="slidenum">
              <a:rPr lang="en-US"/>
              <a:pPr/>
              <a:t>11</a:t>
            </a:fld>
            <a:endParaRPr lang="en-US"/>
          </a:p>
        </p:txBody>
      </p:sp>
      <p:sp>
        <p:nvSpPr>
          <p:cNvPr id="10000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576060-D4A4-4AC9-921D-59E9AED8E465}" type="slidenum">
              <a:rPr lang="en-US"/>
              <a:pPr/>
              <a:t>12</a:t>
            </a:fld>
            <a:endParaRPr lang="en-US"/>
          </a:p>
        </p:txBody>
      </p:sp>
      <p:sp>
        <p:nvSpPr>
          <p:cNvPr id="10135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9D591F-41FD-48BB-9F2B-C6F00E5EC124}" type="slidenum">
              <a:rPr lang="en-US"/>
              <a:pPr/>
              <a:t>13</a:t>
            </a:fld>
            <a:endParaRPr lang="en-US"/>
          </a:p>
        </p:txBody>
      </p:sp>
      <p:sp>
        <p:nvSpPr>
          <p:cNvPr id="10137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012F2-1C1B-49E3-A2DE-1180FEC74438}" type="slidenum">
              <a:rPr lang="en-US"/>
              <a:pPr/>
              <a:t>14</a:t>
            </a:fld>
            <a:endParaRPr lang="en-US"/>
          </a:p>
        </p:txBody>
      </p:sp>
      <p:sp>
        <p:nvSpPr>
          <p:cNvPr id="10139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C322D-AFAA-4DED-9B4A-F1CC3971C5BA}" type="slidenum">
              <a:rPr lang="en-US"/>
              <a:pPr/>
              <a:t>15</a:t>
            </a:fld>
            <a:endParaRPr lang="en-US"/>
          </a:p>
        </p:txBody>
      </p:sp>
      <p:sp>
        <p:nvSpPr>
          <p:cNvPr id="10143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E01B2-C94B-4397-8E4A-F2D48A8BF6DC}" type="slidenum">
              <a:rPr lang="en-US"/>
              <a:pPr/>
              <a:t>16</a:t>
            </a:fld>
            <a:endParaRPr lang="en-US"/>
          </a:p>
        </p:txBody>
      </p:sp>
      <p:sp>
        <p:nvSpPr>
          <p:cNvPr id="10141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9DDAB6-01D5-452C-B409-5E991ED34203}" type="slidenum">
              <a:rPr lang="en-US"/>
              <a:pPr/>
              <a:t>17</a:t>
            </a:fld>
            <a:endParaRPr lang="en-US"/>
          </a:p>
        </p:txBody>
      </p:sp>
      <p:sp>
        <p:nvSpPr>
          <p:cNvPr id="10145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9A70E-6F06-49D1-AE96-CB29B82AECBE}" type="slidenum">
              <a:rPr lang="en-US"/>
              <a:pPr/>
              <a:t>18</a:t>
            </a:fld>
            <a:endParaRPr lang="en-US"/>
          </a:p>
        </p:txBody>
      </p:sp>
      <p:sp>
        <p:nvSpPr>
          <p:cNvPr id="10147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B82A1-6C27-4CDE-8DC9-81496C308443}" type="slidenum">
              <a:rPr lang="en-US"/>
              <a:pPr/>
              <a:t>19</a:t>
            </a:fld>
            <a:endParaRPr lang="en-US"/>
          </a:p>
        </p:txBody>
      </p:sp>
      <p:sp>
        <p:nvSpPr>
          <p:cNvPr id="10149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B87159-F6CB-4B20-A926-251821ABA26D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58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875486-8ADA-4EE9-9CDB-7E2182C66DFF}" type="slidenum">
              <a:rPr lang="en-US"/>
              <a:pPr/>
              <a:t>20</a:t>
            </a:fld>
            <a:endParaRPr lang="en-US"/>
          </a:p>
        </p:txBody>
      </p:sp>
      <p:sp>
        <p:nvSpPr>
          <p:cNvPr id="10151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BB655-892B-4C9C-9A3A-992F945AF348}" type="slidenum">
              <a:rPr lang="en-US"/>
              <a:pPr/>
              <a:t>21</a:t>
            </a:fld>
            <a:endParaRPr lang="en-US"/>
          </a:p>
        </p:txBody>
      </p:sp>
      <p:sp>
        <p:nvSpPr>
          <p:cNvPr id="10153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10508-1AC9-4199-9D0B-B989E246725E}" type="slidenum">
              <a:rPr lang="en-US"/>
              <a:pPr/>
              <a:t>22</a:t>
            </a:fld>
            <a:endParaRPr lang="en-US"/>
          </a:p>
        </p:txBody>
      </p:sp>
      <p:sp>
        <p:nvSpPr>
          <p:cNvPr id="10156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32F2E-7BCD-4BA3-B4C0-DA3C93188780}" type="slidenum">
              <a:rPr lang="en-US"/>
              <a:pPr/>
              <a:t>23</a:t>
            </a:fld>
            <a:endParaRPr lang="en-US"/>
          </a:p>
        </p:txBody>
      </p:sp>
      <p:sp>
        <p:nvSpPr>
          <p:cNvPr id="10114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18992-7F78-4CEE-9A36-30F61AE857FB}" type="slidenum">
              <a:rPr lang="en-US"/>
              <a:pPr/>
              <a:t>24</a:t>
            </a:fld>
            <a:endParaRPr lang="en-US"/>
          </a:p>
        </p:txBody>
      </p:sp>
      <p:sp>
        <p:nvSpPr>
          <p:cNvPr id="10158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C66C2-95B1-46E9-9F57-2C97B7ACB774}" type="slidenum">
              <a:rPr lang="en-US"/>
              <a:pPr/>
              <a:t>25</a:t>
            </a:fld>
            <a:endParaRPr lang="en-US"/>
          </a:p>
        </p:txBody>
      </p:sp>
      <p:sp>
        <p:nvSpPr>
          <p:cNvPr id="10160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F15C5-A2A3-46B7-81DD-9FAC5947EE9B}" type="slidenum">
              <a:rPr lang="en-US"/>
              <a:pPr/>
              <a:t>26</a:t>
            </a:fld>
            <a:endParaRPr lang="en-US"/>
          </a:p>
        </p:txBody>
      </p:sp>
      <p:sp>
        <p:nvSpPr>
          <p:cNvPr id="10162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4D9677-2F55-4B46-9EBE-D4BBB18D86B5}" type="slidenum">
              <a:rPr lang="en-US"/>
              <a:pPr/>
              <a:t>27</a:t>
            </a:fld>
            <a:endParaRPr lang="en-US"/>
          </a:p>
        </p:txBody>
      </p:sp>
      <p:sp>
        <p:nvSpPr>
          <p:cNvPr id="10164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2F1D60-9904-4E26-B1CC-DA79A1C08D2D}" type="slidenum">
              <a:rPr lang="en-US"/>
              <a:pPr/>
              <a:t>28</a:t>
            </a:fld>
            <a:endParaRPr lang="en-US"/>
          </a:p>
        </p:txBody>
      </p:sp>
      <p:sp>
        <p:nvSpPr>
          <p:cNvPr id="10166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4F8BFF-E93C-4966-B52C-AE3FF5CEC2D8}" type="slidenum">
              <a:rPr lang="en-US"/>
              <a:pPr/>
              <a:t>29</a:t>
            </a:fld>
            <a:endParaRPr lang="en-US"/>
          </a:p>
        </p:txBody>
      </p:sp>
      <p:sp>
        <p:nvSpPr>
          <p:cNvPr id="10170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A1492-3ECD-4852-993A-2F3C3646F6F3}" type="slidenum">
              <a:rPr lang="en-US"/>
              <a:pPr/>
              <a:t>3</a:t>
            </a:fld>
            <a:endParaRPr lang="en-US"/>
          </a:p>
        </p:txBody>
      </p:sp>
      <p:sp>
        <p:nvSpPr>
          <p:cNvPr id="9998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02133F-0360-4A6B-856D-E31665D482F3}" type="slidenum">
              <a:rPr lang="en-US"/>
              <a:pPr/>
              <a:t>30</a:t>
            </a:fld>
            <a:endParaRPr lang="en-US"/>
          </a:p>
        </p:txBody>
      </p:sp>
      <p:sp>
        <p:nvSpPr>
          <p:cNvPr id="10172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555879-E86A-491F-914F-D30F30A6B360}" type="slidenum">
              <a:rPr lang="en-US"/>
              <a:pPr/>
              <a:t>31</a:t>
            </a:fld>
            <a:endParaRPr lang="en-US"/>
          </a:p>
        </p:txBody>
      </p:sp>
      <p:sp>
        <p:nvSpPr>
          <p:cNvPr id="10174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B9E52-8072-4FCF-803A-4DB87DBE4607}" type="slidenum">
              <a:rPr lang="en-US"/>
              <a:pPr/>
              <a:t>32</a:t>
            </a:fld>
            <a:endParaRPr lang="en-US"/>
          </a:p>
        </p:txBody>
      </p:sp>
      <p:sp>
        <p:nvSpPr>
          <p:cNvPr id="10176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5A1589-01FB-497F-A2DA-0E8F135F5F66}" type="slidenum">
              <a:rPr lang="en-US"/>
              <a:pPr/>
              <a:t>33</a:t>
            </a:fld>
            <a:endParaRPr lang="en-US"/>
          </a:p>
        </p:txBody>
      </p:sp>
      <p:sp>
        <p:nvSpPr>
          <p:cNvPr id="10178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D0774-FBE0-4073-B26B-DF8938F2891D}" type="slidenum">
              <a:rPr lang="en-US"/>
              <a:pPr/>
              <a:t>34</a:t>
            </a:fld>
            <a:endParaRPr lang="en-US"/>
          </a:p>
        </p:txBody>
      </p:sp>
      <p:sp>
        <p:nvSpPr>
          <p:cNvPr id="10180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0706EB-A378-47B8-BF1A-2C6010F213E2}" type="slidenum">
              <a:rPr lang="en-US"/>
              <a:pPr/>
              <a:t>35</a:t>
            </a:fld>
            <a:endParaRPr lang="en-US"/>
          </a:p>
        </p:txBody>
      </p:sp>
      <p:sp>
        <p:nvSpPr>
          <p:cNvPr id="10182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794B9-9283-42D1-9784-692E10642C48}" type="slidenum">
              <a:rPr lang="en-US"/>
              <a:pPr/>
              <a:t>36</a:t>
            </a:fld>
            <a:endParaRPr lang="en-US"/>
          </a:p>
        </p:txBody>
      </p:sp>
      <p:sp>
        <p:nvSpPr>
          <p:cNvPr id="10184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9AB31-8AD1-4B58-BD46-983BB3929E5C}" type="slidenum">
              <a:rPr lang="en-US"/>
              <a:pPr/>
              <a:t>37</a:t>
            </a:fld>
            <a:endParaRPr lang="en-US"/>
          </a:p>
        </p:txBody>
      </p:sp>
      <p:sp>
        <p:nvSpPr>
          <p:cNvPr id="10186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A5673-7C7C-4718-9A54-60ACD8D4F3EC}" type="slidenum">
              <a:rPr lang="en-US"/>
              <a:pPr/>
              <a:t>38</a:t>
            </a:fld>
            <a:endParaRPr lang="en-US"/>
          </a:p>
        </p:txBody>
      </p:sp>
      <p:sp>
        <p:nvSpPr>
          <p:cNvPr id="10188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11C7C-E897-4E03-BBA2-279C1CE01B2F}" type="slidenum">
              <a:rPr lang="en-US"/>
              <a:pPr/>
              <a:t>39</a:t>
            </a:fld>
            <a:endParaRPr lang="en-US"/>
          </a:p>
        </p:txBody>
      </p:sp>
      <p:sp>
        <p:nvSpPr>
          <p:cNvPr id="10190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30334-3027-4FF0-AA81-B007FFB2CD98}" type="slidenum">
              <a:rPr lang="en-US"/>
              <a:pPr/>
              <a:t>4</a:t>
            </a:fld>
            <a:endParaRPr lang="en-US"/>
          </a:p>
        </p:txBody>
      </p:sp>
      <p:sp>
        <p:nvSpPr>
          <p:cNvPr id="9999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98C28-4AB9-4F7C-9F15-90D9B3E0D553}" type="slidenum">
              <a:rPr lang="en-US"/>
              <a:pPr/>
              <a:t>40</a:t>
            </a:fld>
            <a:endParaRPr lang="en-US"/>
          </a:p>
        </p:txBody>
      </p:sp>
      <p:sp>
        <p:nvSpPr>
          <p:cNvPr id="10115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B5EC09-F9DE-4962-B4B3-F11E46DE9659}" type="slidenum">
              <a:rPr lang="en-US"/>
              <a:pPr/>
              <a:t>41</a:t>
            </a:fld>
            <a:endParaRPr lang="en-US"/>
          </a:p>
        </p:txBody>
      </p:sp>
      <p:sp>
        <p:nvSpPr>
          <p:cNvPr id="10192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FF931-67FE-4201-9822-2F60EDCC9AE2}" type="slidenum">
              <a:rPr lang="en-US"/>
              <a:pPr/>
              <a:t>42</a:t>
            </a:fld>
            <a:endParaRPr lang="en-US"/>
          </a:p>
        </p:txBody>
      </p:sp>
      <p:sp>
        <p:nvSpPr>
          <p:cNvPr id="10194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3BF5F-138D-4A6E-86E4-B0A1ADF33BE2}" type="slidenum">
              <a:rPr lang="en-US"/>
              <a:pPr/>
              <a:t>43</a:t>
            </a:fld>
            <a:endParaRPr lang="en-US"/>
          </a:p>
        </p:txBody>
      </p:sp>
      <p:sp>
        <p:nvSpPr>
          <p:cNvPr id="10196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AA62A-7F40-4219-9A4D-D6FE86CFE2C0}" type="slidenum">
              <a:rPr lang="en-US"/>
              <a:pPr/>
              <a:t>44</a:t>
            </a:fld>
            <a:endParaRPr lang="en-US"/>
          </a:p>
        </p:txBody>
      </p:sp>
      <p:sp>
        <p:nvSpPr>
          <p:cNvPr id="10199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F2B1D-31A5-42E8-8203-82B9A0530830}" type="slidenum">
              <a:rPr lang="en-US"/>
              <a:pPr/>
              <a:t>45</a:t>
            </a:fld>
            <a:endParaRPr lang="en-US"/>
          </a:p>
        </p:txBody>
      </p:sp>
      <p:sp>
        <p:nvSpPr>
          <p:cNvPr id="10117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8A1C9F-A5D0-4C33-97F8-9CF69C3F519D}" type="slidenum">
              <a:rPr lang="en-US"/>
              <a:pPr/>
              <a:t>46</a:t>
            </a:fld>
            <a:endParaRPr lang="en-US"/>
          </a:p>
        </p:txBody>
      </p:sp>
      <p:sp>
        <p:nvSpPr>
          <p:cNvPr id="10118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A553A7-81E7-452A-A61D-D410891E1BEA}" type="slidenum">
              <a:rPr lang="en-US"/>
              <a:pPr/>
              <a:t>47</a:t>
            </a:fld>
            <a:endParaRPr lang="en-US"/>
          </a:p>
        </p:txBody>
      </p:sp>
      <p:sp>
        <p:nvSpPr>
          <p:cNvPr id="10203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3CB30-38E1-40E5-97E0-C0EE9FCFEE21}" type="slidenum">
              <a:rPr lang="en-US"/>
              <a:pPr/>
              <a:t>48</a:t>
            </a:fld>
            <a:endParaRPr lang="en-US"/>
          </a:p>
        </p:txBody>
      </p:sp>
      <p:sp>
        <p:nvSpPr>
          <p:cNvPr id="10119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C683FD-7D10-46E5-B737-1486A6687963}" type="slidenum">
              <a:rPr lang="en-US">
                <a:solidFill>
                  <a:srgbClr val="000000"/>
                </a:solidFill>
              </a:rPr>
              <a:pPr/>
              <a:t>49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6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C57AA4-79FE-4A31-BBB4-0A26A42199D4}" type="slidenum">
              <a:rPr lang="en-US"/>
              <a:pPr/>
              <a:t>5</a:t>
            </a:fld>
            <a:endParaRPr lang="en-US"/>
          </a:p>
        </p:txBody>
      </p:sp>
      <p:sp>
        <p:nvSpPr>
          <p:cNvPr id="10102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C683FD-7D10-46E5-B737-1486A6687963}" type="slidenum">
              <a:rPr lang="en-US">
                <a:solidFill>
                  <a:srgbClr val="000000"/>
                </a:solidFill>
              </a:rPr>
              <a:pPr/>
              <a:t>50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6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C683FD-7D10-46E5-B737-1486A6687963}" type="slidenum">
              <a:rPr lang="en-US">
                <a:solidFill>
                  <a:srgbClr val="000000"/>
                </a:solidFill>
              </a:rPr>
              <a:pPr/>
              <a:t>51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6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B1837-D0AF-42D1-BBF7-D216E46AF2B9}" type="slidenum">
              <a:rPr lang="en-US"/>
              <a:pPr/>
              <a:t>6</a:t>
            </a:fld>
            <a:endParaRPr lang="en-US"/>
          </a:p>
        </p:txBody>
      </p:sp>
      <p:sp>
        <p:nvSpPr>
          <p:cNvPr id="10104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C5462-CE90-47B1-9868-105A73B202E1}" type="slidenum">
              <a:rPr lang="en-US"/>
              <a:pPr/>
              <a:t>7</a:t>
            </a:fld>
            <a:endParaRPr lang="en-US"/>
          </a:p>
        </p:txBody>
      </p:sp>
      <p:sp>
        <p:nvSpPr>
          <p:cNvPr id="10106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EB78D-7B84-4E0E-8FB3-43FE760E0FA1}" type="slidenum">
              <a:rPr lang="en-US"/>
              <a:pPr/>
              <a:t>8</a:t>
            </a:fld>
            <a:endParaRPr lang="en-US"/>
          </a:p>
        </p:txBody>
      </p:sp>
      <p:sp>
        <p:nvSpPr>
          <p:cNvPr id="10108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76948-6F19-45D2-8F50-24DF3F78D682}" type="slidenum">
              <a:rPr lang="en-US"/>
              <a:pPr/>
              <a:t>9</a:t>
            </a:fld>
            <a:endParaRPr lang="en-US"/>
          </a:p>
        </p:txBody>
      </p:sp>
      <p:sp>
        <p:nvSpPr>
          <p:cNvPr id="10110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3EEAC-E6E5-4DB0-8310-5A78A57A2B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7F353-F24B-4FF2-A0F1-F35BA16C3C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FAFF0-0653-49EA-95CB-C73609F0A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90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5DDD3-1041-4EE6-912A-9F6894B599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95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B353C-CCCA-440B-8FFF-5C28235996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2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1636E-977B-48C6-A831-18733A42DB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0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7074D-888F-4F88-86BC-FE3795171D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5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58609-E5EC-4701-8465-78312A2A83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4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B2569-4B4E-423F-97D7-B375CE0803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4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BFB3B-9E54-4EEA-9D59-A2A5F3BE93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6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C8EF5-7583-4BF7-948E-D3F9D4D6D0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9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A8618-60FE-4D85-9852-2D199D0572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9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D8F73-0CCE-49AB-95D4-221F5A575C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2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90951EAC-993B-434B-9428-876E785363E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1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31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31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231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231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80AB655B-66A9-450C-9186-FCAA4D14C8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21AAF7F4-ED62-4C8F-BBD8-6A55C8995C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2002" name="Text Box 2"/>
          <p:cNvSpPr txBox="1">
            <a:spLocks noChangeArrowheads="1"/>
          </p:cNvSpPr>
          <p:nvPr/>
        </p:nvSpPr>
        <p:spPr bwMode="auto">
          <a:xfrm>
            <a:off x="454025" y="1117600"/>
            <a:ext cx="8461375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35000"/>
              </a:spcAft>
              <a:buClr>
                <a:srgbClr val="FFFF99"/>
              </a:buClr>
            </a:pPr>
            <a:r>
              <a:rPr lang="en-US" sz="5000" b="0" i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Businessman #1</a:t>
            </a:r>
            <a:r>
              <a:rPr lang="en-US" sz="50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/>
            </a:r>
            <a:br>
              <a:rPr lang="en-US" sz="50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50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     </a:t>
            </a:r>
            <a:r>
              <a:rPr lang="en-US" sz="5000" b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5 talents = $2,500,000</a:t>
            </a:r>
          </a:p>
          <a:p>
            <a:pPr>
              <a:lnSpc>
                <a:spcPct val="80000"/>
              </a:lnSpc>
              <a:spcAft>
                <a:spcPct val="35000"/>
              </a:spcAft>
              <a:buClr>
                <a:srgbClr val="FFFF99"/>
              </a:buClr>
            </a:pPr>
            <a:r>
              <a:rPr lang="en-US" sz="5000" b="0" i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Businessman #2</a:t>
            </a:r>
            <a:r>
              <a:rPr lang="en-US" sz="50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/>
            </a:r>
            <a:br>
              <a:rPr lang="en-US" sz="50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50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     </a:t>
            </a:r>
            <a:r>
              <a:rPr lang="en-US" sz="5000" b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2 talents = $1,000,000</a:t>
            </a:r>
          </a:p>
          <a:p>
            <a:pPr>
              <a:lnSpc>
                <a:spcPct val="80000"/>
              </a:lnSpc>
              <a:spcAft>
                <a:spcPct val="35000"/>
              </a:spcAft>
              <a:buClr>
                <a:srgbClr val="FFFF99"/>
              </a:buClr>
            </a:pPr>
            <a:r>
              <a:rPr lang="en-US" sz="5000" b="0" i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Businessman #3</a:t>
            </a:r>
            <a:r>
              <a:rPr lang="en-US" sz="50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/>
            </a:r>
            <a:br>
              <a:rPr lang="en-US" sz="50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50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     </a:t>
            </a:r>
            <a:r>
              <a:rPr lang="en-US" sz="5000" b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1 talent = $500,000</a:t>
            </a:r>
            <a:endParaRPr lang="en-US" sz="5000" b="0" i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  <p:pic>
        <p:nvPicPr>
          <p:cNvPr id="10112003" name="Picture 3" descr="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1169988"/>
            <a:ext cx="1077913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2004" name="Picture 4" descr="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1169988"/>
            <a:ext cx="1077913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2005" name="Picture 5" descr="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1171575"/>
            <a:ext cx="107791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2006" name="Picture 6" descr="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1171575"/>
            <a:ext cx="107791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2007" name="Picture 7" descr="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1171575"/>
            <a:ext cx="107791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2008" name="Picture 8" descr="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2643188"/>
            <a:ext cx="1077913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2009" name="Picture 9" descr="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2643188"/>
            <a:ext cx="1077913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2010" name="Picture 10" descr="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4103688"/>
            <a:ext cx="1077913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1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1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1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1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1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1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1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112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11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11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11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2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2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2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112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112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11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11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11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2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2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2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112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11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11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1890" name="Rectangle 1026"/>
          <p:cNvSpPr>
            <a:spLocks noChangeArrowheads="1"/>
          </p:cNvSpPr>
          <p:nvPr/>
        </p:nvSpPr>
        <p:spPr bwMode="auto">
          <a:xfrm>
            <a:off x="203200" y="1549400"/>
            <a:ext cx="8763000" cy="3615630"/>
          </a:xfrm>
          <a:prstGeom prst="rect">
            <a:avLst/>
          </a:prstGeom>
          <a:solidFill>
            <a:schemeClr val="tx1">
              <a:alpha val="64999"/>
            </a:schemeClr>
          </a:solidFill>
          <a:ln w="25400">
            <a:solidFill>
              <a:srgbClr val="96969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21891" name="Text Box 1027"/>
          <p:cNvSpPr txBox="1">
            <a:spLocks noChangeArrowheads="1"/>
          </p:cNvSpPr>
          <p:nvPr/>
        </p:nvSpPr>
        <p:spPr bwMode="auto">
          <a:xfrm>
            <a:off x="279400" y="1625600"/>
            <a:ext cx="86106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Matthew 25:16-17</a:t>
            </a:r>
            <a:br>
              <a:rPr lang="en-US" b="0" dirty="0">
                <a:solidFill>
                  <a:srgbClr val="FFFF00"/>
                </a:solidFill>
                <a:latin typeface="Teen" pitchFamily="2" charset="0"/>
              </a:rPr>
            </a:br>
            <a:r>
              <a:rPr lang="en-US" b="0" baseline="30000" dirty="0">
                <a:solidFill>
                  <a:srgbClr val="FFFF00"/>
                </a:solidFill>
                <a:latin typeface="Teen" pitchFamily="2" charset="0"/>
              </a:rPr>
              <a:t>16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Then he that had received the five talents went and traded with the same, and made them other five talents.</a:t>
            </a:r>
            <a:r>
              <a:rPr lang="en-US" b="0" dirty="0">
                <a:solidFill>
                  <a:schemeClr val="folHlink"/>
                </a:solidFill>
                <a:latin typeface="Teen" pitchFamily="2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b="0" baseline="30000" dirty="0">
                <a:solidFill>
                  <a:srgbClr val="FFFF00"/>
                </a:solidFill>
                <a:latin typeface="Teen" pitchFamily="2" charset="0"/>
              </a:rPr>
              <a:t>17</a:t>
            </a:r>
            <a:r>
              <a:rPr lang="en-US" b="0" dirty="0">
                <a:solidFill>
                  <a:schemeClr val="folHlink"/>
                </a:solidFill>
                <a:latin typeface="Teen" pitchFamily="2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likewise he that had received two, he also gained other two. </a:t>
            </a:r>
          </a:p>
        </p:txBody>
      </p:sp>
      <p:sp>
        <p:nvSpPr>
          <p:cNvPr id="10021892" name="Text Box 1028"/>
          <p:cNvSpPr txBox="1">
            <a:spLocks noChangeArrowheads="1"/>
          </p:cNvSpPr>
          <p:nvPr/>
        </p:nvSpPr>
        <p:spPr bwMode="auto">
          <a:xfrm>
            <a:off x="304800" y="266700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500" b="0" i="1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DO THE MATH</a:t>
            </a:r>
          </a:p>
        </p:txBody>
      </p:sp>
      <p:sp>
        <p:nvSpPr>
          <p:cNvPr id="10021893" name="Line 1029"/>
          <p:cNvSpPr>
            <a:spLocks noChangeShapeType="1"/>
          </p:cNvSpPr>
          <p:nvPr/>
        </p:nvSpPr>
        <p:spPr bwMode="auto">
          <a:xfrm>
            <a:off x="420688" y="968375"/>
            <a:ext cx="6300787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1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21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21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21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21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2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02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21890" grpId="0" animBg="1"/>
      <p:bldP spid="10021891" grpId="0" autoUpdateAnimBg="0"/>
      <p:bldP spid="1002189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4532" name="Text Box 4"/>
          <p:cNvSpPr txBox="1">
            <a:spLocks noChangeArrowheads="1"/>
          </p:cNvSpPr>
          <p:nvPr/>
        </p:nvSpPr>
        <p:spPr bwMode="auto">
          <a:xfrm>
            <a:off x="304800" y="266700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500" b="0" i="1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DO THE MATH</a:t>
            </a:r>
          </a:p>
        </p:txBody>
      </p:sp>
      <p:sp>
        <p:nvSpPr>
          <p:cNvPr id="10134533" name="Line 5"/>
          <p:cNvSpPr>
            <a:spLocks noChangeShapeType="1"/>
          </p:cNvSpPr>
          <p:nvPr/>
        </p:nvSpPr>
        <p:spPr bwMode="auto">
          <a:xfrm>
            <a:off x="420688" y="968375"/>
            <a:ext cx="6300787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4534" name="Text Box 6"/>
          <p:cNvSpPr txBox="1">
            <a:spLocks noChangeArrowheads="1"/>
          </p:cNvSpPr>
          <p:nvPr/>
        </p:nvSpPr>
        <p:spPr bwMode="auto">
          <a:xfrm>
            <a:off x="441325" y="1155700"/>
            <a:ext cx="84613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35000"/>
              </a:spcAft>
              <a:buClr>
                <a:srgbClr val="FFFF99"/>
              </a:buClr>
            </a:pPr>
            <a:r>
              <a:rPr lang="en-US" sz="5000" b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Businessman #1</a:t>
            </a:r>
            <a:r>
              <a:rPr lang="en-US" sz="50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/>
            </a:r>
            <a:br>
              <a:rPr lang="en-US" sz="50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50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    Invested diligently &amp; wisely</a:t>
            </a:r>
          </a:p>
        </p:txBody>
      </p:sp>
      <p:pic>
        <p:nvPicPr>
          <p:cNvPr id="10134543" name="Picture 15" descr="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8695">
            <a:off x="5121275" y="4002088"/>
            <a:ext cx="2093913" cy="10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4544" name="Picture 16" descr="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8695">
            <a:off x="5476875" y="4002088"/>
            <a:ext cx="2093913" cy="10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4545" name="Picture 17" descr="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8695">
            <a:off x="5897563" y="4003675"/>
            <a:ext cx="20939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4546" name="Picture 18" descr="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8695">
            <a:off x="6215063" y="4003675"/>
            <a:ext cx="20939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4547" name="Picture 19" descr="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8695">
            <a:off x="6545263" y="4003675"/>
            <a:ext cx="20939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4548" name="Picture 20" descr="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4373">
            <a:off x="5489575" y="4484688"/>
            <a:ext cx="2093913" cy="10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4549" name="Picture 21" descr="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4373">
            <a:off x="5845175" y="4484688"/>
            <a:ext cx="2093913" cy="10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4550" name="Picture 22" descr="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4373">
            <a:off x="6265863" y="4486275"/>
            <a:ext cx="20939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4551" name="Picture 23" descr="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4373">
            <a:off x="6583363" y="4486275"/>
            <a:ext cx="20939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4552" name="Picture 24" descr="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4373">
            <a:off x="6913563" y="4486275"/>
            <a:ext cx="20939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4553" name="Text Box 25"/>
          <p:cNvSpPr txBox="1">
            <a:spLocks noChangeArrowheads="1"/>
          </p:cNvSpPr>
          <p:nvPr/>
        </p:nvSpPr>
        <p:spPr bwMode="auto">
          <a:xfrm>
            <a:off x="381000" y="3162300"/>
            <a:ext cx="4202113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35000"/>
              </a:spcAft>
              <a:buClr>
                <a:srgbClr val="FFFF99"/>
              </a:buClr>
            </a:pPr>
            <a:r>
              <a:rPr lang="en-US" sz="46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   $2.5 million</a:t>
            </a:r>
          </a:p>
          <a:p>
            <a:pPr>
              <a:lnSpc>
                <a:spcPct val="80000"/>
              </a:lnSpc>
              <a:spcAft>
                <a:spcPct val="35000"/>
              </a:spcAft>
              <a:buClr>
                <a:srgbClr val="FFFF99"/>
              </a:buClr>
            </a:pPr>
            <a:r>
              <a:rPr lang="en-US" sz="46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+$2.5 million</a:t>
            </a:r>
          </a:p>
          <a:p>
            <a:pPr>
              <a:lnSpc>
                <a:spcPct val="80000"/>
              </a:lnSpc>
              <a:spcAft>
                <a:spcPct val="35000"/>
              </a:spcAft>
              <a:buClr>
                <a:srgbClr val="FFFF99"/>
              </a:buClr>
            </a:pPr>
            <a:r>
              <a:rPr lang="en-US" sz="46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= $5 million</a:t>
            </a:r>
          </a:p>
        </p:txBody>
      </p:sp>
      <p:sp>
        <p:nvSpPr>
          <p:cNvPr id="10134554" name="Line 26"/>
          <p:cNvSpPr>
            <a:spLocks noChangeShapeType="1"/>
          </p:cNvSpPr>
          <p:nvPr/>
        </p:nvSpPr>
        <p:spPr bwMode="auto">
          <a:xfrm>
            <a:off x="374650" y="4630738"/>
            <a:ext cx="41449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4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4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4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4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4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134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34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10134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134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4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34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34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10134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134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134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134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10134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134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4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34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34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10134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134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45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6578" name="Text Box 2"/>
          <p:cNvSpPr txBox="1">
            <a:spLocks noChangeArrowheads="1"/>
          </p:cNvSpPr>
          <p:nvPr/>
        </p:nvSpPr>
        <p:spPr bwMode="auto">
          <a:xfrm>
            <a:off x="304800" y="266700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500" b="0" i="1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DO THE MATH</a:t>
            </a:r>
          </a:p>
        </p:txBody>
      </p:sp>
      <p:sp>
        <p:nvSpPr>
          <p:cNvPr id="10136579" name="Line 3"/>
          <p:cNvSpPr>
            <a:spLocks noChangeShapeType="1"/>
          </p:cNvSpPr>
          <p:nvPr/>
        </p:nvSpPr>
        <p:spPr bwMode="auto">
          <a:xfrm>
            <a:off x="420688" y="968375"/>
            <a:ext cx="6300787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6580" name="Text Box 4"/>
          <p:cNvSpPr txBox="1">
            <a:spLocks noChangeArrowheads="1"/>
          </p:cNvSpPr>
          <p:nvPr/>
        </p:nvSpPr>
        <p:spPr bwMode="auto">
          <a:xfrm>
            <a:off x="441325" y="1155700"/>
            <a:ext cx="84613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35000"/>
              </a:spcAft>
              <a:buClr>
                <a:srgbClr val="FFFF99"/>
              </a:buClr>
            </a:pPr>
            <a:r>
              <a:rPr lang="en-US" sz="5000" b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Businessman #2</a:t>
            </a:r>
            <a:r>
              <a:rPr lang="en-US" sz="50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/>
            </a:r>
            <a:br>
              <a:rPr lang="en-US" sz="50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50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    Invested diligently &amp; wisely</a:t>
            </a:r>
          </a:p>
        </p:txBody>
      </p:sp>
      <p:pic>
        <p:nvPicPr>
          <p:cNvPr id="10136581" name="Picture 5" descr="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8695">
            <a:off x="5121275" y="4002088"/>
            <a:ext cx="2093913" cy="10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6582" name="Picture 6" descr="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8695">
            <a:off x="5476875" y="4002088"/>
            <a:ext cx="2093913" cy="10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6586" name="Picture 10" descr="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4373">
            <a:off x="5489575" y="4484688"/>
            <a:ext cx="2093913" cy="10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6587" name="Picture 11" descr="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4373">
            <a:off x="5845175" y="4484688"/>
            <a:ext cx="2093913" cy="10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6591" name="Text Box 15"/>
          <p:cNvSpPr txBox="1">
            <a:spLocks noChangeArrowheads="1"/>
          </p:cNvSpPr>
          <p:nvPr/>
        </p:nvSpPr>
        <p:spPr bwMode="auto">
          <a:xfrm>
            <a:off x="571500" y="3162300"/>
            <a:ext cx="4202113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35000"/>
              </a:spcAft>
              <a:buClr>
                <a:srgbClr val="FFFF99"/>
              </a:buClr>
            </a:pPr>
            <a:r>
              <a:rPr lang="en-US" sz="46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   $1 million</a:t>
            </a:r>
          </a:p>
          <a:p>
            <a:pPr>
              <a:lnSpc>
                <a:spcPct val="80000"/>
              </a:lnSpc>
              <a:spcAft>
                <a:spcPct val="35000"/>
              </a:spcAft>
              <a:buClr>
                <a:srgbClr val="FFFF99"/>
              </a:buClr>
            </a:pPr>
            <a:r>
              <a:rPr lang="en-US" sz="46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+$1 million</a:t>
            </a:r>
          </a:p>
          <a:p>
            <a:pPr>
              <a:lnSpc>
                <a:spcPct val="80000"/>
              </a:lnSpc>
              <a:spcAft>
                <a:spcPct val="35000"/>
              </a:spcAft>
              <a:buClr>
                <a:srgbClr val="FFFF99"/>
              </a:buClr>
            </a:pPr>
            <a:r>
              <a:rPr lang="en-US" sz="46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=$2 million</a:t>
            </a:r>
          </a:p>
        </p:txBody>
      </p:sp>
      <p:sp>
        <p:nvSpPr>
          <p:cNvPr id="10136592" name="Line 16"/>
          <p:cNvSpPr>
            <a:spLocks noChangeShapeType="1"/>
          </p:cNvSpPr>
          <p:nvPr/>
        </p:nvSpPr>
        <p:spPr bwMode="auto">
          <a:xfrm>
            <a:off x="374650" y="4630738"/>
            <a:ext cx="41449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6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6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6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6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6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136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36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10136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136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6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36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36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10136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136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136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136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10136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136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6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36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36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10136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136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65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626" name="Rectangle 2"/>
          <p:cNvSpPr>
            <a:spLocks noChangeArrowheads="1"/>
          </p:cNvSpPr>
          <p:nvPr/>
        </p:nvSpPr>
        <p:spPr bwMode="auto">
          <a:xfrm>
            <a:off x="203200" y="1549400"/>
            <a:ext cx="8763000" cy="2160873"/>
          </a:xfrm>
          <a:prstGeom prst="rect">
            <a:avLst/>
          </a:prstGeom>
          <a:solidFill>
            <a:schemeClr val="tx1">
              <a:alpha val="64999"/>
            </a:schemeClr>
          </a:solidFill>
          <a:ln w="25400">
            <a:solidFill>
              <a:srgbClr val="96969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627" name="Text Box 3"/>
          <p:cNvSpPr txBox="1">
            <a:spLocks noChangeArrowheads="1"/>
          </p:cNvSpPr>
          <p:nvPr/>
        </p:nvSpPr>
        <p:spPr bwMode="auto">
          <a:xfrm>
            <a:off x="279400" y="1625600"/>
            <a:ext cx="8610600" cy="208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Matthew 25:18</a:t>
            </a:r>
            <a:r>
              <a:rPr lang="en-US" b="0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But he that had received one went and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digged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in the earth, and hid his lord's money. </a:t>
            </a:r>
          </a:p>
        </p:txBody>
      </p:sp>
      <p:sp>
        <p:nvSpPr>
          <p:cNvPr id="10138628" name="Text Box 4"/>
          <p:cNvSpPr txBox="1">
            <a:spLocks noChangeArrowheads="1"/>
          </p:cNvSpPr>
          <p:nvPr/>
        </p:nvSpPr>
        <p:spPr bwMode="auto">
          <a:xfrm>
            <a:off x="304800" y="266700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500" b="0" i="1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DO THE MATH</a:t>
            </a:r>
          </a:p>
        </p:txBody>
      </p:sp>
      <p:sp>
        <p:nvSpPr>
          <p:cNvPr id="10138629" name="Line 5"/>
          <p:cNvSpPr>
            <a:spLocks noChangeShapeType="1"/>
          </p:cNvSpPr>
          <p:nvPr/>
        </p:nvSpPr>
        <p:spPr bwMode="auto">
          <a:xfrm>
            <a:off x="420688" y="968375"/>
            <a:ext cx="6300787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3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626" grpId="0" animBg="1"/>
      <p:bldP spid="1013862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2722" name="Rectangle 2"/>
          <p:cNvSpPr>
            <a:spLocks noChangeArrowheads="1"/>
          </p:cNvSpPr>
          <p:nvPr/>
        </p:nvSpPr>
        <p:spPr bwMode="auto">
          <a:xfrm>
            <a:off x="203200" y="1549400"/>
            <a:ext cx="8763000" cy="2169081"/>
          </a:xfrm>
          <a:prstGeom prst="rect">
            <a:avLst/>
          </a:prstGeom>
          <a:solidFill>
            <a:schemeClr val="tx1">
              <a:alpha val="85001"/>
            </a:schemeClr>
          </a:solidFill>
          <a:ln w="25400">
            <a:solidFill>
              <a:srgbClr val="96969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2723" name="Text Box 3"/>
          <p:cNvSpPr txBox="1">
            <a:spLocks noChangeArrowheads="1"/>
          </p:cNvSpPr>
          <p:nvPr/>
        </p:nvSpPr>
        <p:spPr bwMode="auto">
          <a:xfrm>
            <a:off x="279400" y="1625600"/>
            <a:ext cx="86106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Matthew 25:18</a:t>
            </a:r>
            <a:r>
              <a:rPr lang="en-US" b="0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But he that had received one went and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digged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in the earth, and hid his lord's money. </a:t>
            </a:r>
          </a:p>
        </p:txBody>
      </p:sp>
      <p:sp>
        <p:nvSpPr>
          <p:cNvPr id="10142724" name="Text Box 4"/>
          <p:cNvSpPr txBox="1">
            <a:spLocks noChangeArrowheads="1"/>
          </p:cNvSpPr>
          <p:nvPr/>
        </p:nvSpPr>
        <p:spPr bwMode="auto">
          <a:xfrm>
            <a:off x="304800" y="266700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500" b="0" i="1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DO THE MATH</a:t>
            </a:r>
          </a:p>
        </p:txBody>
      </p:sp>
      <p:sp>
        <p:nvSpPr>
          <p:cNvPr id="10142725" name="Line 5"/>
          <p:cNvSpPr>
            <a:spLocks noChangeShapeType="1"/>
          </p:cNvSpPr>
          <p:nvPr/>
        </p:nvSpPr>
        <p:spPr bwMode="auto">
          <a:xfrm>
            <a:off x="420688" y="968375"/>
            <a:ext cx="6300787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0674" name="Text Box 2"/>
          <p:cNvSpPr txBox="1">
            <a:spLocks noChangeArrowheads="1"/>
          </p:cNvSpPr>
          <p:nvPr/>
        </p:nvSpPr>
        <p:spPr bwMode="auto">
          <a:xfrm>
            <a:off x="304800" y="266700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500" b="0" i="1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DO THE MATH</a:t>
            </a:r>
          </a:p>
        </p:txBody>
      </p:sp>
      <p:sp>
        <p:nvSpPr>
          <p:cNvPr id="10140675" name="Line 3"/>
          <p:cNvSpPr>
            <a:spLocks noChangeShapeType="1"/>
          </p:cNvSpPr>
          <p:nvPr/>
        </p:nvSpPr>
        <p:spPr bwMode="auto">
          <a:xfrm>
            <a:off x="420688" y="968375"/>
            <a:ext cx="6300787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140676" name="Text Box 4"/>
          <p:cNvSpPr txBox="1">
            <a:spLocks noChangeArrowheads="1"/>
          </p:cNvSpPr>
          <p:nvPr/>
        </p:nvSpPr>
        <p:spPr bwMode="auto">
          <a:xfrm>
            <a:off x="441325" y="1155700"/>
            <a:ext cx="8461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35000"/>
              </a:spcAft>
              <a:buClr>
                <a:srgbClr val="FFFF99"/>
              </a:buClr>
            </a:pPr>
            <a:r>
              <a:rPr lang="en-US" sz="5000" b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Businessman #3</a:t>
            </a:r>
            <a:endParaRPr lang="en-US" sz="5000" b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  <p:sp>
        <p:nvSpPr>
          <p:cNvPr id="10140683" name="Text Box 11"/>
          <p:cNvSpPr txBox="1">
            <a:spLocks noChangeArrowheads="1"/>
          </p:cNvSpPr>
          <p:nvPr/>
        </p:nvSpPr>
        <p:spPr bwMode="auto">
          <a:xfrm>
            <a:off x="50800" y="2271713"/>
            <a:ext cx="4641850" cy="314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62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He hid</a:t>
            </a:r>
            <a:br>
              <a:rPr lang="en-US" sz="62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62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it where nobody</a:t>
            </a:r>
            <a:br>
              <a:rPr lang="en-US" sz="62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62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could find it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4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4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4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40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40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14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068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4770" name="Text Box 2"/>
          <p:cNvSpPr txBox="1">
            <a:spLocks noChangeArrowheads="1"/>
          </p:cNvSpPr>
          <p:nvPr/>
        </p:nvSpPr>
        <p:spPr bwMode="auto">
          <a:xfrm>
            <a:off x="304800" y="266700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500" b="0" i="1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DO THE MATH</a:t>
            </a:r>
          </a:p>
        </p:txBody>
      </p:sp>
      <p:sp>
        <p:nvSpPr>
          <p:cNvPr id="10144771" name="Line 3"/>
          <p:cNvSpPr>
            <a:spLocks noChangeShapeType="1"/>
          </p:cNvSpPr>
          <p:nvPr/>
        </p:nvSpPr>
        <p:spPr bwMode="auto">
          <a:xfrm>
            <a:off x="420688" y="968375"/>
            <a:ext cx="6300787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144772" name="Text Box 4"/>
          <p:cNvSpPr txBox="1">
            <a:spLocks noChangeArrowheads="1"/>
          </p:cNvSpPr>
          <p:nvPr/>
        </p:nvSpPr>
        <p:spPr bwMode="auto">
          <a:xfrm>
            <a:off x="441325" y="1155700"/>
            <a:ext cx="8461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35000"/>
              </a:spcAft>
              <a:buClr>
                <a:srgbClr val="FFFF99"/>
              </a:buClr>
            </a:pPr>
            <a:r>
              <a:rPr lang="en-US" sz="5000" b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Businessman #3</a:t>
            </a:r>
            <a:endParaRPr lang="en-US" sz="5000" b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  <p:sp>
        <p:nvSpPr>
          <p:cNvPr id="10144773" name="Text Box 5"/>
          <p:cNvSpPr txBox="1">
            <a:spLocks noChangeArrowheads="1"/>
          </p:cNvSpPr>
          <p:nvPr/>
        </p:nvSpPr>
        <p:spPr bwMode="auto">
          <a:xfrm>
            <a:off x="50800" y="2271713"/>
            <a:ext cx="4641850" cy="238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6200" b="0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He </a:t>
            </a:r>
            <a:r>
              <a:rPr lang="en-US" sz="6200" b="0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took no</a:t>
            </a:r>
            <a:r>
              <a:rPr lang="en-US" sz="6200" b="0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/>
            </a:r>
            <a:br>
              <a:rPr lang="en-US" sz="6200" b="0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6200" b="0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risks and did no work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44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44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4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477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6818" name="Text Box 2"/>
          <p:cNvSpPr txBox="1">
            <a:spLocks noChangeArrowheads="1"/>
          </p:cNvSpPr>
          <p:nvPr/>
        </p:nvSpPr>
        <p:spPr bwMode="auto">
          <a:xfrm>
            <a:off x="304800" y="266700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500" b="0" i="1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DO THE MATH</a:t>
            </a:r>
          </a:p>
        </p:txBody>
      </p:sp>
      <p:sp>
        <p:nvSpPr>
          <p:cNvPr id="10146819" name="Line 3"/>
          <p:cNvSpPr>
            <a:spLocks noChangeShapeType="1"/>
          </p:cNvSpPr>
          <p:nvPr/>
        </p:nvSpPr>
        <p:spPr bwMode="auto">
          <a:xfrm>
            <a:off x="420688" y="968375"/>
            <a:ext cx="6300787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146820" name="Text Box 4"/>
          <p:cNvSpPr txBox="1">
            <a:spLocks noChangeArrowheads="1"/>
          </p:cNvSpPr>
          <p:nvPr/>
        </p:nvSpPr>
        <p:spPr bwMode="auto">
          <a:xfrm>
            <a:off x="441325" y="1155700"/>
            <a:ext cx="8461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35000"/>
              </a:spcAft>
              <a:buClr>
                <a:srgbClr val="FFFF99"/>
              </a:buClr>
            </a:pPr>
            <a:r>
              <a:rPr lang="en-US" sz="5000" b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Businessman #3</a:t>
            </a:r>
            <a:endParaRPr lang="en-US" sz="5000" b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  <p:sp>
        <p:nvSpPr>
          <p:cNvPr id="10146821" name="Text Box 5"/>
          <p:cNvSpPr txBox="1">
            <a:spLocks noChangeArrowheads="1"/>
          </p:cNvSpPr>
          <p:nvPr/>
        </p:nvSpPr>
        <p:spPr bwMode="auto">
          <a:xfrm>
            <a:off x="50800" y="2271713"/>
            <a:ext cx="4641850" cy="238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62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He wasted</a:t>
            </a:r>
            <a:br>
              <a:rPr lang="en-US" sz="62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62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his chances for investing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46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46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4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682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8866" name="Text Box 2"/>
          <p:cNvSpPr txBox="1">
            <a:spLocks noChangeArrowheads="1"/>
          </p:cNvSpPr>
          <p:nvPr/>
        </p:nvSpPr>
        <p:spPr bwMode="auto">
          <a:xfrm>
            <a:off x="304800" y="266700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500" b="0" i="1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DO THE MATH</a:t>
            </a:r>
          </a:p>
        </p:txBody>
      </p:sp>
      <p:sp>
        <p:nvSpPr>
          <p:cNvPr id="10148867" name="Line 3"/>
          <p:cNvSpPr>
            <a:spLocks noChangeShapeType="1"/>
          </p:cNvSpPr>
          <p:nvPr/>
        </p:nvSpPr>
        <p:spPr bwMode="auto">
          <a:xfrm>
            <a:off x="420688" y="968375"/>
            <a:ext cx="6300787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148868" name="Text Box 4"/>
          <p:cNvSpPr txBox="1">
            <a:spLocks noChangeArrowheads="1"/>
          </p:cNvSpPr>
          <p:nvPr/>
        </p:nvSpPr>
        <p:spPr bwMode="auto">
          <a:xfrm>
            <a:off x="441325" y="1155700"/>
            <a:ext cx="8461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35000"/>
              </a:spcAft>
              <a:buClr>
                <a:srgbClr val="FFFF99"/>
              </a:buClr>
            </a:pPr>
            <a:r>
              <a:rPr lang="en-US" sz="5000" b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Businessman #3</a:t>
            </a:r>
            <a:endParaRPr lang="en-US" sz="5000" b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  <p:sp>
        <p:nvSpPr>
          <p:cNvPr id="10148869" name="Text Box 5"/>
          <p:cNvSpPr txBox="1">
            <a:spLocks noChangeArrowheads="1"/>
          </p:cNvSpPr>
          <p:nvPr/>
        </p:nvSpPr>
        <p:spPr bwMode="auto">
          <a:xfrm>
            <a:off x="50800" y="2271713"/>
            <a:ext cx="46418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62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He was irresponsible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48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48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4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886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0914" name="Text Box 2"/>
          <p:cNvSpPr txBox="1">
            <a:spLocks noChangeArrowheads="1"/>
          </p:cNvSpPr>
          <p:nvPr/>
        </p:nvSpPr>
        <p:spPr bwMode="auto">
          <a:xfrm>
            <a:off x="304800" y="266700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500" b="0" i="1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DO THE MATH</a:t>
            </a:r>
          </a:p>
        </p:txBody>
      </p:sp>
      <p:sp>
        <p:nvSpPr>
          <p:cNvPr id="10150915" name="Line 3"/>
          <p:cNvSpPr>
            <a:spLocks noChangeShapeType="1"/>
          </p:cNvSpPr>
          <p:nvPr/>
        </p:nvSpPr>
        <p:spPr bwMode="auto">
          <a:xfrm>
            <a:off x="420688" y="968375"/>
            <a:ext cx="6300787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150916" name="Text Box 4"/>
          <p:cNvSpPr txBox="1">
            <a:spLocks noChangeArrowheads="1"/>
          </p:cNvSpPr>
          <p:nvPr/>
        </p:nvSpPr>
        <p:spPr bwMode="auto">
          <a:xfrm>
            <a:off x="441325" y="1155700"/>
            <a:ext cx="8461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35000"/>
              </a:spcAft>
              <a:buClr>
                <a:srgbClr val="FFFF99"/>
              </a:buClr>
            </a:pPr>
            <a:r>
              <a:rPr lang="en-US" sz="5000" b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Businessman #3</a:t>
            </a:r>
            <a:endParaRPr lang="en-US" sz="5000" b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  <p:sp>
        <p:nvSpPr>
          <p:cNvPr id="10150917" name="Text Box 5"/>
          <p:cNvSpPr txBox="1">
            <a:spLocks noChangeArrowheads="1"/>
          </p:cNvSpPr>
          <p:nvPr/>
        </p:nvSpPr>
        <p:spPr bwMode="auto">
          <a:xfrm>
            <a:off x="50800" y="2271713"/>
            <a:ext cx="4641850" cy="238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62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He was</a:t>
            </a:r>
            <a:br>
              <a:rPr lang="en-US" sz="62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62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afraid and lacked faith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50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50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5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091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2962" name="Text Box 2"/>
          <p:cNvSpPr txBox="1">
            <a:spLocks noChangeArrowheads="1"/>
          </p:cNvSpPr>
          <p:nvPr/>
        </p:nvSpPr>
        <p:spPr bwMode="auto">
          <a:xfrm>
            <a:off x="304800" y="266700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500" b="0" i="1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DO THE MATH</a:t>
            </a:r>
          </a:p>
        </p:txBody>
      </p:sp>
      <p:sp>
        <p:nvSpPr>
          <p:cNvPr id="10152963" name="Line 3"/>
          <p:cNvSpPr>
            <a:spLocks noChangeShapeType="1"/>
          </p:cNvSpPr>
          <p:nvPr/>
        </p:nvSpPr>
        <p:spPr bwMode="auto">
          <a:xfrm>
            <a:off x="420688" y="968375"/>
            <a:ext cx="6300787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152964" name="Text Box 4"/>
          <p:cNvSpPr txBox="1">
            <a:spLocks noChangeArrowheads="1"/>
          </p:cNvSpPr>
          <p:nvPr/>
        </p:nvSpPr>
        <p:spPr bwMode="auto">
          <a:xfrm>
            <a:off x="441325" y="1155700"/>
            <a:ext cx="8461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35000"/>
              </a:spcAft>
              <a:buClr>
                <a:srgbClr val="FFFF99"/>
              </a:buClr>
            </a:pPr>
            <a:r>
              <a:rPr lang="en-US" sz="5000" b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Businessman #3</a:t>
            </a:r>
            <a:endParaRPr lang="en-US" sz="5000" b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  <p:sp>
        <p:nvSpPr>
          <p:cNvPr id="10152965" name="Text Box 5"/>
          <p:cNvSpPr txBox="1">
            <a:spLocks noChangeArrowheads="1"/>
          </p:cNvSpPr>
          <p:nvPr/>
        </p:nvSpPr>
        <p:spPr bwMode="auto">
          <a:xfrm>
            <a:off x="50800" y="2271713"/>
            <a:ext cx="4641850" cy="238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62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He had very little regard for his master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52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52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5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296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5010" name="Text Box 2"/>
          <p:cNvSpPr txBox="1">
            <a:spLocks noChangeArrowheads="1"/>
          </p:cNvSpPr>
          <p:nvPr/>
        </p:nvSpPr>
        <p:spPr bwMode="auto">
          <a:xfrm>
            <a:off x="304800" y="266700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500" b="0" i="1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DO THE MATH</a:t>
            </a:r>
          </a:p>
        </p:txBody>
      </p:sp>
      <p:sp>
        <p:nvSpPr>
          <p:cNvPr id="10155011" name="Line 3"/>
          <p:cNvSpPr>
            <a:spLocks noChangeShapeType="1"/>
          </p:cNvSpPr>
          <p:nvPr/>
        </p:nvSpPr>
        <p:spPr bwMode="auto">
          <a:xfrm>
            <a:off x="420688" y="968375"/>
            <a:ext cx="6300787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155012" name="Text Box 4"/>
          <p:cNvSpPr txBox="1">
            <a:spLocks noChangeArrowheads="1"/>
          </p:cNvSpPr>
          <p:nvPr/>
        </p:nvSpPr>
        <p:spPr bwMode="auto">
          <a:xfrm>
            <a:off x="441325" y="1155700"/>
            <a:ext cx="8461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35000"/>
              </a:spcAft>
              <a:buClr>
                <a:srgbClr val="FFFF99"/>
              </a:buClr>
            </a:pPr>
            <a:r>
              <a:rPr lang="en-US" sz="5000" b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Businessman #3</a:t>
            </a:r>
            <a:endParaRPr lang="en-US" sz="5000" b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  <p:sp>
        <p:nvSpPr>
          <p:cNvPr id="10155013" name="Text Box 5"/>
          <p:cNvSpPr txBox="1">
            <a:spLocks noChangeArrowheads="1"/>
          </p:cNvSpPr>
          <p:nvPr/>
        </p:nvSpPr>
        <p:spPr bwMode="auto">
          <a:xfrm>
            <a:off x="50800" y="2271713"/>
            <a:ext cx="46418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62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He was a failure!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55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55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5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501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3506" name="Text Box 1026"/>
          <p:cNvSpPr txBox="1">
            <a:spLocks noChangeArrowheads="1"/>
          </p:cNvSpPr>
          <p:nvPr/>
        </p:nvSpPr>
        <p:spPr bwMode="auto">
          <a:xfrm>
            <a:off x="228600" y="1778000"/>
            <a:ext cx="8686800" cy="28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74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A lot of Christians are afraid to serve the Lord </a:t>
            </a:r>
            <a:r>
              <a:rPr lang="en-US" sz="7400" b="0" i="1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“All Out!”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350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7058" name="Text Box 2"/>
          <p:cNvSpPr txBox="1">
            <a:spLocks noChangeArrowheads="1"/>
          </p:cNvSpPr>
          <p:nvPr/>
        </p:nvSpPr>
        <p:spPr bwMode="auto">
          <a:xfrm>
            <a:off x="228600" y="1778000"/>
            <a:ext cx="8686800" cy="28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74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They are afraid</a:t>
            </a:r>
            <a:br>
              <a:rPr lang="en-US" sz="74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74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to lead and take responsibility</a:t>
            </a:r>
            <a:endParaRPr lang="en-US" sz="7400" b="0" i="1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5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705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9106" name="Text Box 2"/>
          <p:cNvSpPr txBox="1">
            <a:spLocks noChangeArrowheads="1"/>
          </p:cNvSpPr>
          <p:nvPr/>
        </p:nvSpPr>
        <p:spPr bwMode="auto">
          <a:xfrm>
            <a:off x="228600" y="1384300"/>
            <a:ext cx="8686800" cy="402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74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They are afraid to give to God’s work</a:t>
            </a:r>
          </a:p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74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“It Scares Them</a:t>
            </a:r>
            <a:br>
              <a:rPr lang="en-US" sz="74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74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  To Death!”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5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910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1154" name="Text Box 2"/>
          <p:cNvSpPr txBox="1">
            <a:spLocks noChangeArrowheads="1"/>
          </p:cNvSpPr>
          <p:nvPr/>
        </p:nvSpPr>
        <p:spPr bwMode="auto">
          <a:xfrm>
            <a:off x="228600" y="1003300"/>
            <a:ext cx="8686800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7400" b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Dow Jones don’t hold a candle to God when it comes to being tough on investment returns!</a:t>
            </a:r>
            <a:endParaRPr lang="en-US" sz="7400" b="0" i="1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6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115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3202" name="Text Box 2"/>
          <p:cNvSpPr txBox="1">
            <a:spLocks noChangeArrowheads="1"/>
          </p:cNvSpPr>
          <p:nvPr/>
        </p:nvSpPr>
        <p:spPr bwMode="auto">
          <a:xfrm>
            <a:off x="228600" y="2146300"/>
            <a:ext cx="86868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600" b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GOD EXPECTS A PROFIT</a:t>
            </a:r>
          </a:p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6800" b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THAT’S THE</a:t>
            </a:r>
            <a:br>
              <a:rPr lang="en-US" sz="6800" b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6800" b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BOTTOM LINE</a:t>
            </a:r>
            <a:endParaRPr lang="en-US" sz="6800" b="0" i="1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  <p:sp>
        <p:nvSpPr>
          <p:cNvPr id="10163204" name="Line 4"/>
          <p:cNvSpPr>
            <a:spLocks noChangeShapeType="1"/>
          </p:cNvSpPr>
          <p:nvPr/>
        </p:nvSpPr>
        <p:spPr bwMode="auto">
          <a:xfrm>
            <a:off x="525463" y="2906713"/>
            <a:ext cx="808037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6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6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3202" grpId="0" autoUpdateAnimBg="0"/>
      <p:bldP spid="1016320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5250" name="Rectangle 2"/>
          <p:cNvSpPr>
            <a:spLocks noChangeArrowheads="1"/>
          </p:cNvSpPr>
          <p:nvPr/>
        </p:nvSpPr>
        <p:spPr bwMode="auto">
          <a:xfrm>
            <a:off x="203200" y="1574800"/>
            <a:ext cx="8763000" cy="4157317"/>
          </a:xfrm>
          <a:prstGeom prst="rect">
            <a:avLst/>
          </a:prstGeom>
          <a:solidFill>
            <a:schemeClr val="tx1">
              <a:alpha val="64999"/>
            </a:schemeClr>
          </a:solidFill>
          <a:ln w="25400">
            <a:solidFill>
              <a:srgbClr val="96969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5251" name="Text Box 3"/>
          <p:cNvSpPr txBox="1">
            <a:spLocks noChangeArrowheads="1"/>
          </p:cNvSpPr>
          <p:nvPr/>
        </p:nvSpPr>
        <p:spPr bwMode="auto">
          <a:xfrm>
            <a:off x="279400" y="1651000"/>
            <a:ext cx="8610600" cy="408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0" dirty="0">
                <a:solidFill>
                  <a:srgbClr val="FFFF00"/>
                </a:solidFill>
                <a:latin typeface="Teen" pitchFamily="2" charset="0"/>
              </a:rPr>
              <a:t>Matthew 25:19-23</a:t>
            </a:r>
            <a:r>
              <a:rPr lang="en-US" sz="3600" b="0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sz="3600" b="0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sz="3600" b="0" baseline="30000" dirty="0">
                <a:solidFill>
                  <a:srgbClr val="FFFF00"/>
                </a:solidFill>
                <a:latin typeface="Teen" pitchFamily="2" charset="0"/>
              </a:rPr>
              <a:t>19 </a:t>
            </a:r>
            <a:r>
              <a:rPr lang="en-US" sz="3600" b="0" dirty="0">
                <a:solidFill>
                  <a:schemeClr val="bg1"/>
                </a:solidFill>
                <a:latin typeface="Teen" pitchFamily="2" charset="0"/>
              </a:rPr>
              <a:t>After a long time the lord of those servants cometh, and </a:t>
            </a:r>
            <a:r>
              <a:rPr lang="en-US" sz="3600" b="0" dirty="0" err="1">
                <a:solidFill>
                  <a:schemeClr val="bg1"/>
                </a:solidFill>
                <a:latin typeface="Teen" pitchFamily="2" charset="0"/>
              </a:rPr>
              <a:t>reckoneth</a:t>
            </a:r>
            <a:r>
              <a:rPr lang="en-US" sz="3600" b="0" dirty="0">
                <a:solidFill>
                  <a:schemeClr val="bg1"/>
                </a:solidFill>
                <a:latin typeface="Teen" pitchFamily="2" charset="0"/>
              </a:rPr>
              <a:t> with them. </a:t>
            </a:r>
          </a:p>
          <a:p>
            <a:pPr>
              <a:lnSpc>
                <a:spcPct val="80000"/>
              </a:lnSpc>
            </a:pPr>
            <a:r>
              <a:rPr lang="en-US" sz="3600" b="0" baseline="30000" dirty="0">
                <a:solidFill>
                  <a:srgbClr val="FFFF00"/>
                </a:solidFill>
                <a:latin typeface="Teen" pitchFamily="2" charset="0"/>
              </a:rPr>
              <a:t>20</a:t>
            </a:r>
            <a:r>
              <a:rPr lang="en-US" sz="3600" b="0" dirty="0">
                <a:solidFill>
                  <a:schemeClr val="folHlink"/>
                </a:solidFill>
                <a:latin typeface="Teen" pitchFamily="2" charset="0"/>
              </a:rPr>
              <a:t> </a:t>
            </a:r>
            <a:r>
              <a:rPr lang="en-US" sz="3600" b="0" dirty="0">
                <a:solidFill>
                  <a:schemeClr val="bg1"/>
                </a:solidFill>
                <a:latin typeface="Teen" pitchFamily="2" charset="0"/>
              </a:rPr>
              <a:t>And so he that had received five talents came and brought other five talents, saying, Lord, thou </a:t>
            </a:r>
            <a:r>
              <a:rPr lang="en-US" sz="3600" b="0" dirty="0" err="1">
                <a:solidFill>
                  <a:schemeClr val="bg1"/>
                </a:solidFill>
                <a:latin typeface="Teen" pitchFamily="2" charset="0"/>
              </a:rPr>
              <a:t>deliveredst</a:t>
            </a:r>
            <a:r>
              <a:rPr lang="en-US" sz="3600" b="0" dirty="0">
                <a:solidFill>
                  <a:schemeClr val="bg1"/>
                </a:solidFill>
                <a:latin typeface="Teen" pitchFamily="2" charset="0"/>
              </a:rPr>
              <a:t> unto me five talents: behold, I have gained beside them five talents more.</a:t>
            </a:r>
            <a:r>
              <a:rPr lang="en-US" sz="3600" b="0" dirty="0">
                <a:solidFill>
                  <a:schemeClr val="folHlink"/>
                </a:solidFill>
                <a:latin typeface="Teen" pitchFamily="2" charset="0"/>
              </a:rPr>
              <a:t> </a:t>
            </a:r>
            <a:endParaRPr lang="en-US" sz="3600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10165252" name="Text Box 4"/>
          <p:cNvSpPr txBox="1">
            <a:spLocks noChangeArrowheads="1"/>
          </p:cNvSpPr>
          <p:nvPr/>
        </p:nvSpPr>
        <p:spPr bwMode="auto">
          <a:xfrm>
            <a:off x="254000" y="127000"/>
            <a:ext cx="87360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b="0" i="1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A DAY OF RECKONING</a:t>
            </a:r>
          </a:p>
          <a:p>
            <a:pPr algn="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 LORD RETURNS!</a:t>
            </a:r>
          </a:p>
        </p:txBody>
      </p:sp>
      <p:sp>
        <p:nvSpPr>
          <p:cNvPr id="10165253" name="Line 5"/>
          <p:cNvSpPr>
            <a:spLocks noChangeShapeType="1"/>
          </p:cNvSpPr>
          <p:nvPr/>
        </p:nvSpPr>
        <p:spPr bwMode="auto">
          <a:xfrm>
            <a:off x="1296988" y="688975"/>
            <a:ext cx="6300787" cy="0"/>
          </a:xfrm>
          <a:prstGeom prst="line">
            <a:avLst/>
          </a:prstGeom>
          <a:noFill/>
          <a:ln w="190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5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65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65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165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65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6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5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65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65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6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6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5250" grpId="0" animBg="1"/>
      <p:bldP spid="10165251" grpId="0" autoUpdateAnimBg="0"/>
      <p:bldP spid="101652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9346" name="Rectangle 2"/>
          <p:cNvSpPr>
            <a:spLocks noChangeArrowheads="1"/>
          </p:cNvSpPr>
          <p:nvPr/>
        </p:nvSpPr>
        <p:spPr bwMode="auto">
          <a:xfrm>
            <a:off x="203200" y="1574800"/>
            <a:ext cx="8763000" cy="3615630"/>
          </a:xfrm>
          <a:prstGeom prst="rect">
            <a:avLst/>
          </a:prstGeom>
          <a:solidFill>
            <a:schemeClr val="tx1">
              <a:alpha val="64999"/>
            </a:schemeClr>
          </a:solidFill>
          <a:ln w="25400">
            <a:solidFill>
              <a:srgbClr val="96969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347" name="Text Box 3"/>
          <p:cNvSpPr txBox="1">
            <a:spLocks noChangeArrowheads="1"/>
          </p:cNvSpPr>
          <p:nvPr/>
        </p:nvSpPr>
        <p:spPr bwMode="auto">
          <a:xfrm>
            <a:off x="279400" y="1651000"/>
            <a:ext cx="86106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Matthew 25:19-23</a:t>
            </a:r>
            <a:br>
              <a:rPr lang="en-US" b="0" dirty="0">
                <a:solidFill>
                  <a:srgbClr val="FFFF00"/>
                </a:solidFill>
                <a:latin typeface="Teen" pitchFamily="2" charset="0"/>
              </a:rPr>
            </a:br>
            <a:r>
              <a:rPr lang="en-US" b="0" baseline="30000" dirty="0">
                <a:solidFill>
                  <a:srgbClr val="FFFF00"/>
                </a:solidFill>
                <a:latin typeface="Teen" pitchFamily="2" charset="0"/>
              </a:rPr>
              <a:t>21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His lord said unto him, Well done, thou good and faithful servant: thou hast been faithful over a few things, I will make thee ruler over many things: enter thou into the joy of thy lord.</a:t>
            </a:r>
            <a:r>
              <a:rPr lang="en-US" b="0" dirty="0">
                <a:solidFill>
                  <a:schemeClr val="folHlink"/>
                </a:solidFill>
                <a:latin typeface="Teen" pitchFamily="2" charset="0"/>
              </a:rPr>
              <a:t> 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10169348" name="Text Box 4"/>
          <p:cNvSpPr txBox="1">
            <a:spLocks noChangeArrowheads="1"/>
          </p:cNvSpPr>
          <p:nvPr/>
        </p:nvSpPr>
        <p:spPr bwMode="auto">
          <a:xfrm>
            <a:off x="254000" y="127000"/>
            <a:ext cx="87360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b="0" i="1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A DAY OF RECKONING</a:t>
            </a:r>
          </a:p>
          <a:p>
            <a:pPr algn="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 LORD RETURNS!</a:t>
            </a:r>
          </a:p>
        </p:txBody>
      </p:sp>
      <p:sp>
        <p:nvSpPr>
          <p:cNvPr id="10169349" name="Line 5"/>
          <p:cNvSpPr>
            <a:spLocks noChangeShapeType="1"/>
          </p:cNvSpPr>
          <p:nvPr/>
        </p:nvSpPr>
        <p:spPr bwMode="auto">
          <a:xfrm>
            <a:off x="1296988" y="688975"/>
            <a:ext cx="6300787" cy="0"/>
          </a:xfrm>
          <a:prstGeom prst="line">
            <a:avLst/>
          </a:prstGeom>
          <a:noFill/>
          <a:ln w="190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3938" name="Rectangle 1026"/>
          <p:cNvSpPr>
            <a:spLocks noChangeArrowheads="1"/>
          </p:cNvSpPr>
          <p:nvPr/>
        </p:nvSpPr>
        <p:spPr bwMode="auto">
          <a:xfrm>
            <a:off x="203200" y="1930400"/>
            <a:ext cx="8763000" cy="2169081"/>
          </a:xfrm>
          <a:prstGeom prst="rect">
            <a:avLst/>
          </a:prstGeom>
          <a:solidFill>
            <a:schemeClr val="tx1">
              <a:alpha val="64999"/>
            </a:schemeClr>
          </a:solidFill>
          <a:ln w="25400">
            <a:solidFill>
              <a:srgbClr val="96969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23939" name="Text Box 1027"/>
          <p:cNvSpPr txBox="1">
            <a:spLocks noChangeArrowheads="1"/>
          </p:cNvSpPr>
          <p:nvPr/>
        </p:nvSpPr>
        <p:spPr bwMode="auto">
          <a:xfrm>
            <a:off x="279400" y="2006600"/>
            <a:ext cx="86106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Matthew 25:13</a:t>
            </a:r>
            <a:r>
              <a:rPr lang="en-US" b="0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Watch therefore, for ye know neither the day nor the hour wherein the Son of man cometh.</a:t>
            </a:r>
            <a:r>
              <a:rPr lang="en-US" b="0" dirty="0">
                <a:latin typeface="Teen" pitchFamily="2" charset="0"/>
              </a:rPr>
              <a:t> </a:t>
            </a:r>
          </a:p>
        </p:txBody>
      </p:sp>
      <p:sp>
        <p:nvSpPr>
          <p:cNvPr id="10023940" name="Text Box 1028"/>
          <p:cNvSpPr txBox="1">
            <a:spLocks noChangeArrowheads="1"/>
          </p:cNvSpPr>
          <p:nvPr/>
        </p:nvSpPr>
        <p:spPr bwMode="auto">
          <a:xfrm>
            <a:off x="225425" y="1244600"/>
            <a:ext cx="4810125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4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Look Again…</a:t>
            </a:r>
            <a:endParaRPr lang="en-US" sz="5400" b="0" i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23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23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23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2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23938" grpId="0" animBg="1"/>
      <p:bldP spid="10023939" grpId="0" autoUpdateAnimBg="0"/>
      <p:bldP spid="100239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1394" name="Rectangle 2"/>
          <p:cNvSpPr>
            <a:spLocks noChangeArrowheads="1"/>
          </p:cNvSpPr>
          <p:nvPr/>
        </p:nvSpPr>
        <p:spPr bwMode="auto">
          <a:xfrm>
            <a:off x="203200" y="1574800"/>
            <a:ext cx="8763000" cy="3123188"/>
          </a:xfrm>
          <a:prstGeom prst="rect">
            <a:avLst/>
          </a:prstGeom>
          <a:solidFill>
            <a:schemeClr val="tx1">
              <a:alpha val="64999"/>
            </a:schemeClr>
          </a:solidFill>
          <a:ln w="25400">
            <a:solidFill>
              <a:srgbClr val="96969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1395" name="Text Box 3"/>
          <p:cNvSpPr txBox="1">
            <a:spLocks noChangeArrowheads="1"/>
          </p:cNvSpPr>
          <p:nvPr/>
        </p:nvSpPr>
        <p:spPr bwMode="auto">
          <a:xfrm>
            <a:off x="279400" y="1651000"/>
            <a:ext cx="8610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Matthew 25:19-23</a:t>
            </a:r>
            <a:br>
              <a:rPr lang="en-US" b="0" dirty="0">
                <a:solidFill>
                  <a:srgbClr val="FFFF00"/>
                </a:solidFill>
                <a:latin typeface="Teen" pitchFamily="2" charset="0"/>
              </a:rPr>
            </a:br>
            <a:r>
              <a:rPr lang="en-US" b="0" baseline="30000" dirty="0">
                <a:solidFill>
                  <a:srgbClr val="FFFF00"/>
                </a:solidFill>
                <a:latin typeface="Teen" pitchFamily="2" charset="0"/>
              </a:rPr>
              <a:t>22</a:t>
            </a: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He also that had received two talents came and said, Lord, thou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deliveredst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unto me two talents: behold, I have gained two other talents beside them.</a:t>
            </a:r>
            <a:r>
              <a:rPr lang="en-US" b="0" dirty="0">
                <a:solidFill>
                  <a:schemeClr val="folHlink"/>
                </a:solidFill>
                <a:latin typeface="Teen" pitchFamily="2" charset="0"/>
              </a:rPr>
              <a:t> 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10171396" name="Text Box 4"/>
          <p:cNvSpPr txBox="1">
            <a:spLocks noChangeArrowheads="1"/>
          </p:cNvSpPr>
          <p:nvPr/>
        </p:nvSpPr>
        <p:spPr bwMode="auto">
          <a:xfrm>
            <a:off x="254000" y="127000"/>
            <a:ext cx="87360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b="0" i="1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A DAY OF RECKONING</a:t>
            </a:r>
          </a:p>
          <a:p>
            <a:pPr algn="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 LORD RETURNS!</a:t>
            </a:r>
          </a:p>
        </p:txBody>
      </p:sp>
      <p:sp>
        <p:nvSpPr>
          <p:cNvPr id="10171397" name="Line 5"/>
          <p:cNvSpPr>
            <a:spLocks noChangeShapeType="1"/>
          </p:cNvSpPr>
          <p:nvPr/>
        </p:nvSpPr>
        <p:spPr bwMode="auto">
          <a:xfrm>
            <a:off x="1296988" y="688975"/>
            <a:ext cx="6300787" cy="0"/>
          </a:xfrm>
          <a:prstGeom prst="line">
            <a:avLst/>
          </a:prstGeom>
          <a:noFill/>
          <a:ln w="190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3442" name="Rectangle 2"/>
          <p:cNvSpPr>
            <a:spLocks noChangeArrowheads="1"/>
          </p:cNvSpPr>
          <p:nvPr/>
        </p:nvSpPr>
        <p:spPr bwMode="auto">
          <a:xfrm>
            <a:off x="203200" y="1574800"/>
            <a:ext cx="8763000" cy="3615630"/>
          </a:xfrm>
          <a:prstGeom prst="rect">
            <a:avLst/>
          </a:prstGeom>
          <a:solidFill>
            <a:schemeClr val="tx1">
              <a:alpha val="64999"/>
            </a:schemeClr>
          </a:solidFill>
          <a:ln w="25400">
            <a:solidFill>
              <a:srgbClr val="96969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3443" name="Text Box 3"/>
          <p:cNvSpPr txBox="1">
            <a:spLocks noChangeArrowheads="1"/>
          </p:cNvSpPr>
          <p:nvPr/>
        </p:nvSpPr>
        <p:spPr bwMode="auto">
          <a:xfrm>
            <a:off x="279400" y="1651000"/>
            <a:ext cx="86106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Matthew 25:19-23</a:t>
            </a:r>
            <a:br>
              <a:rPr lang="en-US" b="0" dirty="0">
                <a:solidFill>
                  <a:srgbClr val="FFFF00"/>
                </a:solidFill>
                <a:latin typeface="Teen" pitchFamily="2" charset="0"/>
              </a:rPr>
            </a:br>
            <a:r>
              <a:rPr lang="en-US" b="0" baseline="30000" dirty="0">
                <a:solidFill>
                  <a:srgbClr val="FFFF00"/>
                </a:solidFill>
                <a:latin typeface="Teen" pitchFamily="2" charset="0"/>
              </a:rPr>
              <a:t>23</a:t>
            </a: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His lord said unto him, Well done, good and faithful servant; thou hast been faithful over a few things, I will make thee ruler over many things: enter thou into the joy of thy lord. </a:t>
            </a:r>
          </a:p>
        </p:txBody>
      </p:sp>
      <p:sp>
        <p:nvSpPr>
          <p:cNvPr id="10173444" name="Text Box 4"/>
          <p:cNvSpPr txBox="1">
            <a:spLocks noChangeArrowheads="1"/>
          </p:cNvSpPr>
          <p:nvPr/>
        </p:nvSpPr>
        <p:spPr bwMode="auto">
          <a:xfrm>
            <a:off x="254000" y="127000"/>
            <a:ext cx="87360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b="0" i="1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A DAY OF RECKONING</a:t>
            </a:r>
          </a:p>
          <a:p>
            <a:pPr algn="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 LORD RETURNS!</a:t>
            </a:r>
          </a:p>
        </p:txBody>
      </p:sp>
      <p:sp>
        <p:nvSpPr>
          <p:cNvPr id="10173445" name="Line 5"/>
          <p:cNvSpPr>
            <a:spLocks noChangeShapeType="1"/>
          </p:cNvSpPr>
          <p:nvPr/>
        </p:nvSpPr>
        <p:spPr bwMode="auto">
          <a:xfrm>
            <a:off x="1296988" y="688975"/>
            <a:ext cx="6300787" cy="0"/>
          </a:xfrm>
          <a:prstGeom prst="line">
            <a:avLst/>
          </a:prstGeom>
          <a:noFill/>
          <a:ln w="190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5492" name="Text Box 4"/>
          <p:cNvSpPr txBox="1">
            <a:spLocks noChangeArrowheads="1"/>
          </p:cNvSpPr>
          <p:nvPr/>
        </p:nvSpPr>
        <p:spPr bwMode="auto">
          <a:xfrm>
            <a:off x="254000" y="127000"/>
            <a:ext cx="87360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b="0" i="1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A DAY OF RECKONING</a:t>
            </a:r>
          </a:p>
          <a:p>
            <a:pPr algn="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 LORD RETURNS!</a:t>
            </a:r>
          </a:p>
        </p:txBody>
      </p:sp>
      <p:sp>
        <p:nvSpPr>
          <p:cNvPr id="10175493" name="Line 5"/>
          <p:cNvSpPr>
            <a:spLocks noChangeShapeType="1"/>
          </p:cNvSpPr>
          <p:nvPr/>
        </p:nvSpPr>
        <p:spPr bwMode="auto">
          <a:xfrm>
            <a:off x="1296988" y="688975"/>
            <a:ext cx="6300787" cy="0"/>
          </a:xfrm>
          <a:prstGeom prst="line">
            <a:avLst/>
          </a:prstGeom>
          <a:noFill/>
          <a:ln w="190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175494" name="Text Box 6"/>
          <p:cNvSpPr txBox="1">
            <a:spLocks noChangeArrowheads="1"/>
          </p:cNvSpPr>
          <p:nvPr/>
        </p:nvSpPr>
        <p:spPr bwMode="auto">
          <a:xfrm>
            <a:off x="228600" y="2413000"/>
            <a:ext cx="8686800" cy="28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74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These two were excited about what they had done!</a:t>
            </a:r>
            <a:endParaRPr lang="en-US" sz="7400" b="0" i="1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7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549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7538" name="Text Box 2"/>
          <p:cNvSpPr txBox="1">
            <a:spLocks noChangeArrowheads="1"/>
          </p:cNvSpPr>
          <p:nvPr/>
        </p:nvSpPr>
        <p:spPr bwMode="auto">
          <a:xfrm>
            <a:off x="254000" y="127000"/>
            <a:ext cx="87360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b="0" i="1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A DAY OF RECKONING</a:t>
            </a:r>
          </a:p>
          <a:p>
            <a:pPr algn="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 LORD RETURNS!</a:t>
            </a:r>
          </a:p>
        </p:txBody>
      </p:sp>
      <p:sp>
        <p:nvSpPr>
          <p:cNvPr id="10177539" name="Line 3"/>
          <p:cNvSpPr>
            <a:spLocks noChangeShapeType="1"/>
          </p:cNvSpPr>
          <p:nvPr/>
        </p:nvSpPr>
        <p:spPr bwMode="auto">
          <a:xfrm>
            <a:off x="1296988" y="688975"/>
            <a:ext cx="6300787" cy="0"/>
          </a:xfrm>
          <a:prstGeom prst="line">
            <a:avLst/>
          </a:prstGeom>
          <a:noFill/>
          <a:ln w="190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177540" name="Text Box 4"/>
          <p:cNvSpPr txBox="1">
            <a:spLocks noChangeArrowheads="1"/>
          </p:cNvSpPr>
          <p:nvPr/>
        </p:nvSpPr>
        <p:spPr bwMode="auto">
          <a:xfrm>
            <a:off x="228600" y="2184400"/>
            <a:ext cx="8686800" cy="373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74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They each received commendations, promotions and vacations!</a:t>
            </a:r>
            <a:endParaRPr lang="en-US" sz="7400" b="0" i="1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7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754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9586" name="Rectangle 2"/>
          <p:cNvSpPr>
            <a:spLocks noChangeArrowheads="1"/>
          </p:cNvSpPr>
          <p:nvPr/>
        </p:nvSpPr>
        <p:spPr bwMode="auto">
          <a:xfrm>
            <a:off x="203200" y="1574800"/>
            <a:ext cx="8763000" cy="3615630"/>
          </a:xfrm>
          <a:prstGeom prst="rect">
            <a:avLst/>
          </a:prstGeom>
          <a:solidFill>
            <a:schemeClr val="tx1">
              <a:alpha val="64999"/>
            </a:schemeClr>
          </a:solidFill>
          <a:ln w="25400">
            <a:solidFill>
              <a:srgbClr val="96969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9587" name="Text Box 3"/>
          <p:cNvSpPr txBox="1">
            <a:spLocks noChangeArrowheads="1"/>
          </p:cNvSpPr>
          <p:nvPr/>
        </p:nvSpPr>
        <p:spPr bwMode="auto">
          <a:xfrm>
            <a:off x="279400" y="1651000"/>
            <a:ext cx="86106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Matthew 25:24-30</a:t>
            </a:r>
            <a:br>
              <a:rPr lang="en-US" b="0" dirty="0">
                <a:solidFill>
                  <a:srgbClr val="FFFF00"/>
                </a:solidFill>
                <a:latin typeface="Teen" pitchFamily="2" charset="0"/>
              </a:rPr>
            </a:br>
            <a:r>
              <a:rPr lang="en-US" b="0" baseline="30000" dirty="0">
                <a:solidFill>
                  <a:srgbClr val="FFFF00"/>
                </a:solidFill>
                <a:latin typeface="Teen" pitchFamily="2" charset="0"/>
              </a:rPr>
              <a:t>24</a:t>
            </a: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Then he which had received the one talent came and said, Lord, I knew thee that thou art an hard man, reaping where thou hast not sown, and gathering where thou hast not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strawed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:</a:t>
            </a:r>
          </a:p>
        </p:txBody>
      </p:sp>
      <p:sp>
        <p:nvSpPr>
          <p:cNvPr id="10179588" name="Text Box 4"/>
          <p:cNvSpPr txBox="1">
            <a:spLocks noChangeArrowheads="1"/>
          </p:cNvSpPr>
          <p:nvPr/>
        </p:nvSpPr>
        <p:spPr bwMode="auto">
          <a:xfrm>
            <a:off x="254000" y="127000"/>
            <a:ext cx="87360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b="0" i="1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A DAY OF RECKONING</a:t>
            </a:r>
          </a:p>
          <a:p>
            <a:pPr algn="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 LORD RETURNS!</a:t>
            </a:r>
          </a:p>
        </p:txBody>
      </p:sp>
      <p:sp>
        <p:nvSpPr>
          <p:cNvPr id="10179589" name="Line 5"/>
          <p:cNvSpPr>
            <a:spLocks noChangeShapeType="1"/>
          </p:cNvSpPr>
          <p:nvPr/>
        </p:nvSpPr>
        <p:spPr bwMode="auto">
          <a:xfrm>
            <a:off x="1296988" y="688975"/>
            <a:ext cx="6300787" cy="0"/>
          </a:xfrm>
          <a:prstGeom prst="line">
            <a:avLst/>
          </a:prstGeom>
          <a:noFill/>
          <a:ln w="190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7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7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9586" grpId="0" animBg="1"/>
      <p:bldP spid="1017958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1634" name="Rectangle 2"/>
          <p:cNvSpPr>
            <a:spLocks noChangeArrowheads="1"/>
          </p:cNvSpPr>
          <p:nvPr/>
        </p:nvSpPr>
        <p:spPr bwMode="auto">
          <a:xfrm>
            <a:off x="203200" y="1574800"/>
            <a:ext cx="8763000" cy="2169081"/>
          </a:xfrm>
          <a:prstGeom prst="rect">
            <a:avLst/>
          </a:prstGeom>
          <a:solidFill>
            <a:schemeClr val="tx1">
              <a:alpha val="64999"/>
            </a:schemeClr>
          </a:solidFill>
          <a:ln w="25400">
            <a:solidFill>
              <a:srgbClr val="96969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81635" name="Text Box 3"/>
          <p:cNvSpPr txBox="1">
            <a:spLocks noChangeArrowheads="1"/>
          </p:cNvSpPr>
          <p:nvPr/>
        </p:nvSpPr>
        <p:spPr bwMode="auto">
          <a:xfrm>
            <a:off x="279400" y="1651000"/>
            <a:ext cx="86106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Matthew 25:24-30</a:t>
            </a:r>
            <a:br>
              <a:rPr lang="en-US" b="0" dirty="0">
                <a:solidFill>
                  <a:srgbClr val="FFFF00"/>
                </a:solidFill>
                <a:latin typeface="Teen" pitchFamily="2" charset="0"/>
              </a:rPr>
            </a:br>
            <a:r>
              <a:rPr lang="en-US" b="0" baseline="30000" dirty="0">
                <a:solidFill>
                  <a:srgbClr val="FFFF00"/>
                </a:solidFill>
                <a:latin typeface="Teen" pitchFamily="2" charset="0"/>
              </a:rPr>
              <a:t>25</a:t>
            </a: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I was afraid, and went and hid thy talent in the earth: lo, there thou hast that is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.</a:t>
            </a:r>
            <a:r>
              <a:rPr lang="en-US" b="0" dirty="0">
                <a:solidFill>
                  <a:schemeClr val="folHlink"/>
                </a:solidFill>
                <a:latin typeface="Teen" pitchFamily="2" charset="0"/>
              </a:rPr>
              <a:t> 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10181636" name="Text Box 4"/>
          <p:cNvSpPr txBox="1">
            <a:spLocks noChangeArrowheads="1"/>
          </p:cNvSpPr>
          <p:nvPr/>
        </p:nvSpPr>
        <p:spPr bwMode="auto">
          <a:xfrm>
            <a:off x="254000" y="127000"/>
            <a:ext cx="87360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b="0" i="1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A DAY OF RECKONING</a:t>
            </a:r>
          </a:p>
          <a:p>
            <a:pPr algn="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 LORD RETURNS!</a:t>
            </a:r>
          </a:p>
        </p:txBody>
      </p:sp>
      <p:sp>
        <p:nvSpPr>
          <p:cNvPr id="10181637" name="Line 5"/>
          <p:cNvSpPr>
            <a:spLocks noChangeShapeType="1"/>
          </p:cNvSpPr>
          <p:nvPr/>
        </p:nvSpPr>
        <p:spPr bwMode="auto">
          <a:xfrm>
            <a:off x="1296988" y="688975"/>
            <a:ext cx="6300787" cy="0"/>
          </a:xfrm>
          <a:prstGeom prst="line">
            <a:avLst/>
          </a:prstGeom>
          <a:noFill/>
          <a:ln w="190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3682" name="Rectangle 2"/>
          <p:cNvSpPr>
            <a:spLocks noChangeArrowheads="1"/>
          </p:cNvSpPr>
          <p:nvPr/>
        </p:nvSpPr>
        <p:spPr bwMode="auto">
          <a:xfrm>
            <a:off x="203200" y="1574800"/>
            <a:ext cx="8763000" cy="3153966"/>
          </a:xfrm>
          <a:prstGeom prst="rect">
            <a:avLst/>
          </a:prstGeom>
          <a:solidFill>
            <a:schemeClr val="tx1">
              <a:alpha val="64999"/>
            </a:schemeClr>
          </a:solidFill>
          <a:ln w="25400">
            <a:solidFill>
              <a:srgbClr val="96969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83683" name="Text Box 3"/>
          <p:cNvSpPr txBox="1">
            <a:spLocks noChangeArrowheads="1"/>
          </p:cNvSpPr>
          <p:nvPr/>
        </p:nvSpPr>
        <p:spPr bwMode="auto">
          <a:xfrm>
            <a:off x="279400" y="1651000"/>
            <a:ext cx="8610600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Matthew 25:24-30</a:t>
            </a:r>
            <a:br>
              <a:rPr lang="en-US" b="0" dirty="0">
                <a:solidFill>
                  <a:srgbClr val="FFFF00"/>
                </a:solidFill>
                <a:latin typeface="Teen" pitchFamily="2" charset="0"/>
              </a:rPr>
            </a:br>
            <a:r>
              <a:rPr lang="en-US" b="0" baseline="30000" dirty="0">
                <a:solidFill>
                  <a:srgbClr val="FFFF00"/>
                </a:solidFill>
                <a:latin typeface="Teen" pitchFamily="2" charset="0"/>
              </a:rPr>
              <a:t>26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His lord answered and said unto him, Thou wicked and slothful servant, thou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knewest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that I reap where I sowed not, and gather where I have not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strawed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:</a:t>
            </a:r>
          </a:p>
        </p:txBody>
      </p:sp>
      <p:sp>
        <p:nvSpPr>
          <p:cNvPr id="10183684" name="Text Box 4"/>
          <p:cNvSpPr txBox="1">
            <a:spLocks noChangeArrowheads="1"/>
          </p:cNvSpPr>
          <p:nvPr/>
        </p:nvSpPr>
        <p:spPr bwMode="auto">
          <a:xfrm>
            <a:off x="254000" y="127000"/>
            <a:ext cx="87360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b="0" i="1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A DAY OF RECKONING</a:t>
            </a:r>
          </a:p>
          <a:p>
            <a:pPr algn="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 LORD RETURNS!</a:t>
            </a:r>
          </a:p>
        </p:txBody>
      </p:sp>
      <p:sp>
        <p:nvSpPr>
          <p:cNvPr id="10183685" name="Line 5"/>
          <p:cNvSpPr>
            <a:spLocks noChangeShapeType="1"/>
          </p:cNvSpPr>
          <p:nvPr/>
        </p:nvSpPr>
        <p:spPr bwMode="auto">
          <a:xfrm>
            <a:off x="1296988" y="688975"/>
            <a:ext cx="6300787" cy="0"/>
          </a:xfrm>
          <a:prstGeom prst="line">
            <a:avLst/>
          </a:prstGeom>
          <a:noFill/>
          <a:ln w="190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5730" name="Rectangle 2"/>
          <p:cNvSpPr>
            <a:spLocks noChangeArrowheads="1"/>
          </p:cNvSpPr>
          <p:nvPr/>
        </p:nvSpPr>
        <p:spPr bwMode="auto">
          <a:xfrm>
            <a:off x="203200" y="1574800"/>
            <a:ext cx="8763000" cy="2661523"/>
          </a:xfrm>
          <a:prstGeom prst="rect">
            <a:avLst/>
          </a:prstGeom>
          <a:solidFill>
            <a:schemeClr val="tx1">
              <a:alpha val="64999"/>
            </a:schemeClr>
          </a:solidFill>
          <a:ln w="25400">
            <a:solidFill>
              <a:srgbClr val="96969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85731" name="Text Box 3"/>
          <p:cNvSpPr txBox="1">
            <a:spLocks noChangeArrowheads="1"/>
          </p:cNvSpPr>
          <p:nvPr/>
        </p:nvSpPr>
        <p:spPr bwMode="auto">
          <a:xfrm>
            <a:off x="279400" y="1651000"/>
            <a:ext cx="86106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Matthew 25:24-30</a:t>
            </a:r>
            <a:br>
              <a:rPr lang="en-US" b="0" dirty="0">
                <a:solidFill>
                  <a:srgbClr val="FFFF00"/>
                </a:solidFill>
                <a:latin typeface="Teen" pitchFamily="2" charset="0"/>
              </a:rPr>
            </a:br>
            <a:r>
              <a:rPr lang="en-US" b="0" baseline="30000" dirty="0">
                <a:solidFill>
                  <a:srgbClr val="FFFF00"/>
                </a:solidFill>
                <a:latin typeface="Teen" pitchFamily="2" charset="0"/>
              </a:rPr>
              <a:t>27</a:t>
            </a: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Thou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oughtest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therefore to have put my money to the exchangers, and then at my coming I should have received mine own with usury. </a:t>
            </a:r>
          </a:p>
        </p:txBody>
      </p:sp>
      <p:sp>
        <p:nvSpPr>
          <p:cNvPr id="10185732" name="Text Box 4"/>
          <p:cNvSpPr txBox="1">
            <a:spLocks noChangeArrowheads="1"/>
          </p:cNvSpPr>
          <p:nvPr/>
        </p:nvSpPr>
        <p:spPr bwMode="auto">
          <a:xfrm>
            <a:off x="254000" y="127000"/>
            <a:ext cx="87360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b="0" i="1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A DAY OF RECKONING</a:t>
            </a:r>
          </a:p>
          <a:p>
            <a:pPr algn="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 LORD RETURNS!</a:t>
            </a:r>
          </a:p>
        </p:txBody>
      </p:sp>
      <p:sp>
        <p:nvSpPr>
          <p:cNvPr id="10185733" name="Line 5"/>
          <p:cNvSpPr>
            <a:spLocks noChangeShapeType="1"/>
          </p:cNvSpPr>
          <p:nvPr/>
        </p:nvSpPr>
        <p:spPr bwMode="auto">
          <a:xfrm>
            <a:off x="1296988" y="688975"/>
            <a:ext cx="6300787" cy="0"/>
          </a:xfrm>
          <a:prstGeom prst="line">
            <a:avLst/>
          </a:prstGeom>
          <a:noFill/>
          <a:ln w="190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7778" name="Rectangle 2"/>
          <p:cNvSpPr>
            <a:spLocks noChangeArrowheads="1"/>
          </p:cNvSpPr>
          <p:nvPr/>
        </p:nvSpPr>
        <p:spPr bwMode="auto">
          <a:xfrm>
            <a:off x="203200" y="1574800"/>
            <a:ext cx="8763000" cy="4400397"/>
          </a:xfrm>
          <a:prstGeom prst="rect">
            <a:avLst/>
          </a:prstGeom>
          <a:solidFill>
            <a:schemeClr val="tx1">
              <a:alpha val="64999"/>
            </a:schemeClr>
          </a:solidFill>
          <a:ln w="25400">
            <a:solidFill>
              <a:srgbClr val="96969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87779" name="Text Box 3"/>
          <p:cNvSpPr txBox="1">
            <a:spLocks noChangeArrowheads="1"/>
          </p:cNvSpPr>
          <p:nvPr/>
        </p:nvSpPr>
        <p:spPr bwMode="auto">
          <a:xfrm>
            <a:off x="279400" y="1651000"/>
            <a:ext cx="8610600" cy="432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800" b="0" dirty="0">
                <a:solidFill>
                  <a:srgbClr val="FFFF00"/>
                </a:solidFill>
                <a:latin typeface="Teen" pitchFamily="2" charset="0"/>
              </a:rPr>
              <a:t>Matthew 25:24-30</a:t>
            </a:r>
            <a:br>
              <a:rPr lang="en-US" sz="3800" b="0" dirty="0">
                <a:solidFill>
                  <a:srgbClr val="FFFF00"/>
                </a:solidFill>
                <a:latin typeface="Teen" pitchFamily="2" charset="0"/>
              </a:rPr>
            </a:br>
            <a:r>
              <a:rPr lang="en-US" sz="3800" b="0" baseline="30000" dirty="0">
                <a:solidFill>
                  <a:srgbClr val="FFFF00"/>
                </a:solidFill>
                <a:latin typeface="Teen" pitchFamily="2" charset="0"/>
              </a:rPr>
              <a:t>28</a:t>
            </a:r>
            <a:r>
              <a:rPr lang="en-US" sz="3800" b="0" dirty="0">
                <a:solidFill>
                  <a:srgbClr val="FFFF00"/>
                </a:solidFill>
                <a:latin typeface="Teen" pitchFamily="2" charset="0"/>
              </a:rPr>
              <a:t> </a:t>
            </a:r>
            <a:r>
              <a:rPr lang="en-US" sz="3800" b="0" dirty="0">
                <a:solidFill>
                  <a:schemeClr val="bg1"/>
                </a:solidFill>
                <a:latin typeface="Teen" pitchFamily="2" charset="0"/>
              </a:rPr>
              <a:t>Take therefore the talent from him, and give it unto him which hath ten talents. </a:t>
            </a:r>
          </a:p>
          <a:p>
            <a:pPr>
              <a:lnSpc>
                <a:spcPct val="80000"/>
              </a:lnSpc>
            </a:pPr>
            <a:r>
              <a:rPr lang="en-US" sz="3800" b="0" baseline="30000" dirty="0">
                <a:solidFill>
                  <a:srgbClr val="FFFF00"/>
                </a:solidFill>
                <a:latin typeface="Teen" pitchFamily="2" charset="0"/>
              </a:rPr>
              <a:t>29 </a:t>
            </a:r>
            <a:r>
              <a:rPr lang="en-US" sz="3800" b="0" dirty="0">
                <a:solidFill>
                  <a:schemeClr val="bg1"/>
                </a:solidFill>
                <a:latin typeface="Teen" pitchFamily="2" charset="0"/>
              </a:rPr>
              <a:t>For unto every one that hath shall be given, and he shall have abundance: but from him that hath not shall be taken away even that which he hath.</a:t>
            </a:r>
            <a:r>
              <a:rPr lang="en-US" sz="3800" b="0" dirty="0">
                <a:solidFill>
                  <a:schemeClr val="folHlink"/>
                </a:solidFill>
                <a:latin typeface="Teen" pitchFamily="2" charset="0"/>
              </a:rPr>
              <a:t> </a:t>
            </a:r>
            <a:endParaRPr lang="en-US" sz="3800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10187780" name="Text Box 4"/>
          <p:cNvSpPr txBox="1">
            <a:spLocks noChangeArrowheads="1"/>
          </p:cNvSpPr>
          <p:nvPr/>
        </p:nvSpPr>
        <p:spPr bwMode="auto">
          <a:xfrm>
            <a:off x="254000" y="127000"/>
            <a:ext cx="87360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b="0" i="1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A DAY OF RECKONING</a:t>
            </a:r>
          </a:p>
          <a:p>
            <a:pPr algn="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 LORD RETURNS!</a:t>
            </a:r>
          </a:p>
        </p:txBody>
      </p:sp>
      <p:sp>
        <p:nvSpPr>
          <p:cNvPr id="10187781" name="Line 5"/>
          <p:cNvSpPr>
            <a:spLocks noChangeShapeType="1"/>
          </p:cNvSpPr>
          <p:nvPr/>
        </p:nvSpPr>
        <p:spPr bwMode="auto">
          <a:xfrm>
            <a:off x="1296988" y="688975"/>
            <a:ext cx="6300787" cy="0"/>
          </a:xfrm>
          <a:prstGeom prst="line">
            <a:avLst/>
          </a:prstGeom>
          <a:noFill/>
          <a:ln w="190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9826" name="Rectangle 2"/>
          <p:cNvSpPr>
            <a:spLocks noChangeArrowheads="1"/>
          </p:cNvSpPr>
          <p:nvPr/>
        </p:nvSpPr>
        <p:spPr bwMode="auto">
          <a:xfrm>
            <a:off x="203200" y="1574801"/>
            <a:ext cx="8763000" cy="2653316"/>
          </a:xfrm>
          <a:prstGeom prst="rect">
            <a:avLst/>
          </a:prstGeom>
          <a:solidFill>
            <a:schemeClr val="tx1">
              <a:alpha val="64999"/>
            </a:schemeClr>
          </a:solidFill>
          <a:ln w="25400">
            <a:solidFill>
              <a:srgbClr val="96969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89827" name="Text Box 3"/>
          <p:cNvSpPr txBox="1">
            <a:spLocks noChangeArrowheads="1"/>
          </p:cNvSpPr>
          <p:nvPr/>
        </p:nvSpPr>
        <p:spPr bwMode="auto">
          <a:xfrm>
            <a:off x="279400" y="1651000"/>
            <a:ext cx="8610600" cy="257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Matthew 25:24-30</a:t>
            </a:r>
            <a:br>
              <a:rPr lang="en-US" b="0" dirty="0">
                <a:solidFill>
                  <a:srgbClr val="FFFF00"/>
                </a:solidFill>
                <a:latin typeface="Teen" pitchFamily="2" charset="0"/>
              </a:rPr>
            </a:br>
            <a:r>
              <a:rPr lang="en-US" b="0" baseline="30000" dirty="0">
                <a:solidFill>
                  <a:srgbClr val="FFFF00"/>
                </a:solidFill>
                <a:latin typeface="Teen" pitchFamily="2" charset="0"/>
              </a:rPr>
              <a:t>30</a:t>
            </a: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cast ye the unprofitable servant into outer darkness: there shall be weeping and gnashing of teeth. </a:t>
            </a:r>
          </a:p>
        </p:txBody>
      </p:sp>
      <p:sp>
        <p:nvSpPr>
          <p:cNvPr id="10189828" name="Text Box 4"/>
          <p:cNvSpPr txBox="1">
            <a:spLocks noChangeArrowheads="1"/>
          </p:cNvSpPr>
          <p:nvPr/>
        </p:nvSpPr>
        <p:spPr bwMode="auto">
          <a:xfrm>
            <a:off x="254000" y="127000"/>
            <a:ext cx="87360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b="0" i="1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A DAY OF RECKONING</a:t>
            </a:r>
          </a:p>
          <a:p>
            <a:pPr algn="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 LORD RETURNS!</a:t>
            </a:r>
          </a:p>
        </p:txBody>
      </p:sp>
      <p:sp>
        <p:nvSpPr>
          <p:cNvPr id="10189829" name="Line 5"/>
          <p:cNvSpPr>
            <a:spLocks noChangeShapeType="1"/>
          </p:cNvSpPr>
          <p:nvPr/>
        </p:nvSpPr>
        <p:spPr bwMode="auto">
          <a:xfrm>
            <a:off x="1296988" y="688975"/>
            <a:ext cx="6300787" cy="0"/>
          </a:xfrm>
          <a:prstGeom prst="line">
            <a:avLst/>
          </a:prstGeom>
          <a:noFill/>
          <a:ln w="190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2914" name="Text Box 1026"/>
          <p:cNvSpPr txBox="1">
            <a:spLocks noChangeArrowheads="1"/>
          </p:cNvSpPr>
          <p:nvPr/>
        </p:nvSpPr>
        <p:spPr bwMode="auto">
          <a:xfrm>
            <a:off x="228600" y="2235200"/>
            <a:ext cx="8686800" cy="176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6800" b="0" i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Watching And Waiting</a:t>
            </a:r>
            <a:r>
              <a:rPr lang="en-US" sz="68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 Doesn’t Mean Sitting!</a:t>
            </a:r>
            <a:endParaRPr lang="en-US" sz="6800" b="0" i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2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22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2482" name="Text Box 1026"/>
          <p:cNvSpPr txBox="1">
            <a:spLocks noChangeArrowheads="1"/>
          </p:cNvSpPr>
          <p:nvPr/>
        </p:nvSpPr>
        <p:spPr bwMode="auto">
          <a:xfrm>
            <a:off x="187325" y="228600"/>
            <a:ext cx="8461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35000"/>
              </a:spcAft>
              <a:buClr>
                <a:srgbClr val="FFFF99"/>
              </a:buClr>
            </a:pPr>
            <a:r>
              <a:rPr lang="en-US" sz="5000" b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Businessman #3</a:t>
            </a:r>
            <a:endParaRPr lang="en-US" sz="5000" b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  <p:sp>
        <p:nvSpPr>
          <p:cNvPr id="10132483" name="Text Box 1027"/>
          <p:cNvSpPr txBox="1">
            <a:spLocks noChangeArrowheads="1"/>
          </p:cNvSpPr>
          <p:nvPr/>
        </p:nvSpPr>
        <p:spPr bwMode="auto">
          <a:xfrm>
            <a:off x="50800" y="1357313"/>
            <a:ext cx="46418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62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 Lord said he was lazy!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2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2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2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2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32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32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13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2483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1874" name="Text Box 2"/>
          <p:cNvSpPr txBox="1">
            <a:spLocks noChangeArrowheads="1"/>
          </p:cNvSpPr>
          <p:nvPr/>
        </p:nvSpPr>
        <p:spPr bwMode="auto">
          <a:xfrm>
            <a:off x="187325" y="228600"/>
            <a:ext cx="8461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35000"/>
              </a:spcAft>
              <a:buClr>
                <a:srgbClr val="FFFF99"/>
              </a:buClr>
            </a:pPr>
            <a:r>
              <a:rPr lang="en-US" sz="5000" b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Businessman #3</a:t>
            </a:r>
            <a:endParaRPr lang="en-US" sz="5000" b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  <p:sp>
        <p:nvSpPr>
          <p:cNvPr id="10191875" name="Text Box 3"/>
          <p:cNvSpPr txBox="1">
            <a:spLocks noChangeArrowheads="1"/>
          </p:cNvSpPr>
          <p:nvPr/>
        </p:nvSpPr>
        <p:spPr bwMode="auto">
          <a:xfrm>
            <a:off x="50800" y="1357313"/>
            <a:ext cx="4641850" cy="299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62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 Lord rebuked him for his pitiful </a:t>
            </a:r>
            <a:r>
              <a:rPr lang="en-US" sz="50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mismanagement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91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91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9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1875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3922" name="Text Box 2"/>
          <p:cNvSpPr txBox="1">
            <a:spLocks noChangeArrowheads="1"/>
          </p:cNvSpPr>
          <p:nvPr/>
        </p:nvSpPr>
        <p:spPr bwMode="auto">
          <a:xfrm>
            <a:off x="187325" y="228600"/>
            <a:ext cx="8461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35000"/>
              </a:spcAft>
              <a:buClr>
                <a:srgbClr val="FFFF99"/>
              </a:buClr>
            </a:pPr>
            <a:r>
              <a:rPr lang="en-US" sz="5000" b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Businessman #3</a:t>
            </a:r>
            <a:endParaRPr lang="en-US" sz="5000" b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  <p:sp>
        <p:nvSpPr>
          <p:cNvPr id="10193923" name="Text Box 3"/>
          <p:cNvSpPr txBox="1">
            <a:spLocks noChangeArrowheads="1"/>
          </p:cNvSpPr>
          <p:nvPr/>
        </p:nvSpPr>
        <p:spPr bwMode="auto">
          <a:xfrm>
            <a:off x="50800" y="1357313"/>
            <a:ext cx="46418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62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He lost everything</a:t>
            </a:r>
            <a:endParaRPr lang="en-US" sz="5000" b="0" i="1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93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93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9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392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5970" name="Text Box 2"/>
          <p:cNvSpPr txBox="1">
            <a:spLocks noChangeArrowheads="1"/>
          </p:cNvSpPr>
          <p:nvPr/>
        </p:nvSpPr>
        <p:spPr bwMode="auto">
          <a:xfrm>
            <a:off x="187325" y="228600"/>
            <a:ext cx="8461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35000"/>
              </a:spcAft>
              <a:buClr>
                <a:srgbClr val="FFFF99"/>
              </a:buClr>
            </a:pPr>
            <a:r>
              <a:rPr lang="en-US" sz="5000" b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Businessman #3</a:t>
            </a:r>
            <a:endParaRPr lang="en-US" sz="5000" b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  <p:sp>
        <p:nvSpPr>
          <p:cNvPr id="10195971" name="Text Box 3"/>
          <p:cNvSpPr txBox="1">
            <a:spLocks noChangeArrowheads="1"/>
          </p:cNvSpPr>
          <p:nvPr/>
        </p:nvSpPr>
        <p:spPr bwMode="auto">
          <a:xfrm>
            <a:off x="50800" y="1357313"/>
            <a:ext cx="46418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62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He got nothing!</a:t>
            </a:r>
            <a:endParaRPr lang="en-US" sz="5000" b="0" i="1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95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95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9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5971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8018" name="Text Box 2"/>
          <p:cNvSpPr txBox="1">
            <a:spLocks noChangeArrowheads="1"/>
          </p:cNvSpPr>
          <p:nvPr/>
        </p:nvSpPr>
        <p:spPr bwMode="auto">
          <a:xfrm>
            <a:off x="187325" y="228600"/>
            <a:ext cx="8461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35000"/>
              </a:spcAft>
              <a:buClr>
                <a:srgbClr val="FFFF99"/>
              </a:buClr>
            </a:pPr>
            <a:r>
              <a:rPr lang="en-US" sz="5000" b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Businessman #3</a:t>
            </a:r>
            <a:endParaRPr lang="en-US" sz="5000" b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  <p:sp>
        <p:nvSpPr>
          <p:cNvPr id="10198019" name="Text Box 3"/>
          <p:cNvSpPr txBox="1">
            <a:spLocks noChangeArrowheads="1"/>
          </p:cNvSpPr>
          <p:nvPr/>
        </p:nvSpPr>
        <p:spPr bwMode="auto">
          <a:xfrm>
            <a:off x="76200" y="1346200"/>
            <a:ext cx="5267325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0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No Commendation</a:t>
            </a:r>
          </a:p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0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  No Promotion</a:t>
            </a:r>
          </a:p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0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   No Vacation!</a:t>
            </a:r>
            <a:endParaRPr lang="en-US" sz="4200" b="0" i="1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98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98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9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8019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9410" name="Text Box 1026"/>
          <p:cNvSpPr txBox="1">
            <a:spLocks noChangeArrowheads="1"/>
          </p:cNvSpPr>
          <p:nvPr/>
        </p:nvSpPr>
        <p:spPr bwMode="auto">
          <a:xfrm>
            <a:off x="0" y="142875"/>
            <a:ext cx="91440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400" b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WHAT DID I LEARN?</a:t>
            </a:r>
            <a:endParaRPr lang="en-US" sz="5400" b="0" i="1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  <p:sp>
        <p:nvSpPr>
          <p:cNvPr id="10129412" name="Line 1028"/>
          <p:cNvSpPr>
            <a:spLocks noChangeShapeType="1"/>
          </p:cNvSpPr>
          <p:nvPr/>
        </p:nvSpPr>
        <p:spPr bwMode="auto">
          <a:xfrm>
            <a:off x="1352550" y="814388"/>
            <a:ext cx="623887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29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2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2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2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29410" grpId="0" autoUpdateAnimBg="0"/>
      <p:bldP spid="101294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2114" name="Text Box 2"/>
          <p:cNvSpPr txBox="1">
            <a:spLocks noChangeArrowheads="1"/>
          </p:cNvSpPr>
          <p:nvPr/>
        </p:nvSpPr>
        <p:spPr bwMode="auto">
          <a:xfrm>
            <a:off x="0" y="142875"/>
            <a:ext cx="91440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400" b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WHAT DID I LEARN?</a:t>
            </a:r>
            <a:endParaRPr lang="en-US" sz="5400" b="0" i="1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  <p:sp>
        <p:nvSpPr>
          <p:cNvPr id="10202115" name="Text Box 3"/>
          <p:cNvSpPr txBox="1">
            <a:spLocks noChangeArrowheads="1"/>
          </p:cNvSpPr>
          <p:nvPr/>
        </p:nvSpPr>
        <p:spPr bwMode="auto">
          <a:xfrm>
            <a:off x="177800" y="1185863"/>
            <a:ext cx="8953500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Aft>
                <a:spcPct val="40000"/>
              </a:spcAft>
              <a:buClr>
                <a:srgbClr val="66FFFF"/>
              </a:buClr>
              <a:buFont typeface="Wingdings" pitchFamily="2" charset="2"/>
              <a:buAutoNum type="arabicPeriod"/>
            </a:pPr>
            <a:r>
              <a:rPr lang="en-US" sz="4600" b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Don’t claim you “have </a:t>
            </a:r>
            <a:r>
              <a:rPr lang="en-US" sz="460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no</a:t>
            </a:r>
            <a:r>
              <a:rPr lang="en-US" sz="4600" b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 gifts”</a:t>
            </a:r>
            <a:endParaRPr lang="en-US" sz="3000" b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  <a:p>
            <a:pPr>
              <a:lnSpc>
                <a:spcPct val="80000"/>
              </a:lnSpc>
              <a:spcAft>
                <a:spcPct val="40000"/>
              </a:spcAft>
              <a:buClr>
                <a:srgbClr val="66FFFF"/>
              </a:buClr>
              <a:buFont typeface="Wingdings" pitchFamily="2" charset="2"/>
              <a:buAutoNum type="arabicPeriod"/>
            </a:pPr>
            <a:r>
              <a:rPr lang="en-US" sz="46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Know you will be judged by</a:t>
            </a:r>
            <a:br>
              <a:rPr lang="en-US" sz="46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46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 </a:t>
            </a:r>
            <a:r>
              <a:rPr lang="en-US" sz="4600" i="1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God</a:t>
            </a:r>
            <a:r>
              <a:rPr lang="en-US" sz="46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 according to what he has</a:t>
            </a:r>
            <a:br>
              <a:rPr lang="en-US" sz="46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46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 given you</a:t>
            </a:r>
          </a:p>
          <a:p>
            <a:pPr>
              <a:lnSpc>
                <a:spcPct val="80000"/>
              </a:lnSpc>
              <a:spcAft>
                <a:spcPct val="15000"/>
              </a:spcAft>
              <a:buClr>
                <a:srgbClr val="66FFFF"/>
              </a:buClr>
              <a:buFont typeface="Wingdings" pitchFamily="2" charset="2"/>
              <a:buAutoNum type="arabicPeriod"/>
            </a:pPr>
            <a:r>
              <a:rPr lang="en-US" sz="4600" b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If you don’t use it, you’ll lose it!</a:t>
            </a:r>
          </a:p>
          <a:p>
            <a:pPr lvl="2">
              <a:lnSpc>
                <a:spcPct val="80000"/>
              </a:lnSpc>
              <a:spcAft>
                <a:spcPct val="15000"/>
              </a:spcAft>
              <a:buClr>
                <a:srgbClr val="66FFFF"/>
              </a:buClr>
              <a:buFont typeface="Wingdings" pitchFamily="2" charset="2"/>
              <a:buChar char="§"/>
            </a:pPr>
            <a:r>
              <a:rPr lang="en-US" sz="4200" b="0" i="1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Lost opportunities</a:t>
            </a:r>
          </a:p>
          <a:p>
            <a:pPr lvl="2">
              <a:lnSpc>
                <a:spcPct val="80000"/>
              </a:lnSpc>
              <a:spcAft>
                <a:spcPct val="15000"/>
              </a:spcAft>
              <a:buClr>
                <a:srgbClr val="66FFFF"/>
              </a:buClr>
              <a:buFont typeface="Wingdings" pitchFamily="2" charset="2"/>
              <a:buChar char="§"/>
            </a:pPr>
            <a:r>
              <a:rPr lang="en-US" sz="4200" b="0" i="1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Lost influence for the Kingdom</a:t>
            </a:r>
          </a:p>
          <a:p>
            <a:pPr lvl="2">
              <a:lnSpc>
                <a:spcPct val="80000"/>
              </a:lnSpc>
              <a:spcAft>
                <a:spcPct val="15000"/>
              </a:spcAft>
              <a:buClr>
                <a:srgbClr val="66FFFF"/>
              </a:buClr>
              <a:buFont typeface="Wingdings" pitchFamily="2" charset="2"/>
              <a:buChar char="§"/>
            </a:pPr>
            <a:r>
              <a:rPr lang="en-US" sz="4200" b="0" i="1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Lost reward – forever!</a:t>
            </a:r>
          </a:p>
        </p:txBody>
      </p:sp>
      <p:sp>
        <p:nvSpPr>
          <p:cNvPr id="10202116" name="Line 4"/>
          <p:cNvSpPr>
            <a:spLocks noChangeShapeType="1"/>
          </p:cNvSpPr>
          <p:nvPr/>
        </p:nvSpPr>
        <p:spPr bwMode="auto">
          <a:xfrm>
            <a:off x="1352550" y="814388"/>
            <a:ext cx="623887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0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0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0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0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0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0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0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0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0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0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0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1020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20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0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0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" decel="100000" fill="hold"/>
                                        <p:tgtEl>
                                          <p:spTgt spid="1020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20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2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02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02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decel="100000" fill="hold"/>
                                        <p:tgtEl>
                                          <p:spTgt spid="10202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202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8386" name="Rectangle 1026"/>
          <p:cNvSpPr>
            <a:spLocks noChangeArrowheads="1"/>
          </p:cNvSpPr>
          <p:nvPr/>
        </p:nvSpPr>
        <p:spPr bwMode="auto">
          <a:xfrm>
            <a:off x="203200" y="1609900"/>
            <a:ext cx="8763000" cy="3638201"/>
          </a:xfrm>
          <a:prstGeom prst="rect">
            <a:avLst/>
          </a:prstGeom>
          <a:solidFill>
            <a:schemeClr val="tx1">
              <a:alpha val="64999"/>
            </a:schemeClr>
          </a:solidFill>
          <a:ln w="25400">
            <a:solidFill>
              <a:srgbClr val="96969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387" name="Text Box 1027"/>
          <p:cNvSpPr txBox="1">
            <a:spLocks noChangeArrowheads="1"/>
          </p:cNvSpPr>
          <p:nvPr/>
        </p:nvSpPr>
        <p:spPr bwMode="auto">
          <a:xfrm>
            <a:off x="279400" y="1648000"/>
            <a:ext cx="8610600" cy="35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1 Peter 3:15</a:t>
            </a:r>
            <a:r>
              <a:rPr lang="en-US" b="0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But sanctify the Lord God in your hearts: and be ready always to give an answer to every man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asketh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you a reason of the hope that is in you with meekness and fear:</a:t>
            </a:r>
            <a:r>
              <a:rPr lang="en-US" b="0" dirty="0">
                <a:latin typeface="Teen" pitchFamily="2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12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12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28386" grpId="0" animBg="1"/>
      <p:bldP spid="10128387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1762" name="Text Box 2"/>
          <p:cNvSpPr txBox="1">
            <a:spLocks noChangeArrowheads="1"/>
          </p:cNvSpPr>
          <p:nvPr/>
        </p:nvSpPr>
        <p:spPr bwMode="auto">
          <a:xfrm>
            <a:off x="228600" y="2286000"/>
            <a:ext cx="8686800" cy="191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7400" b="0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We Are To Be</a:t>
            </a:r>
            <a:br>
              <a:rPr lang="en-US" sz="7400" b="0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7400" b="0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Watching &amp; Working!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1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01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38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271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3811" name="Rectangle 3"/>
          <p:cNvSpPr>
            <a:spLocks noChangeArrowheads="1"/>
          </p:cNvSpPr>
          <p:nvPr/>
        </p:nvSpPr>
        <p:spPr bwMode="auto">
          <a:xfrm>
            <a:off x="203200" y="867132"/>
            <a:ext cx="8763000" cy="5123736"/>
          </a:xfrm>
          <a:prstGeom prst="rect">
            <a:avLst/>
          </a:prstGeom>
          <a:solidFill>
            <a:schemeClr val="tx1">
              <a:alpha val="64999"/>
            </a:schemeClr>
          </a:solidFill>
          <a:ln w="25400">
            <a:solidFill>
              <a:srgbClr val="96969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03812" name="Text Box 4"/>
          <p:cNvSpPr txBox="1">
            <a:spLocks noChangeArrowheads="1"/>
          </p:cNvSpPr>
          <p:nvPr/>
        </p:nvSpPr>
        <p:spPr bwMode="auto">
          <a:xfrm>
            <a:off x="279400" y="905232"/>
            <a:ext cx="8610600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Matthew 25:14-15</a:t>
            </a:r>
            <a:br>
              <a:rPr lang="en-US" b="0" dirty="0">
                <a:solidFill>
                  <a:srgbClr val="FFFF00"/>
                </a:solidFill>
                <a:latin typeface="Teen" pitchFamily="2" charset="0"/>
              </a:rPr>
            </a:br>
            <a:r>
              <a:rPr lang="en-US" b="0" baseline="30000" dirty="0">
                <a:solidFill>
                  <a:srgbClr val="FFFF00"/>
                </a:solidFill>
                <a:latin typeface="Teen" pitchFamily="2" charset="0"/>
              </a:rPr>
              <a:t>14</a:t>
            </a: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For the kingdom of heaven is as a man travelling into a far country, who called his own servants, and delivered unto them his goods. </a:t>
            </a:r>
          </a:p>
          <a:p>
            <a:pPr>
              <a:lnSpc>
                <a:spcPct val="80000"/>
              </a:lnSpc>
            </a:pPr>
            <a:r>
              <a:rPr lang="en-US" b="0" baseline="30000" dirty="0">
                <a:solidFill>
                  <a:srgbClr val="FFFF00"/>
                </a:solidFill>
                <a:latin typeface="Teen" pitchFamily="2" charset="0"/>
              </a:rPr>
              <a:t>15</a:t>
            </a:r>
            <a:r>
              <a:rPr lang="en-US" b="0" dirty="0">
                <a:solidFill>
                  <a:schemeClr val="folHlink"/>
                </a:solidFill>
                <a:latin typeface="Teen" pitchFamily="2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unto one he gave five talents, to another two, and to another one; to every man according to his several ability; and straightway took his journey.</a:t>
            </a:r>
            <a:r>
              <a:rPr lang="en-US" b="0" dirty="0">
                <a:solidFill>
                  <a:schemeClr val="folHlink"/>
                </a:solidFill>
                <a:latin typeface="Teen" pitchFamily="2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0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0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3811" grpId="0" animBg="1"/>
      <p:bldP spid="1010381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5858" name="Text Box 2"/>
          <p:cNvSpPr txBox="1">
            <a:spLocks noChangeArrowheads="1"/>
          </p:cNvSpPr>
          <p:nvPr/>
        </p:nvSpPr>
        <p:spPr bwMode="auto">
          <a:xfrm>
            <a:off x="228600" y="2133600"/>
            <a:ext cx="8686800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82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A </a:t>
            </a:r>
            <a:r>
              <a:rPr lang="en-US" sz="8200" b="0" i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Talent</a:t>
            </a:r>
            <a:r>
              <a:rPr lang="en-US" sz="82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 was a</a:t>
            </a:r>
            <a:br>
              <a:rPr lang="en-US" sz="82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82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sum of money</a:t>
            </a:r>
            <a:endParaRPr lang="en-US" sz="8200" b="0" i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0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0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0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7906" name="Text Box 2"/>
          <p:cNvSpPr txBox="1">
            <a:spLocks noChangeArrowheads="1"/>
          </p:cNvSpPr>
          <p:nvPr/>
        </p:nvSpPr>
        <p:spPr bwMode="auto">
          <a:xfrm>
            <a:off x="228600" y="1016000"/>
            <a:ext cx="8686800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74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In Jesus’ day, a talent would be equivalent to about 20 years worth</a:t>
            </a:r>
            <a:br>
              <a:rPr lang="en-US" sz="74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74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of savings</a:t>
            </a:r>
            <a:endParaRPr lang="en-US" sz="7400" b="0" i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0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0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0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9954" name="Text Box 2"/>
          <p:cNvSpPr txBox="1">
            <a:spLocks noChangeArrowheads="1"/>
          </p:cNvSpPr>
          <p:nvPr/>
        </p:nvSpPr>
        <p:spPr bwMode="auto">
          <a:xfrm>
            <a:off x="228600" y="1790700"/>
            <a:ext cx="8686800" cy="28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74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A talent equaled about $500,000 in today’s money</a:t>
            </a:r>
            <a:endParaRPr lang="en-US" sz="7400" b="0" i="1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9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09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09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09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25347</TotalTime>
  <Words>476</Words>
  <Application>Microsoft Office PowerPoint</Application>
  <PresentationFormat>On-screen Show (4:3)</PresentationFormat>
  <Paragraphs>167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Tempus Sans ITC</vt:lpstr>
      <vt:lpstr>Teen</vt:lpstr>
      <vt:lpstr>Albertus Medium</vt:lpstr>
      <vt:lpstr>Wingdings</vt:lpstr>
      <vt:lpstr>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RDJ</dc:creator>
  <cp:lastModifiedBy>Roger J</cp:lastModifiedBy>
  <cp:revision>2299</cp:revision>
  <dcterms:created xsi:type="dcterms:W3CDTF">2005-02-19T02:02:57Z</dcterms:created>
  <dcterms:modified xsi:type="dcterms:W3CDTF">2011-08-14T04:59:08Z</dcterms:modified>
</cp:coreProperties>
</file>