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7"/>
  </p:notesMasterIdLst>
  <p:sldIdLst>
    <p:sldId id="6954" r:id="rId2"/>
    <p:sldId id="10412" r:id="rId3"/>
    <p:sldId id="10432" r:id="rId4"/>
    <p:sldId id="10433" r:id="rId5"/>
    <p:sldId id="10434" r:id="rId6"/>
    <p:sldId id="10435" r:id="rId7"/>
    <p:sldId id="10436" r:id="rId8"/>
    <p:sldId id="10244" r:id="rId9"/>
    <p:sldId id="10413" r:id="rId10"/>
    <p:sldId id="10414" r:id="rId11"/>
    <p:sldId id="10415" r:id="rId12"/>
    <p:sldId id="10437" r:id="rId13"/>
    <p:sldId id="10416" r:id="rId14"/>
    <p:sldId id="10417" r:id="rId15"/>
    <p:sldId id="10418" r:id="rId16"/>
    <p:sldId id="10419" r:id="rId17"/>
    <p:sldId id="10420" r:id="rId18"/>
    <p:sldId id="10440" r:id="rId19"/>
    <p:sldId id="10441" r:id="rId20"/>
    <p:sldId id="10442" r:id="rId21"/>
    <p:sldId id="10443" r:id="rId22"/>
    <p:sldId id="10444" r:id="rId23"/>
    <p:sldId id="10445" r:id="rId24"/>
    <p:sldId id="10438" r:id="rId25"/>
    <p:sldId id="10446" r:id="rId26"/>
    <p:sldId id="10447" r:id="rId27"/>
    <p:sldId id="10448" r:id="rId28"/>
    <p:sldId id="10449" r:id="rId29"/>
    <p:sldId id="10450" r:id="rId30"/>
    <p:sldId id="10451" r:id="rId31"/>
    <p:sldId id="10452" r:id="rId32"/>
    <p:sldId id="10453" r:id="rId33"/>
    <p:sldId id="10454" r:id="rId34"/>
    <p:sldId id="10455" r:id="rId35"/>
    <p:sldId id="10456" r:id="rId36"/>
    <p:sldId id="10457" r:id="rId37"/>
    <p:sldId id="10458" r:id="rId38"/>
    <p:sldId id="10459" r:id="rId39"/>
    <p:sldId id="10460" r:id="rId40"/>
    <p:sldId id="10461" r:id="rId41"/>
    <p:sldId id="10462" r:id="rId42"/>
    <p:sldId id="10463" r:id="rId43"/>
    <p:sldId id="10464" r:id="rId44"/>
    <p:sldId id="10465" r:id="rId45"/>
    <p:sldId id="10466" r:id="rId46"/>
    <p:sldId id="10467" r:id="rId47"/>
    <p:sldId id="10468" r:id="rId48"/>
    <p:sldId id="10439" r:id="rId49"/>
    <p:sldId id="10469" r:id="rId50"/>
    <p:sldId id="10470" r:id="rId51"/>
    <p:sldId id="10471" r:id="rId52"/>
    <p:sldId id="10472" r:id="rId53"/>
    <p:sldId id="10473" r:id="rId54"/>
    <p:sldId id="10474" r:id="rId55"/>
    <p:sldId id="10475" r:id="rId56"/>
    <p:sldId id="10476" r:id="rId57"/>
    <p:sldId id="10477" r:id="rId58"/>
    <p:sldId id="10423" r:id="rId59"/>
    <p:sldId id="10478" r:id="rId60"/>
    <p:sldId id="10479" r:id="rId61"/>
    <p:sldId id="10480" r:id="rId62"/>
    <p:sldId id="10481" r:id="rId63"/>
    <p:sldId id="10482" r:id="rId64"/>
    <p:sldId id="10484" r:id="rId65"/>
    <p:sldId id="10483" r:id="rId66"/>
    <p:sldId id="10485" r:id="rId67"/>
    <p:sldId id="10486" r:id="rId68"/>
    <p:sldId id="10487" r:id="rId69"/>
    <p:sldId id="10490" r:id="rId70"/>
    <p:sldId id="10491" r:id="rId71"/>
    <p:sldId id="10488" r:id="rId72"/>
    <p:sldId id="10489" r:id="rId73"/>
    <p:sldId id="10492" r:id="rId74"/>
    <p:sldId id="10325" r:id="rId75"/>
    <p:sldId id="9750" r:id="rId76"/>
  </p:sldIdLst>
  <p:sldSz cx="9144000" cy="6858000" type="screen4x3"/>
  <p:notesSz cx="6858000" cy="9144000"/>
  <p:embeddedFontLst>
    <p:embeddedFont>
      <p:font typeface="Antique Olive" pitchFamily="34" charset="0"/>
      <p:regular r:id="rId78"/>
      <p:bold r:id="rId79"/>
      <p:italic r:id="rId80"/>
    </p:embeddedFont>
    <p:embeddedFont>
      <p:font typeface="Verdana" pitchFamily="34" charset="0"/>
      <p:regular r:id="rId81"/>
      <p:bold r:id="rId82"/>
      <p:italic r:id="rId83"/>
      <p:boldItalic r:id="rId84"/>
    </p:embeddedFont>
    <p:embeddedFont>
      <p:font typeface="ZWAdobeF" pitchFamily="2" charset="0"/>
      <p:regular r:id="rId85"/>
    </p:embeddedFont>
    <p:embeddedFont>
      <p:font typeface="Requiem" pitchFamily="2" charset="0"/>
      <p:regular r:id="rId86"/>
    </p:embeddedFont>
    <p:embeddedFont>
      <p:font typeface="Tempus Sans ITC" pitchFamily="82" charset="0"/>
      <p:regular r:id="rId87"/>
    </p:embeddedFont>
    <p:embeddedFont>
      <p:font typeface="Papyrus" pitchFamily="66" charset="0"/>
      <p:regular r:id="rId88"/>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33"/>
    <a:srgbClr val="CCECFF"/>
    <a:srgbClr val="99FF66"/>
    <a:srgbClr val="FFFF99"/>
    <a:srgbClr val="FFFF66"/>
    <a:srgbClr val="66FFFF"/>
    <a:srgbClr val="1C1C1C"/>
    <a:srgbClr val="99CC00"/>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925" autoAdjust="0"/>
    <p:restoredTop sz="94429" autoAdjust="0"/>
  </p:normalViewPr>
  <p:slideViewPr>
    <p:cSldViewPr snapToGrid="0">
      <p:cViewPr varScale="1">
        <p:scale>
          <a:sx n="87" d="100"/>
          <a:sy n="87" d="100"/>
        </p:scale>
        <p:origin x="-2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notesViewPr>
    <p:cSldViewPr snapToGrid="0">
      <p:cViewPr varScale="1">
        <p:scale>
          <a:sx n="70" d="100"/>
          <a:sy n="70" d="100"/>
        </p:scale>
        <p:origin x="-280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93E7E2BE-0E1C-46ED-96B0-36989CBC41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BE606-88A8-4E99-BA2F-AFBC5D09E221}" type="slidenum">
              <a:rPr lang="en-US"/>
              <a:pPr/>
              <a:t>1</a:t>
            </a:fld>
            <a:endParaRPr lang="en-US"/>
          </a:p>
        </p:txBody>
      </p:sp>
      <p:sp>
        <p:nvSpPr>
          <p:cNvPr id="11603970" name="Rectangle 2"/>
          <p:cNvSpPr>
            <a:spLocks noGrp="1" noRot="1" noChangeAspect="1" noChangeArrowheads="1" noTextEdit="1"/>
          </p:cNvSpPr>
          <p:nvPr>
            <p:ph type="sldImg"/>
          </p:nvPr>
        </p:nvSpPr>
        <p:spPr>
          <a:ln/>
        </p:spPr>
      </p:sp>
      <p:sp>
        <p:nvSpPr>
          <p:cNvPr id="1160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59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69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74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A64CF-64AD-47E8-8648-C207CC108B6A}" type="slidenum">
              <a:rPr lang="en-US"/>
              <a:pPr/>
              <a:t>75</a:t>
            </a:fld>
            <a:endParaRPr lang="en-US"/>
          </a:p>
        </p:txBody>
      </p:sp>
      <p:sp>
        <p:nvSpPr>
          <p:cNvPr id="17393666" name="Rectangle 2"/>
          <p:cNvSpPr>
            <a:spLocks noGrp="1" noRot="1" noChangeAspect="1" noChangeArrowheads="1" noTextEdit="1"/>
          </p:cNvSpPr>
          <p:nvPr>
            <p:ph type="sldImg"/>
          </p:nvPr>
        </p:nvSpPr>
        <p:spPr>
          <a:ln/>
        </p:spPr>
      </p:sp>
      <p:sp>
        <p:nvSpPr>
          <p:cNvPr id="1739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BA27E-4663-48C4-9939-DD9DA6A3E173}"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A66A16-8963-4A8A-A4A9-32F6ED9B94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C6276B-3BE0-4361-8623-705394F78D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5E1D83-154F-4718-8918-139E8747D3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8E8E9-60D2-4A51-BE01-6B36172F240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28414B-B52C-49D0-8729-5F6954AE5E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5FBB0E-C9AF-403C-AFA4-5F27AA283A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2C1E41-CB90-4CE4-B221-DEBD77FD1E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5084C3-D3B0-49FA-A44B-C0E709BABE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36C495-EF9E-490C-9145-77EAB51249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97AA8B-008D-455C-A700-9ECDF2A61D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C5FBD4-AD98-430C-B831-F3ACEB0FEE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C86AEC9C-74C0-4B40-8C12-0DD3FDD914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uildingInToughTimes - 01.jpg"/>
          <p:cNvPicPr>
            <a:picLocks noChangeAspect="1"/>
          </p:cNvPicPr>
          <p:nvPr/>
        </p:nvPicPr>
        <p:blipFill>
          <a:blip r:embed="rId3"/>
          <a:stretch>
            <a:fillRect/>
          </a:stretch>
        </p:blipFill>
        <p:spPr>
          <a:xfrm>
            <a:off x="0" y="0"/>
            <a:ext cx="9144000" cy="6858000"/>
          </a:xfrm>
          <a:prstGeom prst="rect">
            <a:avLst/>
          </a:prstGeom>
        </p:spPr>
      </p:pic>
      <p:pic>
        <p:nvPicPr>
          <p:cNvPr id="6" name="Picture 5" descr="BuildingInToughTimes - 01.jpg"/>
          <p:cNvPicPr>
            <a:picLocks noChangeAspect="1"/>
          </p:cNvPicPr>
          <p:nvPr/>
        </p:nvPicPr>
        <p:blipFill>
          <a:blip r:embed="rId4"/>
          <a:stretch>
            <a:fillRect/>
          </a:stretch>
        </p:blipFill>
        <p:spPr>
          <a:xfrm>
            <a:off x="0" y="0"/>
            <a:ext cx="9144000" cy="6858000"/>
          </a:xfrm>
          <a:prstGeom prst="rect">
            <a:avLst/>
          </a:prstGeom>
        </p:spPr>
      </p:pic>
      <p:pic>
        <p:nvPicPr>
          <p:cNvPr id="7" name="Picture 6" descr="BuildingInToughTimes - 01.jpg"/>
          <p:cNvPicPr>
            <a:picLocks noChangeAspect="1"/>
          </p:cNvPicPr>
          <p:nvPr/>
        </p:nvPicPr>
        <p:blipFill>
          <a:blip r:embed="rId5"/>
          <a:stretch>
            <a:fillRect/>
          </a:stretch>
        </p:blipFill>
        <p:spPr>
          <a:xfrm>
            <a:off x="0" y="0"/>
            <a:ext cx="9144000" cy="6858000"/>
          </a:xfrm>
          <a:prstGeom prst="rect">
            <a:avLst/>
          </a:prstGeom>
        </p:spPr>
      </p:pic>
      <p:pic>
        <p:nvPicPr>
          <p:cNvPr id="11" name="Picture 10" descr="BuildingInToughTimes - 01.jpg"/>
          <p:cNvPicPr>
            <a:picLocks noChangeAspect="1"/>
          </p:cNvPicPr>
          <p:nvPr/>
        </p:nvPicPr>
        <p:blipFill>
          <a:blip r:embed="rId6"/>
          <a:stretch>
            <a:fillRect/>
          </a:stretch>
        </p:blipFill>
        <p:spPr>
          <a:xfrm>
            <a:off x="0" y="0"/>
            <a:ext cx="9144000" cy="6858000"/>
          </a:xfrm>
          <a:prstGeom prst="rect">
            <a:avLst/>
          </a:prstGeom>
        </p:spPr>
      </p:pic>
      <p:pic>
        <p:nvPicPr>
          <p:cNvPr id="12" name="Picture 11" descr="BuildingInToughTimes - 01.jpg"/>
          <p:cNvPicPr>
            <a:picLocks noChangeAspect="1"/>
          </p:cNvPicPr>
          <p:nvPr/>
        </p:nvPicPr>
        <p:blipFill>
          <a:blip r:embed="rId7"/>
          <a:stretch>
            <a:fillRect/>
          </a:stretch>
        </p:blipFill>
        <p:spPr>
          <a:xfrm>
            <a:off x="0" y="0"/>
            <a:ext cx="9144000" cy="6858000"/>
          </a:xfrm>
          <a:prstGeom prst="rect">
            <a:avLst/>
          </a:prstGeom>
        </p:spPr>
      </p:pic>
      <p:pic>
        <p:nvPicPr>
          <p:cNvPr id="13" name="Picture 12" descr="BuildingInToughTimes - 01.jpg"/>
          <p:cNvPicPr>
            <a:picLocks noChangeAspect="1"/>
          </p:cNvPicPr>
          <p:nvPr/>
        </p:nvPicPr>
        <p:blipFill>
          <a:blip r:embed="rId8"/>
          <a:stretch>
            <a:fillRect/>
          </a:stretch>
        </p:blipFill>
        <p:spPr>
          <a:xfrm>
            <a:off x="0" y="0"/>
            <a:ext cx="9144000" cy="6858000"/>
          </a:xfrm>
          <a:prstGeom prst="rect">
            <a:avLst/>
          </a:prstGeom>
        </p:spPr>
      </p:pic>
      <p:pic>
        <p:nvPicPr>
          <p:cNvPr id="14" name="Picture 13" descr="BuildingInToughTimes - 01.jpg"/>
          <p:cNvPicPr>
            <a:picLocks noChangeAspect="1"/>
          </p:cNvPicPr>
          <p:nvPr/>
        </p:nvPicPr>
        <p:blipFill>
          <a:blip r:embed="rId9"/>
          <a:stretch>
            <a:fillRect/>
          </a:stretch>
        </p:blipFill>
        <p:spPr>
          <a:xfrm>
            <a:off x="0" y="0"/>
            <a:ext cx="9144000" cy="6858000"/>
          </a:xfrm>
          <a:prstGeom prst="rect">
            <a:avLst/>
          </a:prstGeom>
        </p:spPr>
      </p:pic>
      <p:pic>
        <p:nvPicPr>
          <p:cNvPr id="15" name="Picture 14" descr="BuildingInToughTimes - 01.jpg"/>
          <p:cNvPicPr>
            <a:picLocks noChangeAspect="1"/>
          </p:cNvPicPr>
          <p:nvPr/>
        </p:nvPicPr>
        <p:blipFill>
          <a:blip r:embed="rId10"/>
          <a:stretch>
            <a:fillRect/>
          </a:stretch>
        </p:blipFill>
        <p:spPr>
          <a:xfrm>
            <a:off x="0" y="0"/>
            <a:ext cx="9144000" cy="6858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583242"/>
            <a:ext cx="8763000" cy="5691516"/>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612845"/>
            <a:ext cx="8610600" cy="5632311"/>
          </a:xfrm>
          <a:prstGeom prst="rect">
            <a:avLst/>
          </a:prstGeom>
          <a:noFill/>
          <a:ln w="9525">
            <a:noFill/>
            <a:miter lim="800000"/>
            <a:headEnd/>
            <a:tailEnd/>
          </a:ln>
          <a:effectLst/>
        </p:spPr>
        <p:txBody>
          <a:bodyPr wrap="square">
            <a:spAutoFit/>
          </a:bodyPr>
          <a:lstStyle/>
          <a:p>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1 Corinthians 15:57-58</a:t>
            </a:r>
            <a: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t/>
            </a:r>
            <a:b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br>
            <a:r>
              <a:rPr lang="en-US" baseline="30000" dirty="0" smtClean="0">
                <a:solidFill>
                  <a:srgbClr val="FFFF00"/>
                </a:solidFill>
                <a:effectLst>
                  <a:glow rad="228600">
                    <a:schemeClr val="accent4">
                      <a:satMod val="175000"/>
                      <a:alpha val="40000"/>
                    </a:schemeClr>
                  </a:glow>
                  <a:outerShdw blurRad="50800" dist="50800" dir="5400000" algn="ctr" rotWithShape="0">
                    <a:schemeClr val="tx1"/>
                  </a:outerShdw>
                </a:effectLst>
              </a:rPr>
              <a:t>57</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But thanks be to God, which </a:t>
            </a:r>
            <a:r>
              <a:rPr lang="en-US" dirty="0" err="1" smtClean="0">
                <a:solidFill>
                  <a:schemeClr val="bg1"/>
                </a:solidFill>
                <a:effectLst>
                  <a:glow rad="228600">
                    <a:schemeClr val="accent4">
                      <a:satMod val="175000"/>
                      <a:alpha val="40000"/>
                    </a:schemeClr>
                  </a:glow>
                  <a:outerShdw blurRad="50800" dist="50800" dir="5400000" algn="ctr" rotWithShape="0">
                    <a:schemeClr val="tx1"/>
                  </a:outerShdw>
                </a:effectLst>
              </a:rPr>
              <a:t>giveth</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 us the victory through our Lord Jesus Christ. </a:t>
            </a:r>
          </a:p>
          <a:p>
            <a:r>
              <a:rPr lang="en-US" baseline="30000" dirty="0" smtClean="0">
                <a:solidFill>
                  <a:srgbClr val="FFFF00"/>
                </a:solidFill>
                <a:effectLst>
                  <a:glow rad="228600">
                    <a:schemeClr val="accent4">
                      <a:satMod val="175000"/>
                      <a:alpha val="40000"/>
                    </a:schemeClr>
                  </a:glow>
                  <a:outerShdw blurRad="50800" dist="50800" dir="5400000" algn="ctr" rotWithShape="0">
                    <a:schemeClr val="tx1"/>
                  </a:outerShdw>
                </a:effectLst>
              </a:rPr>
              <a:t>58</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Therefore, my beloved brethren, be ye </a:t>
            </a:r>
            <a:r>
              <a:rPr lang="en-US" dirty="0" err="1" smtClean="0">
                <a:solidFill>
                  <a:schemeClr val="bg1"/>
                </a:solidFill>
                <a:effectLst>
                  <a:glow rad="228600">
                    <a:schemeClr val="accent4">
                      <a:satMod val="175000"/>
                      <a:alpha val="40000"/>
                    </a:schemeClr>
                  </a:glow>
                  <a:outerShdw blurRad="50800" dist="50800" dir="5400000" algn="ctr" rotWithShape="0">
                    <a:schemeClr val="tx1"/>
                  </a:outerShdw>
                </a:effectLst>
              </a:rPr>
              <a:t>stedfast</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 </a:t>
            </a:r>
            <a:r>
              <a:rPr lang="en-US" dirty="0" err="1" smtClean="0">
                <a:solidFill>
                  <a:schemeClr val="bg1"/>
                </a:solidFill>
                <a:effectLst>
                  <a:glow rad="228600">
                    <a:schemeClr val="accent4">
                      <a:satMod val="175000"/>
                      <a:alpha val="40000"/>
                    </a:schemeClr>
                  </a:glow>
                  <a:outerShdw blurRad="50800" dist="50800" dir="5400000" algn="ctr" rotWithShape="0">
                    <a:schemeClr val="tx1"/>
                  </a:outerShdw>
                </a:effectLst>
              </a:rPr>
              <a:t>unmoveable</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 always abounding in the work of the Lord, forasmuch as ye know that your </a:t>
            </a:r>
            <a:r>
              <a:rPr lang="en-US" dirty="0" err="1" smtClean="0">
                <a:solidFill>
                  <a:schemeClr val="bg1"/>
                </a:solidFill>
                <a:effectLst>
                  <a:glow rad="228600">
                    <a:schemeClr val="accent4">
                      <a:satMod val="175000"/>
                      <a:alpha val="40000"/>
                    </a:schemeClr>
                  </a:glow>
                  <a:outerShdw blurRad="50800" dist="50800" dir="5400000" algn="ctr" rotWithShape="0">
                    <a:schemeClr val="tx1"/>
                  </a:outerShdw>
                </a:effectLst>
              </a:rPr>
              <a:t>labour</a:t>
            </a:r>
            <a:r>
              <a:rPr lang="en-US" dirty="0" smtClean="0">
                <a:solidFill>
                  <a:schemeClr val="bg1"/>
                </a:solidFill>
                <a:effectLst>
                  <a:glow rad="228600">
                    <a:schemeClr val="accent4">
                      <a:satMod val="175000"/>
                      <a:alpha val="40000"/>
                    </a:schemeClr>
                  </a:glow>
                  <a:outerShdw blurRad="50800" dist="50800" dir="5400000" algn="ctr" rotWithShape="0">
                    <a:schemeClr val="tx1"/>
                  </a:outerShdw>
                </a:effectLst>
              </a:rPr>
              <a:t> is not in vain in the Lord.</a:t>
            </a:r>
            <a:endParaRPr lang="en-US" dirty="0">
              <a:solidFill>
                <a:schemeClr val="bg1"/>
              </a:solidFill>
              <a:effectLst>
                <a:glow rad="228600">
                  <a:schemeClr val="accent4">
                    <a:satMod val="175000"/>
                    <a:alpha val="40000"/>
                  </a:schemeClr>
                </a:glow>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2896382"/>
            <a:ext cx="8860971" cy="232371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45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VICTORY</a:t>
            </a:r>
          </a:p>
        </p:txBody>
      </p:sp>
      <p:sp>
        <p:nvSpPr>
          <p:cNvPr id="2" name="Text Box 2"/>
          <p:cNvSpPr txBox="1">
            <a:spLocks noChangeArrowheads="1"/>
          </p:cNvSpPr>
          <p:nvPr/>
        </p:nvSpPr>
        <p:spPr bwMode="auto">
          <a:xfrm>
            <a:off x="141515" y="5039677"/>
            <a:ext cx="8860971" cy="175676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Through Our</a:t>
            </a:r>
            <a:b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Lord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0717" y="829660"/>
            <a:ext cx="8970949" cy="1107996"/>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6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THREE WORDS:</a:t>
            </a:r>
          </a:p>
        </p:txBody>
      </p:sp>
      <p:sp>
        <p:nvSpPr>
          <p:cNvPr id="4" name="Text Box 2"/>
          <p:cNvSpPr txBox="1">
            <a:spLocks noChangeArrowheads="1"/>
          </p:cNvSpPr>
          <p:nvPr/>
        </p:nvSpPr>
        <p:spPr bwMode="auto">
          <a:xfrm>
            <a:off x="336331" y="1966129"/>
            <a:ext cx="8807669" cy="4082656"/>
          </a:xfrm>
          <a:prstGeom prst="rect">
            <a:avLst/>
          </a:prstGeom>
          <a:noFill/>
          <a:ln w="9525">
            <a:noFill/>
            <a:miter lim="800000"/>
            <a:headEnd/>
            <a:tailEnd/>
          </a:ln>
          <a:effectLst/>
        </p:spPr>
        <p:txBody>
          <a:bodyPr wrap="square">
            <a:spAutoFit/>
          </a:bodyPr>
          <a:lstStyle/>
          <a:p>
            <a:pPr>
              <a:lnSpc>
                <a:spcPct val="85000"/>
              </a:lnSpc>
              <a:spcAft>
                <a:spcPts val="2400"/>
              </a:spcAft>
              <a:buClr>
                <a:srgbClr val="FFFF99"/>
              </a:buClr>
            </a:pP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1. </a:t>
            </a:r>
            <a:r>
              <a:rPr lang="en-US" sz="4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STEADFAST</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(In Salvation)</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loyal and determined</a:t>
            </a:r>
          </a:p>
          <a:p>
            <a:pPr>
              <a:lnSpc>
                <a:spcPct val="85000"/>
              </a:lnSpc>
              <a:spcAft>
                <a:spcPts val="2400"/>
              </a:spcAft>
              <a:buClr>
                <a:srgbClr val="FFFF99"/>
              </a:buClr>
            </a:pP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2. </a:t>
            </a:r>
            <a:r>
              <a:rPr lang="en-US" sz="4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UNMOVABLE</a:t>
            </a: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(In Suffering)</a:t>
            </a: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not changing position</a:t>
            </a:r>
          </a:p>
          <a:p>
            <a:pPr>
              <a:lnSpc>
                <a:spcPct val="85000"/>
              </a:lnSpc>
              <a:spcAft>
                <a:spcPts val="2400"/>
              </a:spcAft>
              <a:buClr>
                <a:srgbClr val="FFFF99"/>
              </a:buClr>
            </a:pP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3. </a:t>
            </a:r>
            <a:r>
              <a:rPr lang="en-US" sz="4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ABOUNDING</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(In Serving)</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800" b="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abundant and running over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Scale>
                                      <p:cBhvr>
                                        <p:cTn id="21"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1" end="1"/>
                                            </p:txEl>
                                          </p:spTgt>
                                        </p:tgtEl>
                                        <p:attrNameLst>
                                          <p:attrName>ppt_x</p:attrName>
                                          <p:attrName>ppt_y</p:attrName>
                                        </p:attrNameLst>
                                      </p:cBhvr>
                                    </p:animMotion>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Scale>
                                      <p:cBhvr>
                                        <p:cTn id="28"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txEl>
                                              <p:pRg st="2" end="2"/>
                                            </p:txEl>
                                          </p:spTgt>
                                        </p:tgtEl>
                                        <p:attrNameLst>
                                          <p:attrName>ppt_x</p:attrName>
                                          <p:attrName>ppt_y</p:attrName>
                                        </p:attrNameLst>
                                      </p:cBhvr>
                                    </p:animMotion>
                                    <p:animEffect transition="in" filter="fade">
                                      <p:cBhvr>
                                        <p:cTn id="3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975606"/>
            <a:ext cx="8763000" cy="290678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1997839"/>
            <a:ext cx="8610600" cy="2862322"/>
          </a:xfrm>
          <a:prstGeom prst="rect">
            <a:avLst/>
          </a:prstGeom>
          <a:noFill/>
          <a:ln w="9525">
            <a:noFill/>
            <a:miter lim="800000"/>
            <a:headEnd/>
            <a:tailEnd/>
          </a:ln>
          <a:effectLst/>
        </p:spPr>
        <p:txBody>
          <a:bodyPr wrap="square">
            <a:spAutoFit/>
          </a:bodyPr>
          <a:lstStyle/>
          <a:p>
            <a:r>
              <a:rPr lang="en-US" sz="3600" dirty="0" smtClean="0">
                <a:solidFill>
                  <a:srgbClr val="FFFF00"/>
                </a:solidFill>
                <a:effectLst>
                  <a:outerShdw blurRad="50800" dist="50800" dir="5400000" algn="ctr" rotWithShape="0">
                    <a:schemeClr val="tx1"/>
                  </a:outerShdw>
                </a:effectLst>
              </a:rPr>
              <a:t>Philippians 3:10</a:t>
            </a:r>
            <a:r>
              <a:rPr lang="en-US" sz="3600" dirty="0">
                <a:solidFill>
                  <a:schemeClr val="folHlink"/>
                </a:solidFill>
                <a:effectLst>
                  <a:outerShdw blurRad="50800" dist="50800" dir="5400000" algn="ctr" rotWithShape="0">
                    <a:schemeClr val="tx1"/>
                  </a:outerShdw>
                </a:effectLst>
              </a:rPr>
              <a:t/>
            </a:r>
            <a:br>
              <a:rPr lang="en-US" sz="3600" dirty="0">
                <a:solidFill>
                  <a:schemeClr val="folHlink"/>
                </a:solidFill>
                <a:effectLst>
                  <a:outerShdw blurRad="50800" dist="50800" dir="5400000" algn="ctr" rotWithShape="0">
                    <a:schemeClr val="tx1"/>
                  </a:outerShdw>
                </a:effectLst>
              </a:rPr>
            </a:br>
            <a:r>
              <a:rPr lang="en-US" sz="3600" dirty="0" smtClean="0">
                <a:solidFill>
                  <a:schemeClr val="bg1"/>
                </a:solidFill>
              </a:rPr>
              <a:t>That I may know him, and the power of his resurrection, and the fellowship of his sufferings, being made conformable unto his death;</a:t>
            </a:r>
          </a:p>
        </p:txBody>
      </p:sp>
      <p:sp>
        <p:nvSpPr>
          <p:cNvPr id="4" name="Text Box 2"/>
          <p:cNvSpPr txBox="1">
            <a:spLocks noChangeArrowheads="1"/>
          </p:cNvSpPr>
          <p:nvPr/>
        </p:nvSpPr>
        <p:spPr bwMode="auto">
          <a:xfrm>
            <a:off x="141515" y="154789"/>
            <a:ext cx="8860971" cy="192924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3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This Is What We Can Have Through The Power Of The Resurrection</a:t>
            </a:r>
          </a:p>
        </p:txBody>
      </p:sp>
      <p:sp>
        <p:nvSpPr>
          <p:cNvPr id="5" name="Text Box 2"/>
          <p:cNvSpPr txBox="1">
            <a:spLocks noChangeArrowheads="1"/>
          </p:cNvSpPr>
          <p:nvPr/>
        </p:nvSpPr>
        <p:spPr bwMode="auto">
          <a:xfrm>
            <a:off x="141515" y="4884880"/>
            <a:ext cx="8860971" cy="199856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50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To Be Steadfast, Unmovable And Abounding...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allAtOnce"/>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1444144"/>
            <a:ext cx="8860971" cy="428194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121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You Must Have The Power!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1511124"/>
            <a:ext cx="8860971" cy="390106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t>A Skeptical Attitude About The Resurrection Of Jesus Will</a:t>
            </a:r>
            <a:br>
              <a:rPr lang="en-US" sz="66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66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t>Not Cut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515882"/>
            <a:ext cx="8860971" cy="2862322"/>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Did Jesus Christ Raise From</a:t>
            </a:r>
            <a:br>
              <a:rPr lang="en-US" sz="8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8000" b="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Dead?</a:t>
            </a:r>
          </a:p>
        </p:txBody>
      </p:sp>
      <p:sp>
        <p:nvSpPr>
          <p:cNvPr id="3" name="Text Box 2"/>
          <p:cNvSpPr txBox="1">
            <a:spLocks noChangeArrowheads="1"/>
          </p:cNvSpPr>
          <p:nvPr/>
        </p:nvSpPr>
        <p:spPr bwMode="auto">
          <a:xfrm>
            <a:off x="141515" y="3578725"/>
            <a:ext cx="8860971" cy="314227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8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Apostle Paul Gives Three Proofs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6"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7" name="Rectangle 6"/>
          <p:cNvSpPr>
            <a:spLocks noChangeArrowheads="1"/>
          </p:cNvSpPr>
          <p:nvPr/>
        </p:nvSpPr>
        <p:spPr bwMode="auto">
          <a:xfrm>
            <a:off x="190500" y="1975606"/>
            <a:ext cx="8763000" cy="488239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8" name="Text Box 3"/>
          <p:cNvSpPr txBox="1">
            <a:spLocks noChangeArrowheads="1"/>
          </p:cNvSpPr>
          <p:nvPr/>
        </p:nvSpPr>
        <p:spPr bwMode="auto">
          <a:xfrm>
            <a:off x="266700" y="1997839"/>
            <a:ext cx="8610600" cy="4770537"/>
          </a:xfrm>
          <a:prstGeom prst="rect">
            <a:avLst/>
          </a:prstGeom>
          <a:noFill/>
          <a:ln w="9525">
            <a:noFill/>
            <a:miter lim="800000"/>
            <a:headEnd/>
            <a:tailEnd/>
          </a:ln>
          <a:effectLst/>
        </p:spPr>
        <p:txBody>
          <a:bodyPr wrap="square">
            <a:spAutoFit/>
          </a:bodyPr>
          <a:lstStyle/>
          <a:p>
            <a:r>
              <a:rPr lang="en-US" sz="3800" dirty="0" smtClean="0">
                <a:solidFill>
                  <a:srgbClr val="FFFF00"/>
                </a:solidFill>
                <a:effectLst>
                  <a:outerShdw blurRad="50800" dist="50800" dir="5400000" algn="ctr" rotWithShape="0">
                    <a:schemeClr val="tx1"/>
                  </a:outerShdw>
                </a:effectLst>
              </a:rPr>
              <a:t>1 Corinthians </a:t>
            </a:r>
            <a:r>
              <a:rPr lang="en-US" sz="3800" dirty="0" smtClean="0">
                <a:solidFill>
                  <a:srgbClr val="FFFF00"/>
                </a:solidFill>
                <a:effectLst>
                  <a:outerShdw blurRad="50800" dist="50800" dir="5400000" algn="ctr" rotWithShape="0">
                    <a:schemeClr val="tx1"/>
                  </a:outerShdw>
                </a:effectLst>
              </a:rPr>
              <a:t>15</a:t>
            </a:r>
            <a:r>
              <a:rPr lang="en-US" sz="3800" dirty="0" smtClean="0">
                <a:solidFill>
                  <a:srgbClr val="FFFF00"/>
                </a:solidFill>
                <a:effectLst>
                  <a:outerShdw blurRad="50800" dist="50800" dir="5400000" algn="ctr" rotWithShape="0">
                    <a:schemeClr val="tx1"/>
                  </a:outerShdw>
                </a:effectLst>
              </a:rPr>
              <a:t>:1-2</a:t>
            </a:r>
            <a:r>
              <a:rPr lang="en-US" sz="3800" dirty="0">
                <a:solidFill>
                  <a:schemeClr val="folHlink"/>
                </a:solidFill>
                <a:effectLst>
                  <a:outerShdw blurRad="50800" dist="50800" dir="5400000" algn="ctr" rotWithShape="0">
                    <a:schemeClr val="tx1"/>
                  </a:outerShdw>
                </a:effectLst>
              </a:rPr>
              <a:t/>
            </a:r>
            <a:br>
              <a:rPr lang="en-US" sz="3800" dirty="0">
                <a:solidFill>
                  <a:schemeClr val="folHlink"/>
                </a:solidFill>
                <a:effectLst>
                  <a:outerShdw blurRad="50800" dist="50800" dir="5400000" algn="ctr" rotWithShape="0">
                    <a:schemeClr val="tx1"/>
                  </a:outerShdw>
                </a:effectLst>
              </a:rPr>
            </a:br>
            <a:r>
              <a:rPr lang="en-US" sz="3800" baseline="30000" dirty="0" smtClean="0">
                <a:solidFill>
                  <a:srgbClr val="FFFF00"/>
                </a:solidFill>
              </a:rPr>
              <a:t>1</a:t>
            </a:r>
            <a:r>
              <a:rPr lang="en-US" sz="3800" dirty="0" smtClean="0">
                <a:solidFill>
                  <a:schemeClr val="bg1"/>
                </a:solidFill>
              </a:rPr>
              <a:t>Moreover, brethren, I declare unto you the gospel which I preached unto you, which also ye have received, and wherein ye stand; </a:t>
            </a:r>
          </a:p>
          <a:p>
            <a:r>
              <a:rPr lang="en-US" sz="3800" baseline="30000" dirty="0" smtClean="0">
                <a:solidFill>
                  <a:srgbClr val="FFFF00"/>
                </a:solidFill>
              </a:rPr>
              <a:t>2</a:t>
            </a:r>
            <a:r>
              <a:rPr lang="en-US" sz="3800" dirty="0" smtClean="0">
                <a:solidFill>
                  <a:schemeClr val="bg1"/>
                </a:solidFill>
              </a:rPr>
              <a:t>By </a:t>
            </a:r>
            <a:r>
              <a:rPr lang="en-US" sz="3800" dirty="0" smtClean="0">
                <a:solidFill>
                  <a:schemeClr val="bg1"/>
                </a:solidFill>
              </a:rPr>
              <a:t>which also ye are saved, if ye keep in memory what I preached unto you, unless ye have believed in vain.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9" name="Text Box 2"/>
          <p:cNvSpPr txBox="1">
            <a:spLocks noChangeArrowheads="1"/>
          </p:cNvSpPr>
          <p:nvPr/>
        </p:nvSpPr>
        <p:spPr bwMode="auto">
          <a:xfrm>
            <a:off x="141515" y="2577798"/>
            <a:ext cx="8860971" cy="355481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These Corinthian Believers Had Received The Message Of The Gospel (Good News)</a:t>
            </a:r>
            <a:endPar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9" name="Text Box 2"/>
          <p:cNvSpPr txBox="1">
            <a:spLocks noChangeArrowheads="1"/>
          </p:cNvSpPr>
          <p:nvPr/>
        </p:nvSpPr>
        <p:spPr bwMode="auto">
          <a:xfrm>
            <a:off x="141515" y="2811969"/>
            <a:ext cx="8860971" cy="2862322"/>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What Is The Message Of The Gospel?</a:t>
            </a:r>
            <a:endParaRPr lang="en-US" sz="8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7"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4115743"/>
            <a:ext cx="8860971"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Corinth Was A</a:t>
            </a:r>
            <a:br>
              <a:rPr lang="en-US" sz="72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72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City In Greece</a:t>
            </a:r>
          </a:p>
        </p:txBody>
      </p:sp>
      <p:sp>
        <p:nvSpPr>
          <p:cNvPr id="3"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7" name="Rectangle 6"/>
          <p:cNvSpPr>
            <a:spLocks noChangeArrowheads="1"/>
          </p:cNvSpPr>
          <p:nvPr/>
        </p:nvSpPr>
        <p:spPr bwMode="auto">
          <a:xfrm>
            <a:off x="190500" y="2053663"/>
            <a:ext cx="8763000" cy="480433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8" name="Text Box 3"/>
          <p:cNvSpPr txBox="1">
            <a:spLocks noChangeArrowheads="1"/>
          </p:cNvSpPr>
          <p:nvPr/>
        </p:nvSpPr>
        <p:spPr bwMode="auto">
          <a:xfrm>
            <a:off x="266700" y="2075896"/>
            <a:ext cx="8610600" cy="4770537"/>
          </a:xfrm>
          <a:prstGeom prst="rect">
            <a:avLst/>
          </a:prstGeom>
          <a:noFill/>
          <a:ln w="9525">
            <a:noFill/>
            <a:miter lim="800000"/>
            <a:headEnd/>
            <a:tailEnd/>
          </a:ln>
          <a:effectLst/>
        </p:spPr>
        <p:txBody>
          <a:bodyPr wrap="square">
            <a:spAutoFit/>
          </a:bodyPr>
          <a:lstStyle/>
          <a:p>
            <a:r>
              <a:rPr lang="en-US" sz="3800" dirty="0" smtClean="0">
                <a:solidFill>
                  <a:srgbClr val="FFFF00"/>
                </a:solidFill>
                <a:effectLst>
                  <a:outerShdw blurRad="50800" dist="50800" dir="5400000" algn="ctr" rotWithShape="0">
                    <a:schemeClr val="tx1"/>
                  </a:outerShdw>
                </a:effectLst>
              </a:rPr>
              <a:t>1 Corinthians </a:t>
            </a:r>
            <a:r>
              <a:rPr lang="en-US" sz="3800" dirty="0" smtClean="0">
                <a:solidFill>
                  <a:srgbClr val="FFFF00"/>
                </a:solidFill>
                <a:effectLst>
                  <a:outerShdw blurRad="50800" dist="50800" dir="5400000" algn="ctr" rotWithShape="0">
                    <a:schemeClr val="tx1"/>
                  </a:outerShdw>
                </a:effectLst>
              </a:rPr>
              <a:t>15</a:t>
            </a:r>
            <a:r>
              <a:rPr lang="en-US" sz="3800" dirty="0" smtClean="0">
                <a:solidFill>
                  <a:srgbClr val="FFFF00"/>
                </a:solidFill>
                <a:effectLst>
                  <a:outerShdw blurRad="50800" dist="50800" dir="5400000" algn="ctr" rotWithShape="0">
                    <a:schemeClr val="tx1"/>
                  </a:outerShdw>
                </a:effectLst>
              </a:rPr>
              <a:t>:3-4</a:t>
            </a:r>
            <a:r>
              <a:rPr lang="en-US" sz="3800" dirty="0">
                <a:solidFill>
                  <a:schemeClr val="folHlink"/>
                </a:solidFill>
                <a:effectLst>
                  <a:outerShdw blurRad="50800" dist="50800" dir="5400000" algn="ctr" rotWithShape="0">
                    <a:schemeClr val="tx1"/>
                  </a:outerShdw>
                </a:effectLst>
              </a:rPr>
              <a:t/>
            </a:r>
            <a:br>
              <a:rPr lang="en-US" sz="3800" dirty="0">
                <a:solidFill>
                  <a:schemeClr val="folHlink"/>
                </a:solidFill>
                <a:effectLst>
                  <a:outerShdw blurRad="50800" dist="50800" dir="5400000" algn="ctr" rotWithShape="0">
                    <a:schemeClr val="tx1"/>
                  </a:outerShdw>
                </a:effectLst>
              </a:rPr>
            </a:br>
            <a:r>
              <a:rPr lang="en-US" sz="3800" baseline="30000" dirty="0" smtClean="0">
                <a:solidFill>
                  <a:srgbClr val="FFFF00"/>
                </a:solidFill>
              </a:rPr>
              <a:t>3</a:t>
            </a:r>
            <a:r>
              <a:rPr lang="en-US" sz="3800" dirty="0" smtClean="0">
                <a:solidFill>
                  <a:schemeClr val="bg1"/>
                </a:solidFill>
              </a:rPr>
              <a:t>For I delivered unto you first of all that which I also received, how that Christ died for our sins according to the scriptures; </a:t>
            </a:r>
          </a:p>
          <a:p>
            <a:r>
              <a:rPr lang="en-US" sz="3800" baseline="30000" dirty="0" smtClean="0">
                <a:solidFill>
                  <a:srgbClr val="FFFF00"/>
                </a:solidFill>
              </a:rPr>
              <a:t>4</a:t>
            </a:r>
            <a:r>
              <a:rPr lang="en-US" sz="3800" dirty="0" smtClean="0">
                <a:solidFill>
                  <a:schemeClr val="bg1"/>
                </a:solidFill>
              </a:rPr>
              <a:t>And </a:t>
            </a:r>
            <a:r>
              <a:rPr lang="en-US" sz="3800" dirty="0" smtClean="0">
                <a:solidFill>
                  <a:schemeClr val="bg1"/>
                </a:solidFill>
              </a:rPr>
              <a:t>that he was buried, and that he rose again the third day according to the scriptures: </a:t>
            </a:r>
            <a:endParaRPr lang="en-US" sz="3800" dirty="0" smtClean="0">
              <a:solidFill>
                <a:schemeClr val="bg1"/>
              </a:solidFill>
            </a:endParaRPr>
          </a:p>
        </p:txBody>
      </p:sp>
      <p:sp>
        <p:nvSpPr>
          <p:cNvPr id="10"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9" name="Text Box 2"/>
          <p:cNvSpPr txBox="1">
            <a:spLocks noChangeArrowheads="1"/>
          </p:cNvSpPr>
          <p:nvPr/>
        </p:nvSpPr>
        <p:spPr bwMode="auto">
          <a:xfrm>
            <a:off x="141515" y="2901177"/>
            <a:ext cx="8860971" cy="2862322"/>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Their Faith In The Good News Of Jesus Had Transformed Their Lives!</a:t>
            </a:r>
            <a:endPar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7"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355515"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#1</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9" name="Text Box 2"/>
          <p:cNvSpPr txBox="1">
            <a:spLocks noChangeArrowheads="1"/>
          </p:cNvSpPr>
          <p:nvPr/>
        </p:nvSpPr>
        <p:spPr bwMode="auto">
          <a:xfrm>
            <a:off x="141515" y="2544345"/>
            <a:ext cx="8860971" cy="383181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They Were Standing</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In The Good News</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Of Jesus, And This</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Was Proof In Itself</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Of The Resurrection Of Jesus Christ</a:t>
            </a:r>
            <a:endPar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7" name="Text Box 2"/>
          <p:cNvSpPr txBox="1">
            <a:spLocks noChangeArrowheads="1"/>
          </p:cNvSpPr>
          <p:nvPr/>
        </p:nvSpPr>
        <p:spPr bwMode="auto">
          <a:xfrm>
            <a:off x="227274" y="1069715"/>
            <a:ext cx="8860971" cy="923330"/>
          </a:xfrm>
          <a:prstGeom prst="rect">
            <a:avLst/>
          </a:prstGeom>
          <a:noFill/>
          <a:ln w="9525">
            <a:noFill/>
            <a:miter lim="800000"/>
            <a:headEnd/>
            <a:tailEnd/>
          </a:ln>
          <a:effectLst/>
        </p:spPr>
        <p:txBody>
          <a:bodyPr wrap="square">
            <a:spAutoFit/>
          </a:bodyPr>
          <a:lstStyle/>
          <a:p>
            <a:pPr algn="r">
              <a:spcAft>
                <a:spcPct val="40000"/>
              </a:spcAft>
              <a:buClr>
                <a:srgbClr val="FFFF99"/>
              </a:buClr>
            </a:pPr>
            <a:r>
              <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Your Own Salvation</a:t>
            </a:r>
            <a:endParaRPr lang="en-US" sz="54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RESURRECTION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Rectangle 7"/>
          <p:cNvSpPr>
            <a:spLocks noChangeArrowheads="1"/>
          </p:cNvSpPr>
          <p:nvPr/>
        </p:nvSpPr>
        <p:spPr bwMode="auto">
          <a:xfrm>
            <a:off x="190500" y="2053663"/>
            <a:ext cx="8763000" cy="480433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9" name="Text Box 3"/>
          <p:cNvSpPr txBox="1">
            <a:spLocks noChangeArrowheads="1"/>
          </p:cNvSpPr>
          <p:nvPr/>
        </p:nvSpPr>
        <p:spPr bwMode="auto">
          <a:xfrm>
            <a:off x="266700" y="2075896"/>
            <a:ext cx="8610600" cy="4770537"/>
          </a:xfrm>
          <a:prstGeom prst="rect">
            <a:avLst/>
          </a:prstGeom>
          <a:noFill/>
          <a:ln w="9525">
            <a:noFill/>
            <a:miter lim="800000"/>
            <a:headEnd/>
            <a:tailEnd/>
          </a:ln>
          <a:effectLst/>
        </p:spPr>
        <p:txBody>
          <a:bodyPr wrap="square">
            <a:spAutoFit/>
          </a:bodyPr>
          <a:lstStyle/>
          <a:p>
            <a:r>
              <a:rPr lang="en-US" sz="3800" dirty="0" smtClean="0">
                <a:solidFill>
                  <a:srgbClr val="FFFF00"/>
                </a:solidFill>
                <a:effectLst>
                  <a:outerShdw blurRad="50800" dist="50800" dir="5400000" algn="ctr" rotWithShape="0">
                    <a:schemeClr val="tx1"/>
                  </a:outerShdw>
                </a:effectLst>
              </a:rPr>
              <a:t>1 Corinthians </a:t>
            </a:r>
            <a:r>
              <a:rPr lang="en-US" sz="3800" dirty="0" smtClean="0">
                <a:solidFill>
                  <a:srgbClr val="FFFF00"/>
                </a:solidFill>
                <a:effectLst>
                  <a:outerShdw blurRad="50800" dist="50800" dir="5400000" algn="ctr" rotWithShape="0">
                    <a:schemeClr val="tx1"/>
                  </a:outerShdw>
                </a:effectLst>
              </a:rPr>
              <a:t>15</a:t>
            </a:r>
            <a:r>
              <a:rPr lang="en-US" sz="3800" dirty="0" smtClean="0">
                <a:solidFill>
                  <a:srgbClr val="FFFF00"/>
                </a:solidFill>
                <a:effectLst>
                  <a:outerShdw blurRad="50800" dist="50800" dir="5400000" algn="ctr" rotWithShape="0">
                    <a:schemeClr val="tx1"/>
                  </a:outerShdw>
                </a:effectLst>
              </a:rPr>
              <a:t>:3-4</a:t>
            </a:r>
            <a:r>
              <a:rPr lang="en-US" sz="3800" dirty="0">
                <a:solidFill>
                  <a:schemeClr val="folHlink"/>
                </a:solidFill>
                <a:effectLst>
                  <a:outerShdw blurRad="50800" dist="50800" dir="5400000" algn="ctr" rotWithShape="0">
                    <a:schemeClr val="tx1"/>
                  </a:outerShdw>
                </a:effectLst>
              </a:rPr>
              <a:t/>
            </a:r>
            <a:br>
              <a:rPr lang="en-US" sz="3800" dirty="0">
                <a:solidFill>
                  <a:schemeClr val="folHlink"/>
                </a:solidFill>
                <a:effectLst>
                  <a:outerShdw blurRad="50800" dist="50800" dir="5400000" algn="ctr" rotWithShape="0">
                    <a:schemeClr val="tx1"/>
                  </a:outerShdw>
                </a:effectLst>
              </a:rPr>
            </a:br>
            <a:r>
              <a:rPr lang="en-US" sz="3800" baseline="30000" dirty="0" smtClean="0">
                <a:solidFill>
                  <a:srgbClr val="FFFF00"/>
                </a:solidFill>
              </a:rPr>
              <a:t>3</a:t>
            </a:r>
            <a:r>
              <a:rPr lang="en-US" sz="3800" dirty="0" smtClean="0">
                <a:solidFill>
                  <a:schemeClr val="bg1"/>
                </a:solidFill>
              </a:rPr>
              <a:t>For I delivered unto you first of all that which I also received, how that Christ died for our sins </a:t>
            </a:r>
            <a:r>
              <a:rPr lang="en-US" sz="3800" dirty="0" smtClean="0">
                <a:solidFill>
                  <a:srgbClr val="99FF66"/>
                </a:solidFill>
              </a:rPr>
              <a:t>according to the scriptures; </a:t>
            </a:r>
          </a:p>
          <a:p>
            <a:r>
              <a:rPr lang="en-US" sz="3800" baseline="30000" dirty="0" smtClean="0">
                <a:solidFill>
                  <a:srgbClr val="FFFF00"/>
                </a:solidFill>
              </a:rPr>
              <a:t>4</a:t>
            </a:r>
            <a:r>
              <a:rPr lang="en-US" sz="3800" dirty="0" smtClean="0">
                <a:solidFill>
                  <a:schemeClr val="bg1"/>
                </a:solidFill>
              </a:rPr>
              <a:t>And </a:t>
            </a:r>
            <a:r>
              <a:rPr lang="en-US" sz="3800" dirty="0" smtClean="0">
                <a:solidFill>
                  <a:schemeClr val="bg1"/>
                </a:solidFill>
              </a:rPr>
              <a:t>that he was buried, and that he rose again the third day </a:t>
            </a:r>
            <a:r>
              <a:rPr lang="en-US" sz="3800" dirty="0" smtClean="0">
                <a:solidFill>
                  <a:srgbClr val="99FF66"/>
                </a:solidFill>
              </a:rPr>
              <a:t>according to the scriptures: </a:t>
            </a:r>
            <a:endParaRPr lang="en-US" sz="3800" dirty="0" smtClean="0">
              <a:solidFill>
                <a:srgbClr val="99FF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10" name="Text Box 2"/>
          <p:cNvSpPr txBox="1">
            <a:spLocks noChangeArrowheads="1"/>
          </p:cNvSpPr>
          <p:nvPr/>
        </p:nvSpPr>
        <p:spPr bwMode="auto">
          <a:xfrm>
            <a:off x="141515" y="3191111"/>
            <a:ext cx="8860971"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rPr>
              <a:t>“According To The Scriptures”</a:t>
            </a:r>
            <a:endParaRPr lang="en-US" sz="720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7" name="Text Box 2"/>
          <p:cNvSpPr txBox="1">
            <a:spLocks noChangeArrowheads="1"/>
          </p:cNvSpPr>
          <p:nvPr/>
        </p:nvSpPr>
        <p:spPr bwMode="auto">
          <a:xfrm>
            <a:off x="141515" y="2711610"/>
            <a:ext cx="8860971" cy="320857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Much Of The Old Testament Pointed</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To The Sacrifice Of Jesus Christ As Our Substitute And Savior</a:t>
            </a:r>
            <a:endPar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314029" y="2412169"/>
            <a:ext cx="8807669" cy="563231"/>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Jesus Himself Pointed To Jonah!</a:t>
            </a:r>
            <a:endPar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113008"/>
            <a:ext cx="8763000" cy="374499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135241"/>
            <a:ext cx="8610600" cy="3785652"/>
          </a:xfrm>
          <a:prstGeom prst="rect">
            <a:avLst/>
          </a:prstGeom>
          <a:noFill/>
          <a:ln w="9525">
            <a:noFill/>
            <a:miter lim="800000"/>
            <a:headEnd/>
            <a:tailEnd/>
          </a:ln>
          <a:effectLst/>
        </p:spPr>
        <p:txBody>
          <a:bodyPr wrap="square">
            <a:spAutoFit/>
          </a:bodyPr>
          <a:lstStyle/>
          <a:p>
            <a:r>
              <a:rPr lang="en-US" sz="3900" dirty="0" smtClean="0">
                <a:solidFill>
                  <a:srgbClr val="FFFF00"/>
                </a:solidFill>
                <a:effectLst>
                  <a:outerShdw blurRad="50800" dist="50800" dir="5400000" algn="ctr" rotWithShape="0">
                    <a:schemeClr val="tx1"/>
                  </a:outerShdw>
                </a:effectLst>
              </a:rPr>
              <a:t>Matthew </a:t>
            </a:r>
            <a:r>
              <a:rPr lang="en-US" sz="3900" dirty="0" smtClean="0">
                <a:solidFill>
                  <a:srgbClr val="FFFF00"/>
                </a:solidFill>
                <a:effectLst>
                  <a:outerShdw blurRad="50800" dist="50800" dir="5400000" algn="ctr" rotWithShape="0">
                    <a:schemeClr val="tx1"/>
                  </a:outerShdw>
                </a:effectLst>
              </a:rPr>
              <a:t>12</a:t>
            </a:r>
            <a:r>
              <a:rPr lang="en-US" sz="3900" dirty="0" smtClean="0">
                <a:solidFill>
                  <a:srgbClr val="FFFF00"/>
                </a:solidFill>
                <a:effectLst>
                  <a:outerShdw blurRad="50800" dist="50800" dir="5400000" algn="ctr" rotWithShape="0">
                    <a:schemeClr val="tx1"/>
                  </a:outerShdw>
                </a:effectLst>
              </a:rPr>
              <a:t>:39-40</a:t>
            </a:r>
            <a:r>
              <a:rPr lang="en-US" sz="3900" dirty="0">
                <a:solidFill>
                  <a:schemeClr val="folHlink"/>
                </a:solidFill>
                <a:effectLst>
                  <a:outerShdw blurRad="50800" dist="50800" dir="5400000" algn="ctr" rotWithShape="0">
                    <a:schemeClr val="tx1"/>
                  </a:outerShdw>
                </a:effectLst>
              </a:rPr>
              <a:t/>
            </a:r>
            <a:br>
              <a:rPr lang="en-US" sz="3900" dirty="0">
                <a:solidFill>
                  <a:schemeClr val="folHlink"/>
                </a:solidFill>
                <a:effectLst>
                  <a:outerShdw blurRad="50800" dist="50800" dir="5400000" algn="ctr" rotWithShape="0">
                    <a:schemeClr val="tx1"/>
                  </a:outerShdw>
                </a:effectLst>
              </a:rPr>
            </a:br>
            <a:r>
              <a:rPr lang="en-US" sz="3900" baseline="30000" dirty="0" smtClean="0">
                <a:solidFill>
                  <a:srgbClr val="FFFF00"/>
                </a:solidFill>
              </a:rPr>
              <a:t>39</a:t>
            </a:r>
            <a:r>
              <a:rPr lang="en-US" sz="3900" dirty="0" smtClean="0">
                <a:solidFill>
                  <a:schemeClr val="bg1"/>
                </a:solidFill>
              </a:rPr>
              <a:t>But he answered and said unto them, An evil and adulterous generation </a:t>
            </a:r>
            <a:r>
              <a:rPr lang="en-US" sz="3900" dirty="0" err="1" smtClean="0">
                <a:solidFill>
                  <a:schemeClr val="bg1"/>
                </a:solidFill>
              </a:rPr>
              <a:t>seeketh</a:t>
            </a:r>
            <a:r>
              <a:rPr lang="en-US" sz="3900" dirty="0" smtClean="0">
                <a:solidFill>
                  <a:schemeClr val="bg1"/>
                </a:solidFill>
              </a:rPr>
              <a:t> after a sign; and there shall no sign be given to it, but the sign of the prophet Jonas</a:t>
            </a:r>
            <a:r>
              <a:rPr lang="en-US" sz="3900" dirty="0" smtClean="0">
                <a:solidFill>
                  <a:schemeClr val="bg1"/>
                </a:solidFill>
              </a:rPr>
              <a:t>:</a:t>
            </a:r>
            <a:endParaRPr lang="en-US" sz="39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314029" y="2412169"/>
            <a:ext cx="8807669" cy="563231"/>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Jesus Himself Pointed To Jonah!</a:t>
            </a:r>
            <a:endParaRPr lang="en-US" sz="36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246820"/>
            <a:ext cx="8763000" cy="324318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269053"/>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Matthew </a:t>
            </a:r>
            <a:r>
              <a:rPr lang="en-US" dirty="0" smtClean="0">
                <a:solidFill>
                  <a:srgbClr val="FFFF00"/>
                </a:solidFill>
                <a:effectLst>
                  <a:outerShdw blurRad="50800" dist="50800" dir="5400000" algn="ctr" rotWithShape="0">
                    <a:schemeClr val="tx1"/>
                  </a:outerShdw>
                </a:effectLst>
              </a:rPr>
              <a:t>12</a:t>
            </a:r>
            <a:r>
              <a:rPr lang="en-US" dirty="0" smtClean="0">
                <a:solidFill>
                  <a:srgbClr val="FFFF00"/>
                </a:solidFill>
                <a:effectLst>
                  <a:outerShdw blurRad="50800" dist="50800" dir="5400000" algn="ctr" rotWithShape="0">
                    <a:schemeClr val="tx1"/>
                  </a:outerShdw>
                </a:effectLst>
              </a:rPr>
              <a:t>:39-40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40</a:t>
            </a:r>
            <a:r>
              <a:rPr lang="en-US" dirty="0" smtClean="0">
                <a:solidFill>
                  <a:schemeClr val="bg1"/>
                </a:solidFill>
              </a:rPr>
              <a:t>For </a:t>
            </a:r>
            <a:r>
              <a:rPr lang="en-US" dirty="0" smtClean="0">
                <a:solidFill>
                  <a:schemeClr val="bg1"/>
                </a:solidFill>
              </a:rPr>
              <a:t>as Jonas was three days and three nights in the whale's belly; so shall the Son of man be three days and three nights in the heart of the earth.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314029" y="2412169"/>
            <a:ext cx="8807669" cy="1007968"/>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5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 Apostle Paul Compared Jesus’ Resurrection To “First Fruit”</a:t>
            </a:r>
            <a:endParaRPr lang="en-US" sz="35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692859"/>
            <a:ext cx="8763000" cy="26075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715093"/>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:23</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But </a:t>
            </a:r>
            <a:r>
              <a:rPr lang="en-US" dirty="0" smtClean="0">
                <a:solidFill>
                  <a:schemeClr val="bg1"/>
                </a:solidFill>
              </a:rPr>
              <a:t>every man in his own order: Christ the </a:t>
            </a:r>
            <a:r>
              <a:rPr lang="en-US" dirty="0" err="1" smtClean="0">
                <a:solidFill>
                  <a:schemeClr val="bg1"/>
                </a:solidFill>
              </a:rPr>
              <a:t>firstfruits</a:t>
            </a:r>
            <a:r>
              <a:rPr lang="en-US" dirty="0" smtClean="0">
                <a:solidFill>
                  <a:schemeClr val="bg1"/>
                </a:solidFill>
              </a:rPr>
              <a:t>; afterward they that are Christ's at his coming.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3658531"/>
            <a:ext cx="8860971" cy="2862322"/>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 Greeks Did</a:t>
            </a:r>
            <a:b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Not Believe In The Resurrection Of</a:t>
            </a:r>
            <a:b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60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 Body</a:t>
            </a:r>
          </a:p>
        </p:txBody>
      </p:sp>
      <p:sp>
        <p:nvSpPr>
          <p:cNvPr id="4"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12169"/>
            <a:ext cx="9121698" cy="851002"/>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First Fruits Were Presented To God On The Day Following The Sabbath After Passover</a:t>
            </a:r>
            <a:endPar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882427"/>
            <a:ext cx="8763000" cy="20611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943515"/>
            <a:ext cx="8610600" cy="193899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Leviticus 23:9-12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9</a:t>
            </a:r>
            <a:r>
              <a:rPr lang="en-US" dirty="0" smtClean="0">
                <a:solidFill>
                  <a:schemeClr val="bg1"/>
                </a:solidFill>
              </a:rPr>
              <a:t>And the LORD </a:t>
            </a:r>
            <a:r>
              <a:rPr lang="en-US" dirty="0" err="1" smtClean="0">
                <a:solidFill>
                  <a:schemeClr val="bg1"/>
                </a:solidFill>
              </a:rPr>
              <a:t>spake</a:t>
            </a:r>
            <a:r>
              <a:rPr lang="en-US" dirty="0" smtClean="0">
                <a:solidFill>
                  <a:schemeClr val="bg1"/>
                </a:solidFill>
              </a:rPr>
              <a:t> unto Moses, saying,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12169"/>
            <a:ext cx="9121698" cy="851002"/>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First Fruits Were Presented To God On The Day Following The Sabbath After Passover</a:t>
            </a:r>
            <a:endPar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436386"/>
            <a:ext cx="8763000" cy="320974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458620"/>
            <a:ext cx="8877300" cy="3083921"/>
          </a:xfrm>
          <a:prstGeom prst="rect">
            <a:avLst/>
          </a:prstGeom>
          <a:noFill/>
          <a:ln w="9525">
            <a:noFill/>
            <a:miter lim="800000"/>
            <a:headEnd/>
            <a:tailEnd/>
          </a:ln>
          <a:effectLst/>
        </p:spPr>
        <p:txBody>
          <a:bodyPr wrap="square">
            <a:spAutoFit/>
          </a:bodyPr>
          <a:lstStyle/>
          <a:p>
            <a:pPr>
              <a:lnSpc>
                <a:spcPct val="90000"/>
              </a:lnSpc>
            </a:pPr>
            <a:r>
              <a:rPr lang="en-US" sz="3600" dirty="0" smtClean="0">
                <a:solidFill>
                  <a:srgbClr val="FFFF00"/>
                </a:solidFill>
                <a:effectLst>
                  <a:outerShdw blurRad="50800" dist="50800" dir="5400000" algn="ctr" rotWithShape="0">
                    <a:schemeClr val="tx1"/>
                  </a:outerShdw>
                </a:effectLst>
              </a:rPr>
              <a:t>Leviticus 23:9-12</a:t>
            </a:r>
            <a:r>
              <a:rPr lang="en-US" sz="3600" dirty="0">
                <a:solidFill>
                  <a:schemeClr val="folHlink"/>
                </a:solidFill>
                <a:effectLst>
                  <a:outerShdw blurRad="50800" dist="50800" dir="5400000" algn="ctr" rotWithShape="0">
                    <a:schemeClr val="tx1"/>
                  </a:outerShdw>
                </a:effectLst>
              </a:rPr>
              <a:t/>
            </a:r>
            <a:br>
              <a:rPr lang="en-US" sz="3600" dirty="0">
                <a:solidFill>
                  <a:schemeClr val="folHlink"/>
                </a:solidFill>
                <a:effectLst>
                  <a:outerShdw blurRad="50800" dist="50800" dir="5400000" algn="ctr" rotWithShape="0">
                    <a:schemeClr val="tx1"/>
                  </a:outerShdw>
                </a:effectLst>
              </a:rPr>
            </a:br>
            <a:r>
              <a:rPr lang="en-US" sz="3600" baseline="30000" dirty="0" smtClean="0">
                <a:solidFill>
                  <a:srgbClr val="FFFF00"/>
                </a:solidFill>
              </a:rPr>
              <a:t>10</a:t>
            </a:r>
            <a:r>
              <a:rPr lang="en-US" sz="3600" dirty="0" smtClean="0">
                <a:solidFill>
                  <a:schemeClr val="bg1"/>
                </a:solidFill>
              </a:rPr>
              <a:t>Speak </a:t>
            </a:r>
            <a:r>
              <a:rPr lang="en-US" sz="3600" dirty="0" smtClean="0">
                <a:solidFill>
                  <a:schemeClr val="bg1"/>
                </a:solidFill>
              </a:rPr>
              <a:t>unto the children of Israel, and say unto them, When ye be come into the land which I give unto you, and shall reap the harvest thereof, then ye shall bring a sheaf of the </a:t>
            </a:r>
            <a:r>
              <a:rPr lang="en-US" sz="3600" dirty="0" err="1" smtClean="0">
                <a:solidFill>
                  <a:schemeClr val="bg1"/>
                </a:solidFill>
              </a:rPr>
              <a:t>firstfruits</a:t>
            </a:r>
            <a:r>
              <a:rPr lang="en-US" sz="3600" dirty="0" smtClean="0">
                <a:solidFill>
                  <a:schemeClr val="bg1"/>
                </a:solidFill>
              </a:rPr>
              <a:t> of your harvest unto the priest</a:t>
            </a:r>
            <a:r>
              <a:rPr lang="en-US" sz="3600" dirty="0" smtClean="0">
                <a:solidFill>
                  <a:schemeClr val="bg1"/>
                </a:solidFill>
              </a:rPr>
              <a:t>:</a:t>
            </a:r>
            <a:endParaRPr lang="en-US" sz="36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12169"/>
            <a:ext cx="9121698" cy="851002"/>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First Fruits Were Presented To God On The Day Following The Sabbath After Passover</a:t>
            </a:r>
            <a:endPar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480990"/>
            <a:ext cx="8763000" cy="316513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503224"/>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Leviticus 23:9-12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11</a:t>
            </a:r>
            <a:r>
              <a:rPr lang="en-US" dirty="0" smtClean="0">
                <a:solidFill>
                  <a:schemeClr val="bg1"/>
                </a:solidFill>
              </a:rPr>
              <a:t>And </a:t>
            </a:r>
            <a:r>
              <a:rPr lang="en-US" dirty="0" smtClean="0">
                <a:solidFill>
                  <a:schemeClr val="bg1"/>
                </a:solidFill>
              </a:rPr>
              <a:t>he shall wave the sheaf before the LORD, to be accepted for you: on the morrow after the </a:t>
            </a:r>
            <a:r>
              <a:rPr lang="en-US" dirty="0" err="1" smtClean="0">
                <a:solidFill>
                  <a:schemeClr val="bg1"/>
                </a:solidFill>
              </a:rPr>
              <a:t>sabbath</a:t>
            </a:r>
            <a:r>
              <a:rPr lang="en-US" dirty="0" smtClean="0">
                <a:solidFill>
                  <a:schemeClr val="bg1"/>
                </a:solidFill>
              </a:rPr>
              <a:t> the priest shall wave </a:t>
            </a:r>
            <a:r>
              <a:rPr lang="en-US" dirty="0" smtClean="0">
                <a:solidFill>
                  <a:schemeClr val="bg1"/>
                </a:solidFill>
              </a:rPr>
              <a:t>it. </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12169"/>
            <a:ext cx="9121698" cy="851002"/>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First Fruits Were Presented To God On The Day Following The Sabbath After Passover</a:t>
            </a:r>
            <a:endParaRPr lang="en-US" sz="29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480990"/>
            <a:ext cx="8763000" cy="324319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503224"/>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Leviticus 23:9-12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12</a:t>
            </a:r>
            <a:r>
              <a:rPr lang="en-US" dirty="0" smtClean="0">
                <a:solidFill>
                  <a:schemeClr val="bg1"/>
                </a:solidFill>
              </a:rPr>
              <a:t>And </a:t>
            </a:r>
            <a:r>
              <a:rPr lang="en-US" dirty="0" smtClean="0">
                <a:solidFill>
                  <a:schemeClr val="bg1"/>
                </a:solidFill>
              </a:rPr>
              <a:t>ye shall offer that day when ye wave the sheaf an he lamb without blemish of the first year for a burnt offering unto the LORD.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David Predicted Christ’s Resurrection</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514443"/>
            <a:ext cx="8763000" cy="260756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536677"/>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Psalms </a:t>
            </a:r>
            <a:r>
              <a:rPr lang="en-US" dirty="0" smtClean="0">
                <a:solidFill>
                  <a:srgbClr val="FFFF00"/>
                </a:solidFill>
                <a:effectLst>
                  <a:outerShdw blurRad="50800" dist="50800" dir="5400000" algn="ctr" rotWithShape="0">
                    <a:schemeClr val="tx1"/>
                  </a:outerShdw>
                </a:effectLst>
              </a:rPr>
              <a:t>16</a:t>
            </a:r>
            <a:r>
              <a:rPr lang="en-US" dirty="0" smtClean="0">
                <a:solidFill>
                  <a:srgbClr val="FFFF00"/>
                </a:solidFill>
                <a:effectLst>
                  <a:outerShdw blurRad="50800" dist="50800" dir="5400000" algn="ctr" rotWithShape="0">
                    <a:schemeClr val="tx1"/>
                  </a:outerShdw>
                </a:effectLst>
              </a:rPr>
              <a:t>:10</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dirty="0" smtClean="0">
                <a:solidFill>
                  <a:schemeClr val="bg1"/>
                </a:solidFill>
              </a:rPr>
              <a:t>For </a:t>
            </a:r>
            <a:r>
              <a:rPr lang="en-US" dirty="0" smtClean="0">
                <a:solidFill>
                  <a:schemeClr val="bg1"/>
                </a:solidFill>
              </a:rPr>
              <a:t>thou wilt not leave my soul in hell; neither wilt thou suffer </a:t>
            </a:r>
            <a:r>
              <a:rPr lang="en-US" dirty="0" err="1" smtClean="0">
                <a:solidFill>
                  <a:schemeClr val="bg1"/>
                </a:solidFill>
              </a:rPr>
              <a:t>thine</a:t>
            </a:r>
            <a:r>
              <a:rPr lang="en-US" dirty="0" smtClean="0">
                <a:solidFill>
                  <a:schemeClr val="bg1"/>
                </a:solidFill>
              </a:rPr>
              <a:t> Holy One to see corruption.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Isaiah Predicted Christ’s Resurrection</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269121"/>
            <a:ext cx="8763000" cy="3209742"/>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291355"/>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Isaiah 53:9-11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9</a:t>
            </a:r>
            <a:r>
              <a:rPr lang="en-US" dirty="0" smtClean="0">
                <a:solidFill>
                  <a:schemeClr val="bg1"/>
                </a:solidFill>
              </a:rPr>
              <a:t>And he made his grave with the wicked, and with the rich in his death; because he had done no violence, neither was any deceit in his mouth.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Isaiah Predicted Christ’s Resurrection</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057252"/>
            <a:ext cx="8763000" cy="3644630"/>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699" y="3079486"/>
            <a:ext cx="8877301" cy="3600986"/>
          </a:xfrm>
          <a:prstGeom prst="rect">
            <a:avLst/>
          </a:prstGeom>
          <a:noFill/>
          <a:ln w="9525">
            <a:noFill/>
            <a:miter lim="800000"/>
            <a:headEnd/>
            <a:tailEnd/>
          </a:ln>
          <a:effectLst/>
        </p:spPr>
        <p:txBody>
          <a:bodyPr wrap="square">
            <a:spAutoFit/>
          </a:bodyPr>
          <a:lstStyle/>
          <a:p>
            <a:r>
              <a:rPr lang="en-US" sz="3800" spc="-150" dirty="0" smtClean="0">
                <a:solidFill>
                  <a:srgbClr val="FFFF00"/>
                </a:solidFill>
                <a:effectLst>
                  <a:outerShdw blurRad="50800" dist="50800" dir="5400000" algn="ctr" rotWithShape="0">
                    <a:schemeClr val="tx1"/>
                  </a:outerShdw>
                </a:effectLst>
              </a:rPr>
              <a:t>Isaiah 53:9-11</a:t>
            </a:r>
            <a:r>
              <a:rPr lang="en-US" sz="3800" spc="-150" dirty="0">
                <a:solidFill>
                  <a:schemeClr val="folHlink"/>
                </a:solidFill>
                <a:effectLst>
                  <a:outerShdw blurRad="50800" dist="50800" dir="5400000" algn="ctr" rotWithShape="0">
                    <a:schemeClr val="tx1"/>
                  </a:outerShdw>
                </a:effectLst>
              </a:rPr>
              <a:t/>
            </a:r>
            <a:br>
              <a:rPr lang="en-US" sz="3800" spc="-150" dirty="0">
                <a:solidFill>
                  <a:schemeClr val="folHlink"/>
                </a:solidFill>
                <a:effectLst>
                  <a:outerShdw blurRad="50800" dist="50800" dir="5400000" algn="ctr" rotWithShape="0">
                    <a:schemeClr val="tx1"/>
                  </a:outerShdw>
                </a:effectLst>
              </a:rPr>
            </a:br>
            <a:r>
              <a:rPr lang="en-US" sz="3800" spc="-150" baseline="30000" dirty="0" smtClean="0">
                <a:solidFill>
                  <a:srgbClr val="FFFF00"/>
                </a:solidFill>
              </a:rPr>
              <a:t>10</a:t>
            </a:r>
            <a:r>
              <a:rPr lang="en-US" sz="3800" spc="-150" dirty="0" smtClean="0">
                <a:solidFill>
                  <a:schemeClr val="bg1"/>
                </a:solidFill>
              </a:rPr>
              <a:t>Yet </a:t>
            </a:r>
            <a:r>
              <a:rPr lang="en-US" sz="3800" spc="-150" dirty="0" smtClean="0">
                <a:solidFill>
                  <a:schemeClr val="bg1"/>
                </a:solidFill>
              </a:rPr>
              <a:t>it pleased the LORD to bruise him; he hath put him to grief: when thou </a:t>
            </a:r>
            <a:r>
              <a:rPr lang="en-US" sz="3800" spc="-150" dirty="0" err="1" smtClean="0">
                <a:solidFill>
                  <a:schemeClr val="bg1"/>
                </a:solidFill>
              </a:rPr>
              <a:t>shalt</a:t>
            </a:r>
            <a:r>
              <a:rPr lang="en-US" sz="3800" spc="-150" dirty="0" smtClean="0">
                <a:solidFill>
                  <a:schemeClr val="bg1"/>
                </a:solidFill>
              </a:rPr>
              <a:t> make his soul an offering for sin, he shall see his seed, he shall prolong his days, and the pleasure of the LORD shall prosper in his hand.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Isaiah Predicted Christ’s Resurrection</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0" name="Rectangle 9"/>
          <p:cNvSpPr>
            <a:spLocks noChangeArrowheads="1"/>
          </p:cNvSpPr>
          <p:nvPr/>
        </p:nvSpPr>
        <p:spPr bwMode="auto">
          <a:xfrm>
            <a:off x="190500" y="3313725"/>
            <a:ext cx="8763000" cy="3265495"/>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11" name="Text Box 3"/>
          <p:cNvSpPr txBox="1">
            <a:spLocks noChangeArrowheads="1"/>
          </p:cNvSpPr>
          <p:nvPr/>
        </p:nvSpPr>
        <p:spPr bwMode="auto">
          <a:xfrm>
            <a:off x="266700" y="3335959"/>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Isaiah 53:9-11</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11</a:t>
            </a:r>
            <a:r>
              <a:rPr lang="en-US" dirty="0" smtClean="0">
                <a:solidFill>
                  <a:schemeClr val="bg1"/>
                </a:solidFill>
              </a:rPr>
              <a:t>He </a:t>
            </a:r>
            <a:r>
              <a:rPr lang="en-US" dirty="0" smtClean="0">
                <a:solidFill>
                  <a:schemeClr val="bg1"/>
                </a:solidFill>
              </a:rPr>
              <a:t>shall see of the travail of his soul, and shall be satisfied: by his knowledge shall my righteous servant justify many; for he shall bear their iniquities.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3957859"/>
            <a:ext cx="8860971" cy="92576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Coats Of Skin</a:t>
            </a:r>
          </a:p>
        </p:txBody>
      </p:sp>
      <p:sp>
        <p:nvSpPr>
          <p:cNvPr id="13" name="Text Box 2"/>
          <p:cNvSpPr txBox="1">
            <a:spLocks noChangeArrowheads="1"/>
          </p:cNvSpPr>
          <p:nvPr/>
        </p:nvSpPr>
        <p:spPr bwMode="auto">
          <a:xfrm>
            <a:off x="141515" y="4835074"/>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Genesis 3:21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3957859"/>
            <a:ext cx="8860971" cy="120359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9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Ark</a:t>
            </a:r>
          </a:p>
        </p:txBody>
      </p:sp>
      <p:sp>
        <p:nvSpPr>
          <p:cNvPr id="13" name="Text Box 2"/>
          <p:cNvSpPr txBox="1">
            <a:spLocks noChangeArrowheads="1"/>
          </p:cNvSpPr>
          <p:nvPr/>
        </p:nvSpPr>
        <p:spPr bwMode="auto">
          <a:xfrm>
            <a:off x="141515" y="4957735"/>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Genesis 7 &amp; 8</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3484355"/>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Greek Philosophy Considered The Human Body A Prison And They Welcomed Death As A Way To Escape From The Bondage Of The Body</a:t>
            </a:r>
          </a:p>
        </p:txBody>
      </p:sp>
      <p:sp>
        <p:nvSpPr>
          <p:cNvPr id="4"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3690235"/>
            <a:ext cx="8860971" cy="1618007"/>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Lamb For Abraham And Isaac</a:t>
            </a:r>
          </a:p>
        </p:txBody>
      </p:sp>
      <p:sp>
        <p:nvSpPr>
          <p:cNvPr id="13" name="Text Box 2"/>
          <p:cNvSpPr txBox="1">
            <a:spLocks noChangeArrowheads="1"/>
          </p:cNvSpPr>
          <p:nvPr/>
        </p:nvSpPr>
        <p:spPr bwMode="auto">
          <a:xfrm>
            <a:off x="141515" y="5236510"/>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Genesis 22</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3957859"/>
            <a:ext cx="8860971" cy="90261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Passover Lamb</a:t>
            </a:r>
          </a:p>
        </p:txBody>
      </p:sp>
      <p:sp>
        <p:nvSpPr>
          <p:cNvPr id="13" name="Text Box 2"/>
          <p:cNvSpPr txBox="1">
            <a:spLocks noChangeArrowheads="1"/>
          </p:cNvSpPr>
          <p:nvPr/>
        </p:nvSpPr>
        <p:spPr bwMode="auto">
          <a:xfrm>
            <a:off x="141515" y="4835074"/>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Exodus 12</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70757" y="3690235"/>
            <a:ext cx="9002486" cy="150041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1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Passage Through The Red Sea</a:t>
            </a:r>
          </a:p>
        </p:txBody>
      </p:sp>
      <p:sp>
        <p:nvSpPr>
          <p:cNvPr id="13" name="Text Box 2"/>
          <p:cNvSpPr txBox="1">
            <a:spLocks noChangeArrowheads="1"/>
          </p:cNvSpPr>
          <p:nvPr/>
        </p:nvSpPr>
        <p:spPr bwMode="auto">
          <a:xfrm>
            <a:off x="141515" y="5236510"/>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Exodus 14 &amp; 15</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0" y="3667933"/>
            <a:ext cx="9143999" cy="175676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a:t>
            </a:r>
            <a:r>
              <a:rPr lang="en-US" sz="7200" b="0" dirty="0" err="1"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Levitical</a:t>
            </a: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 Offerings</a:t>
            </a:r>
          </a:p>
        </p:txBody>
      </p:sp>
      <p:sp>
        <p:nvSpPr>
          <p:cNvPr id="13" name="Text Box 2"/>
          <p:cNvSpPr txBox="1">
            <a:spLocks noChangeArrowheads="1"/>
          </p:cNvSpPr>
          <p:nvPr/>
        </p:nvSpPr>
        <p:spPr bwMode="auto">
          <a:xfrm>
            <a:off x="141515" y="5281114"/>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Leviticus 1-5</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0" y="3667933"/>
            <a:ext cx="9143999" cy="175676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Day Of Atonement</a:t>
            </a:r>
          </a:p>
        </p:txBody>
      </p:sp>
      <p:sp>
        <p:nvSpPr>
          <p:cNvPr id="13" name="Text Box 2"/>
          <p:cNvSpPr txBox="1">
            <a:spLocks noChangeArrowheads="1"/>
          </p:cNvSpPr>
          <p:nvPr/>
        </p:nvSpPr>
        <p:spPr bwMode="auto">
          <a:xfrm>
            <a:off x="141515" y="5314567"/>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Leviticus 16</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3946708"/>
            <a:ext cx="8860971" cy="101835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8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Red Heifer</a:t>
            </a:r>
          </a:p>
        </p:txBody>
      </p:sp>
      <p:sp>
        <p:nvSpPr>
          <p:cNvPr id="13" name="Text Box 2"/>
          <p:cNvSpPr txBox="1">
            <a:spLocks noChangeArrowheads="1"/>
          </p:cNvSpPr>
          <p:nvPr/>
        </p:nvSpPr>
        <p:spPr bwMode="auto">
          <a:xfrm>
            <a:off x="141515" y="4968886"/>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Numbers 19</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#2</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647934"/>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Old Testament Scriptures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73051" y="1855575"/>
            <a:ext cx="8970949" cy="92333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WHERE?</a:t>
            </a:r>
            <a:endParaRPr lang="en-US" sz="5400" dirty="0" smtClean="0">
              <a:ln>
                <a:solidFill>
                  <a:schemeClr val="tx1"/>
                </a:solidFill>
              </a:ln>
              <a:solidFill>
                <a:srgbClr val="99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 y="2479075"/>
            <a:ext cx="9121698" cy="523990"/>
          </a:xfrm>
          <a:prstGeom prst="rect">
            <a:avLst/>
          </a:prstGeom>
          <a:noFill/>
          <a:ln w="9525">
            <a:noFill/>
            <a:miter lim="800000"/>
            <a:headEnd/>
            <a:tailEnd/>
          </a:ln>
          <a:effectLst/>
        </p:spPr>
        <p:txBody>
          <a:bodyPr wrap="square">
            <a:spAutoFit/>
          </a:bodyPr>
          <a:lstStyle/>
          <a:p>
            <a:pPr algn="r">
              <a:lnSpc>
                <a:spcPct val="85000"/>
              </a:lnSpc>
              <a:spcAft>
                <a:spcPts val="2400"/>
              </a:spcAft>
              <a:buClr>
                <a:srgbClr val="FFFF99"/>
              </a:buClr>
            </a:pPr>
            <a:r>
              <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There Are Many Other Examples</a:t>
            </a:r>
            <a:endParaRPr lang="en-US" sz="33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12" name="Text Box 2"/>
          <p:cNvSpPr txBox="1">
            <a:spLocks noChangeArrowheads="1"/>
          </p:cNvSpPr>
          <p:nvPr/>
        </p:nvSpPr>
        <p:spPr bwMode="auto">
          <a:xfrm>
            <a:off x="141515" y="4047067"/>
            <a:ext cx="8860971" cy="844718"/>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5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Brazen Serpent</a:t>
            </a:r>
          </a:p>
        </p:txBody>
      </p:sp>
      <p:sp>
        <p:nvSpPr>
          <p:cNvPr id="13" name="Text Box 2"/>
          <p:cNvSpPr txBox="1">
            <a:spLocks noChangeArrowheads="1"/>
          </p:cNvSpPr>
          <p:nvPr/>
        </p:nvSpPr>
        <p:spPr bwMode="auto">
          <a:xfrm>
            <a:off x="141515" y="4968886"/>
            <a:ext cx="8860971" cy="992579"/>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Numbers 21</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RESURRECTION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3492142"/>
            <a:ext cx="8763000" cy="198310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3514375"/>
            <a:ext cx="8610600" cy="193899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a:t>
            </a:r>
            <a:r>
              <a:rPr lang="en-US" dirty="0" smtClean="0">
                <a:solidFill>
                  <a:schemeClr val="bg1"/>
                </a:solidFill>
              </a:rPr>
              <a:t>And that he was seen of </a:t>
            </a:r>
            <a:r>
              <a:rPr lang="en-US" dirty="0" err="1" smtClean="0">
                <a:solidFill>
                  <a:schemeClr val="bg1"/>
                </a:solidFill>
              </a:rPr>
              <a:t>Cephas</a:t>
            </a:r>
            <a:r>
              <a:rPr lang="en-US" dirty="0" smtClean="0">
                <a:solidFill>
                  <a:schemeClr val="bg1"/>
                </a:solidFill>
              </a:rPr>
              <a:t>, then of the twelve</a:t>
            </a:r>
            <a:r>
              <a:rPr lang="en-US" dirty="0" smtClean="0">
                <a:solidFill>
                  <a:schemeClr val="bg1"/>
                </a:solidFill>
              </a:rPr>
              <a:t>:</a:t>
            </a:r>
            <a:endParaRPr lang="en-US"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90500" y="3079554"/>
            <a:ext cx="8763000" cy="319859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7" name="Text Box 3"/>
          <p:cNvSpPr txBox="1">
            <a:spLocks noChangeArrowheads="1"/>
          </p:cNvSpPr>
          <p:nvPr/>
        </p:nvSpPr>
        <p:spPr bwMode="auto">
          <a:xfrm>
            <a:off x="266700" y="3099373"/>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6</a:t>
            </a:r>
            <a:r>
              <a:rPr lang="en-US" dirty="0" smtClean="0">
                <a:solidFill>
                  <a:schemeClr val="bg1"/>
                </a:solidFill>
              </a:rPr>
              <a:t>After </a:t>
            </a:r>
            <a:r>
              <a:rPr lang="en-US" dirty="0" smtClean="0">
                <a:solidFill>
                  <a:schemeClr val="bg1"/>
                </a:solidFill>
              </a:rPr>
              <a:t>that, he was seen of above five hundred brethren at once; of whom the greater part remain unto this present, but some are fallen asleep.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3723847"/>
            <a:ext cx="8860971" cy="258532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Even Though The Church In Corinth Was A Christian Church, It Had Many Problems</a:t>
            </a:r>
          </a:p>
        </p:txBody>
      </p:sp>
      <p:sp>
        <p:nvSpPr>
          <p:cNvPr id="4"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3079554"/>
            <a:ext cx="8763000" cy="319859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3101788"/>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:5-8</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7</a:t>
            </a:r>
            <a:r>
              <a:rPr lang="en-US" dirty="0" smtClean="0">
                <a:solidFill>
                  <a:schemeClr val="bg1"/>
                </a:solidFill>
              </a:rPr>
              <a:t>After </a:t>
            </a:r>
            <a:r>
              <a:rPr lang="en-US" dirty="0" smtClean="0">
                <a:solidFill>
                  <a:schemeClr val="bg1"/>
                </a:solidFill>
              </a:rPr>
              <a:t>that, he was seen of James; then of all the apostles. </a:t>
            </a:r>
          </a:p>
          <a:p>
            <a:r>
              <a:rPr lang="en-US" baseline="30000" dirty="0" smtClean="0">
                <a:solidFill>
                  <a:srgbClr val="FFFF00"/>
                </a:solidFill>
              </a:rPr>
              <a:t>8</a:t>
            </a:r>
            <a:r>
              <a:rPr lang="en-US" dirty="0" smtClean="0">
                <a:solidFill>
                  <a:schemeClr val="bg1"/>
                </a:solidFill>
              </a:rPr>
              <a:t>And </a:t>
            </a:r>
            <a:r>
              <a:rPr lang="en-US" dirty="0" smtClean="0">
                <a:solidFill>
                  <a:schemeClr val="bg1"/>
                </a:solidFill>
              </a:rPr>
              <a:t>last of all he was seen of me also, as of one born out of due time. </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8" name="Text Box 2"/>
          <p:cNvSpPr txBox="1">
            <a:spLocks noChangeArrowheads="1"/>
          </p:cNvSpPr>
          <p:nvPr/>
        </p:nvSpPr>
        <p:spPr bwMode="auto">
          <a:xfrm>
            <a:off x="141515" y="3346324"/>
            <a:ext cx="8860971" cy="71558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SO, WHAT’S THE POINT?</a:t>
            </a:r>
            <a:endPar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
        <p:nvSpPr>
          <p:cNvPr id="9" name="Text Box 2"/>
          <p:cNvSpPr txBox="1">
            <a:spLocks noChangeArrowheads="1"/>
          </p:cNvSpPr>
          <p:nvPr/>
        </p:nvSpPr>
        <p:spPr bwMode="auto">
          <a:xfrm>
            <a:off x="141515" y="4201237"/>
            <a:ext cx="8860971"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800" b="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rPr>
              <a:t>We Are Powerless And</a:t>
            </a:r>
            <a:br>
              <a:rPr lang="en-US" sz="4800" b="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4800" b="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rPr>
              <a:t>We Are Lost If There Is No Resurrection Of Jesus</a:t>
            </a:r>
            <a:endParaRPr lang="en-US" sz="4800" b="0" dirty="0" smtClean="0">
              <a:ln>
                <a:solidFill>
                  <a:schemeClr val="tx1"/>
                </a:solidFill>
              </a:ln>
              <a:solidFill>
                <a:srgbClr val="99FF66"/>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2979196"/>
            <a:ext cx="8763000" cy="326548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3026891"/>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:12-19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12</a:t>
            </a:r>
            <a:r>
              <a:rPr lang="en-US" dirty="0" smtClean="0">
                <a:solidFill>
                  <a:schemeClr val="bg1"/>
                </a:solidFill>
              </a:rPr>
              <a:t>Now </a:t>
            </a:r>
            <a:r>
              <a:rPr lang="en-US" dirty="0" smtClean="0">
                <a:solidFill>
                  <a:schemeClr val="bg1"/>
                </a:solidFill>
              </a:rPr>
              <a:t>if Christ be preached that he rose from the dead, how say some among you that there is no resurrection of the dead?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2778477"/>
            <a:ext cx="8763000" cy="382304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2797175"/>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:12-19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13</a:t>
            </a:r>
            <a:r>
              <a:rPr lang="en-US" dirty="0" smtClean="0">
                <a:solidFill>
                  <a:schemeClr val="bg1"/>
                </a:solidFill>
              </a:rPr>
              <a:t>But </a:t>
            </a:r>
            <a:r>
              <a:rPr lang="en-US" dirty="0" smtClean="0">
                <a:solidFill>
                  <a:schemeClr val="bg1"/>
                </a:solidFill>
              </a:rPr>
              <a:t>if there be no resurrection of the dead, then is Christ not risen: </a:t>
            </a:r>
          </a:p>
          <a:p>
            <a:r>
              <a:rPr lang="en-US" baseline="30000" dirty="0" smtClean="0">
                <a:solidFill>
                  <a:srgbClr val="FFFF00"/>
                </a:solidFill>
              </a:rPr>
              <a:t>14</a:t>
            </a:r>
            <a:r>
              <a:rPr lang="en-US" dirty="0" smtClean="0">
                <a:solidFill>
                  <a:schemeClr val="bg1"/>
                </a:solidFill>
              </a:rPr>
              <a:t>And </a:t>
            </a:r>
            <a:r>
              <a:rPr lang="en-US" dirty="0" smtClean="0">
                <a:solidFill>
                  <a:schemeClr val="bg1"/>
                </a:solidFill>
              </a:rPr>
              <a:t>if Christ be not risen, then is our preaching vain, and your faith is also vain.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2778477"/>
            <a:ext cx="8763000" cy="382304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2797175"/>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:12-19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15</a:t>
            </a:r>
            <a:r>
              <a:rPr lang="en-US" dirty="0" smtClean="0">
                <a:solidFill>
                  <a:schemeClr val="bg1"/>
                </a:solidFill>
              </a:rPr>
              <a:t>Yea</a:t>
            </a:r>
            <a:r>
              <a:rPr lang="en-US" dirty="0" smtClean="0">
                <a:solidFill>
                  <a:schemeClr val="bg1"/>
                </a:solidFill>
              </a:rPr>
              <a:t>, and we are found false witnesses of God; because we have testified of God that he raised up Christ: whom he raised not up, if so be that the dead rise not.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90500" y="2956860"/>
            <a:ext cx="8763000" cy="3298937"/>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7" name="Text Box 3"/>
          <p:cNvSpPr txBox="1">
            <a:spLocks noChangeArrowheads="1"/>
          </p:cNvSpPr>
          <p:nvPr/>
        </p:nvSpPr>
        <p:spPr bwMode="auto">
          <a:xfrm>
            <a:off x="266700" y="3021279"/>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:12-19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16</a:t>
            </a:r>
            <a:r>
              <a:rPr lang="en-US" dirty="0" smtClean="0">
                <a:solidFill>
                  <a:schemeClr val="bg1"/>
                </a:solidFill>
              </a:rPr>
              <a:t>For </a:t>
            </a:r>
            <a:r>
              <a:rPr lang="en-US" dirty="0" smtClean="0">
                <a:solidFill>
                  <a:schemeClr val="bg1"/>
                </a:solidFill>
              </a:rPr>
              <a:t>if the dead rise not, then is not Christ raised: </a:t>
            </a:r>
          </a:p>
          <a:p>
            <a:r>
              <a:rPr lang="en-US" baseline="30000" dirty="0" smtClean="0">
                <a:solidFill>
                  <a:srgbClr val="FFFF00"/>
                </a:solidFill>
              </a:rPr>
              <a:t>17</a:t>
            </a:r>
            <a:r>
              <a:rPr lang="en-US" dirty="0" smtClean="0">
                <a:solidFill>
                  <a:schemeClr val="bg1"/>
                </a:solidFill>
              </a:rPr>
              <a:t>And </a:t>
            </a:r>
            <a:r>
              <a:rPr lang="en-US" dirty="0" smtClean="0">
                <a:solidFill>
                  <a:schemeClr val="bg1"/>
                </a:solidFill>
              </a:rPr>
              <a:t>if Christ be not raised, your faith is vain; ye are yet in your sins.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oger\AppData\Local\Microsoft\Windows\Temporary Internet Files\Content.IE5\HRXBM01C\MCj04363920000[1].png"/>
          <p:cNvPicPr>
            <a:picLocks noChangeAspect="1" noChangeArrowheads="1"/>
          </p:cNvPicPr>
          <p:nvPr/>
        </p:nvPicPr>
        <p:blipFill>
          <a:blip r:embed="rId4"/>
          <a:srcRect/>
          <a:stretch>
            <a:fillRect/>
          </a:stretch>
        </p:blipFill>
        <p:spPr bwMode="auto">
          <a:xfrm rot="21338196">
            <a:off x="738209" y="24267"/>
            <a:ext cx="1333333" cy="1828572"/>
          </a:xfrm>
          <a:prstGeom prst="rect">
            <a:avLst/>
          </a:prstGeom>
          <a:noFill/>
        </p:spPr>
      </p:pic>
      <p:sp>
        <p:nvSpPr>
          <p:cNvPr id="2" name="Text Box 2"/>
          <p:cNvSpPr txBox="1">
            <a:spLocks noChangeArrowheads="1"/>
          </p:cNvSpPr>
          <p:nvPr/>
        </p:nvSpPr>
        <p:spPr bwMode="auto">
          <a:xfrm rot="21152842">
            <a:off x="-177099" y="236959"/>
            <a:ext cx="6058563" cy="1446550"/>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Proof  #3</a:t>
            </a:r>
            <a:endParaRPr lang="en-US" sz="8800" b="0" dirty="0" smtClean="0">
              <a:ln>
                <a:solidFill>
                  <a:schemeClr val="tx1"/>
                </a:solidFill>
              </a:ln>
              <a:solidFill>
                <a:srgbClr val="66FFFF"/>
              </a:solidFill>
              <a:effectLst>
                <a:glow rad="1397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3" name="Text Box 2"/>
          <p:cNvSpPr txBox="1">
            <a:spLocks noChangeArrowheads="1"/>
          </p:cNvSpPr>
          <p:nvPr/>
        </p:nvSpPr>
        <p:spPr bwMode="auto">
          <a:xfrm rot="21152842">
            <a:off x="3338985" y="-56686"/>
            <a:ext cx="2170239" cy="1862048"/>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rPr>
              <a:t>#</a:t>
            </a:r>
            <a:endParaRPr lang="en-US" sz="11500" dirty="0" smtClean="0">
              <a:ln>
                <a:solidFill>
                  <a:schemeClr val="tx1"/>
                </a:solidFill>
              </a:ln>
              <a:solidFill>
                <a:srgbClr val="66FFFF"/>
              </a:solidFill>
              <a:effectLst>
                <a:glow rad="139700">
                  <a:schemeClr val="accent4">
                    <a:satMod val="175000"/>
                    <a:alpha val="40000"/>
                  </a:schemeClr>
                </a:glow>
                <a:outerShdw blurRad="38100" dist="38100" dir="2700000" algn="tl">
                  <a:srgbClr val="000000">
                    <a:alpha val="43137"/>
                  </a:srgbClr>
                </a:outerShdw>
              </a:effectLst>
              <a:latin typeface="Papyrus" pitchFamily="66" charset="0"/>
              <a:ea typeface="Verdana" pitchFamily="34" charset="0"/>
              <a:cs typeface="ZWAdobeF" pitchFamily="2" charset="0"/>
            </a:endParaRPr>
          </a:p>
        </p:txBody>
      </p:sp>
      <p:sp>
        <p:nvSpPr>
          <p:cNvPr id="5" name="Text Box 2"/>
          <p:cNvSpPr txBox="1">
            <a:spLocks noChangeArrowheads="1"/>
          </p:cNvSpPr>
          <p:nvPr/>
        </p:nvSpPr>
        <p:spPr bwMode="auto">
          <a:xfrm>
            <a:off x="227274" y="1381943"/>
            <a:ext cx="8860971" cy="1201932"/>
          </a:xfrm>
          <a:prstGeom prst="rect">
            <a:avLst/>
          </a:prstGeom>
          <a:noFill/>
          <a:ln w="9525">
            <a:noFill/>
            <a:miter lim="800000"/>
            <a:headEnd/>
            <a:tailEnd/>
          </a:ln>
          <a:effectLst/>
        </p:spPr>
        <p:txBody>
          <a:bodyPr wrap="square">
            <a:spAutoFit/>
          </a:bodyPr>
          <a:lstStyle/>
          <a:p>
            <a:pPr algn="r">
              <a:lnSpc>
                <a:spcPct val="75000"/>
              </a:lnSpc>
              <a:spcAft>
                <a:spcPct val="40000"/>
              </a:spcAft>
              <a:buClr>
                <a:srgbClr val="FFFF99"/>
              </a:buClr>
            </a:pPr>
            <a:r>
              <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Witnesses who actually saw the resurrected Jesus</a:t>
            </a:r>
            <a:endParaRPr lang="en-US" sz="48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
        <p:nvSpPr>
          <p:cNvPr id="6" name="Rectangle 5"/>
          <p:cNvSpPr>
            <a:spLocks noChangeArrowheads="1"/>
          </p:cNvSpPr>
          <p:nvPr/>
        </p:nvSpPr>
        <p:spPr bwMode="auto">
          <a:xfrm>
            <a:off x="190500" y="2789594"/>
            <a:ext cx="8763000" cy="3823049"/>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7" name="Text Box 3"/>
          <p:cNvSpPr txBox="1">
            <a:spLocks noChangeArrowheads="1"/>
          </p:cNvSpPr>
          <p:nvPr/>
        </p:nvSpPr>
        <p:spPr bwMode="auto">
          <a:xfrm>
            <a:off x="266700" y="2808292"/>
            <a:ext cx="8610600" cy="3785652"/>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:12-19</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18</a:t>
            </a:r>
            <a:r>
              <a:rPr lang="en-US" dirty="0" smtClean="0">
                <a:solidFill>
                  <a:schemeClr val="bg1"/>
                </a:solidFill>
              </a:rPr>
              <a:t>Then </a:t>
            </a:r>
            <a:r>
              <a:rPr lang="en-US" dirty="0" smtClean="0">
                <a:solidFill>
                  <a:schemeClr val="bg1"/>
                </a:solidFill>
              </a:rPr>
              <a:t>they also which are fallen asleep in Christ are perished. </a:t>
            </a:r>
          </a:p>
          <a:p>
            <a:r>
              <a:rPr lang="en-US" baseline="30000" dirty="0" smtClean="0">
                <a:solidFill>
                  <a:srgbClr val="FFFF00"/>
                </a:solidFill>
              </a:rPr>
              <a:t>19</a:t>
            </a:r>
            <a:r>
              <a:rPr lang="en-US" dirty="0" smtClean="0">
                <a:solidFill>
                  <a:schemeClr val="bg1"/>
                </a:solidFill>
              </a:rPr>
              <a:t>If </a:t>
            </a:r>
            <a:r>
              <a:rPr lang="en-US" dirty="0" smtClean="0">
                <a:solidFill>
                  <a:schemeClr val="bg1"/>
                </a:solidFill>
              </a:rPr>
              <a:t>in this life only we have hope in Christ, we are of all men most miserable.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515" y="1516938"/>
            <a:ext cx="8860971" cy="3824124"/>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000" dirty="0" smtClean="0">
                <a:ln>
                  <a:solidFill>
                    <a:schemeClr val="tx1"/>
                  </a:solidFill>
                </a:ln>
                <a:solidFill>
                  <a:srgbClr val="CCECFF"/>
                </a:solidFill>
                <a:effectLst>
                  <a:outerShdw blurRad="50800" dist="50800" dir="5400000" algn="ctr" rotWithShape="0">
                    <a:schemeClr val="tx1"/>
                  </a:outerShdw>
                </a:effectLst>
                <a:latin typeface="Antique Olive" pitchFamily="34" charset="0"/>
                <a:ea typeface="Verdana" pitchFamily="34" charset="0"/>
                <a:cs typeface="ZWAdobeF" pitchFamily="2" charset="0"/>
              </a:rPr>
              <a:t>BUT, HALLELUJAH!</a:t>
            </a:r>
          </a:p>
          <a:p>
            <a:pPr algn="ctr">
              <a:lnSpc>
                <a:spcPct val="75000"/>
              </a:lnSpc>
              <a:spcAft>
                <a:spcPct val="40000"/>
              </a:spcAft>
              <a:buClr>
                <a:srgbClr val="FFFF99"/>
              </a:buClr>
            </a:pPr>
            <a:r>
              <a:rPr lang="en-US" sz="72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t>JESUS DID</a:t>
            </a:r>
            <a:br>
              <a:rPr lang="en-US" sz="72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72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t>RESURRECT AND</a:t>
            </a:r>
            <a:br>
              <a:rPr lang="en-US" sz="72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72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rPr>
              <a:t>SO SHALL WE!</a:t>
            </a:r>
            <a:endParaRPr lang="en-US" sz="6600" dirty="0" smtClean="0">
              <a:ln>
                <a:solidFill>
                  <a:schemeClr val="tx1"/>
                </a:solidFill>
              </a:ln>
              <a:solidFill>
                <a:srgbClr val="FFFF99"/>
              </a:solidFill>
              <a:effectLst>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strVal val="(6*min(max(#ppt_w*#ppt_h,.3),1)-7.4)/-.7*#ppt_w"/>
                                          </p:val>
                                        </p:tav>
                                        <p:tav tm="100000">
                                          <p:val>
                                            <p:strVal val="#ppt_w"/>
                                          </p:val>
                                        </p:tav>
                                      </p:tavLst>
                                    </p:anim>
                                    <p:anim calcmode="lin" valueType="num">
                                      <p:cBhvr>
                                        <p:cTn id="15" dur="500" fill="hold"/>
                                        <p:tgtEl>
                                          <p:spTgt spid="2">
                                            <p:txEl>
                                              <p:pRg st="1" end="1"/>
                                            </p:txEl>
                                          </p:spTgt>
                                        </p:tgtEl>
                                        <p:attrNameLst>
                                          <p:attrName>ppt_h</p:attrName>
                                        </p:attrNameLst>
                                      </p:cBhvr>
                                      <p:tavLst>
                                        <p:tav tm="0">
                                          <p:val>
                                            <p:strVal val="(6*min(max(#ppt_w*#ppt_h,.3),1)-7.4)/-.7*#ppt_h"/>
                                          </p:val>
                                        </p:tav>
                                        <p:tav tm="100000">
                                          <p:val>
                                            <p:strVal val="#ppt_h"/>
                                          </p:val>
                                        </p:tav>
                                      </p:tavLst>
                                    </p:anim>
                                    <p:anim calcmode="lin" valueType="num">
                                      <p:cBhvr>
                                        <p:cTn id="16"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43643"/>
            <a:ext cx="8763000" cy="514894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:20-22</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20</a:t>
            </a:r>
            <a:r>
              <a:rPr lang="en-US" dirty="0" smtClean="0">
                <a:solidFill>
                  <a:schemeClr val="bg1"/>
                </a:solidFill>
              </a:rPr>
              <a:t>But now is Christ risen from the dead, and become the </a:t>
            </a:r>
            <a:r>
              <a:rPr lang="en-US" dirty="0" err="1" smtClean="0">
                <a:solidFill>
                  <a:schemeClr val="bg1"/>
                </a:solidFill>
              </a:rPr>
              <a:t>firstfruits</a:t>
            </a:r>
            <a:r>
              <a:rPr lang="en-US" dirty="0" smtClean="0">
                <a:solidFill>
                  <a:schemeClr val="bg1"/>
                </a:solidFill>
              </a:rPr>
              <a:t> of them that slept. </a:t>
            </a:r>
          </a:p>
          <a:p>
            <a:r>
              <a:rPr lang="en-US" baseline="30000" dirty="0" smtClean="0">
                <a:solidFill>
                  <a:srgbClr val="FFFF00"/>
                </a:solidFill>
              </a:rPr>
              <a:t>21</a:t>
            </a:r>
            <a:r>
              <a:rPr lang="en-US" dirty="0" smtClean="0">
                <a:solidFill>
                  <a:schemeClr val="bg1"/>
                </a:solidFill>
              </a:rPr>
              <a:t>For </a:t>
            </a:r>
            <a:r>
              <a:rPr lang="en-US" dirty="0" smtClean="0">
                <a:solidFill>
                  <a:schemeClr val="bg1"/>
                </a:solidFill>
              </a:rPr>
              <a:t>since by man came death, by man came also the resurrection of the dead. </a:t>
            </a:r>
          </a:p>
          <a:p>
            <a:r>
              <a:rPr lang="en-US" baseline="30000" dirty="0" smtClean="0">
                <a:solidFill>
                  <a:srgbClr val="FFFF00"/>
                </a:solidFill>
              </a:rPr>
              <a:t>22</a:t>
            </a:r>
            <a:r>
              <a:rPr lang="en-US" dirty="0" smtClean="0">
                <a:solidFill>
                  <a:schemeClr val="bg1"/>
                </a:solidFill>
              </a:rPr>
              <a:t>For </a:t>
            </a:r>
            <a:r>
              <a:rPr lang="en-US" dirty="0" smtClean="0">
                <a:solidFill>
                  <a:schemeClr val="bg1"/>
                </a:solidFill>
              </a:rPr>
              <a:t>as in Adam all die, even so in Christ shall all be made alive.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43643"/>
            <a:ext cx="8763000" cy="514894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:50-55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50</a:t>
            </a:r>
            <a:r>
              <a:rPr lang="en-US" dirty="0" smtClean="0">
                <a:solidFill>
                  <a:schemeClr val="bg1"/>
                </a:solidFill>
              </a:rPr>
              <a:t>Now this I say, brethren, that flesh and blood cannot inherit the kingdom of God; neither doth corruption inherit incorruption. </a:t>
            </a:r>
          </a:p>
          <a:p>
            <a:r>
              <a:rPr lang="en-US" baseline="30000" dirty="0" smtClean="0">
                <a:solidFill>
                  <a:srgbClr val="FFFF00"/>
                </a:solidFill>
              </a:rPr>
              <a:t>51</a:t>
            </a:r>
            <a:r>
              <a:rPr lang="en-US" dirty="0" smtClean="0">
                <a:solidFill>
                  <a:schemeClr val="bg1"/>
                </a:solidFill>
              </a:rPr>
              <a:t>Behold</a:t>
            </a:r>
            <a:r>
              <a:rPr lang="en-US" dirty="0" smtClean="0">
                <a:solidFill>
                  <a:schemeClr val="bg1"/>
                </a:solidFill>
              </a:rPr>
              <a:t>, I </a:t>
            </a:r>
            <a:r>
              <a:rPr lang="en-US" dirty="0" err="1" smtClean="0">
                <a:solidFill>
                  <a:schemeClr val="bg1"/>
                </a:solidFill>
              </a:rPr>
              <a:t>shew</a:t>
            </a:r>
            <a:r>
              <a:rPr lang="en-US" dirty="0" smtClean="0">
                <a:solidFill>
                  <a:schemeClr val="bg1"/>
                </a:solidFill>
              </a:rPr>
              <a:t> you a mystery; We shall not all sleep, but we shall all be changed,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0757" y="3400468"/>
            <a:ext cx="9002486" cy="3416320"/>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8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One Of Their Main Problems Was Their SKEPTICAL ATTITUDES Concerning The Resurrection Of</a:t>
            </a:r>
            <a:br>
              <a:rPr lang="en-US" sz="48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48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Jesus Christ</a:t>
            </a:r>
          </a:p>
        </p:txBody>
      </p:sp>
      <p:sp>
        <p:nvSpPr>
          <p:cNvPr id="4"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43643"/>
            <a:ext cx="8763000" cy="514894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920621"/>
            <a:ext cx="8610600" cy="5016758"/>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:50-55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52</a:t>
            </a:r>
            <a:r>
              <a:rPr lang="en-US" dirty="0" smtClean="0">
                <a:solidFill>
                  <a:schemeClr val="bg1"/>
                </a:solidFill>
              </a:rPr>
              <a:t>In </a:t>
            </a:r>
            <a:r>
              <a:rPr lang="en-US" dirty="0" smtClean="0">
                <a:solidFill>
                  <a:schemeClr val="bg1"/>
                </a:solidFill>
              </a:rPr>
              <a:t>a moment, in the twinkling of an eye, at the last trump: for the trumpet shall sound, and the dead shall be raised incorruptible, and we shall be changed. </a:t>
            </a:r>
          </a:p>
          <a:p>
            <a:r>
              <a:rPr lang="en-US" baseline="30000" dirty="0" smtClean="0">
                <a:solidFill>
                  <a:srgbClr val="FFFF00"/>
                </a:solidFill>
              </a:rPr>
              <a:t>53</a:t>
            </a:r>
            <a:r>
              <a:rPr lang="en-US" dirty="0" smtClean="0">
                <a:solidFill>
                  <a:schemeClr val="bg1"/>
                </a:solidFill>
              </a:rPr>
              <a:t>For </a:t>
            </a:r>
            <a:r>
              <a:rPr lang="en-US" dirty="0" smtClean="0">
                <a:solidFill>
                  <a:schemeClr val="bg1"/>
                </a:solidFill>
              </a:rPr>
              <a:t>this corruptible must put on incorruption, and this mortal must put on immortality.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541565"/>
            <a:ext cx="8763000" cy="5774871"/>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612845"/>
            <a:ext cx="8610600" cy="5632311"/>
          </a:xfrm>
          <a:prstGeom prst="rect">
            <a:avLst/>
          </a:prstGeom>
          <a:noFill/>
          <a:ln w="9525">
            <a:noFill/>
            <a:miter lim="800000"/>
            <a:headEnd/>
            <a:tailEnd/>
          </a:ln>
          <a:effectLst/>
        </p:spPr>
        <p:txBody>
          <a:bodyPr wrap="square">
            <a:spAutoFit/>
          </a:bodyPr>
          <a:lstStyle/>
          <a:p>
            <a:r>
              <a:rPr lang="en-US" dirty="0" smtClean="0">
                <a:solidFill>
                  <a:srgbClr val="FFFF00"/>
                </a:solidFill>
                <a:effectLst>
                  <a:outerShdw blurRad="50800" dist="50800" dir="5400000" algn="ctr" rotWithShape="0">
                    <a:schemeClr val="tx1"/>
                  </a:outerShdw>
                </a:effectLst>
              </a:rPr>
              <a:t>1 Corinthians </a:t>
            </a:r>
            <a:r>
              <a:rPr lang="en-US" dirty="0" smtClean="0">
                <a:solidFill>
                  <a:srgbClr val="FFFF00"/>
                </a:solidFill>
                <a:effectLst>
                  <a:outerShdw blurRad="50800" dist="50800" dir="5400000" algn="ctr" rotWithShape="0">
                    <a:schemeClr val="tx1"/>
                  </a:outerShdw>
                </a:effectLst>
              </a:rPr>
              <a:t>15</a:t>
            </a:r>
            <a:r>
              <a:rPr lang="en-US" dirty="0" smtClean="0">
                <a:solidFill>
                  <a:srgbClr val="FFFF00"/>
                </a:solidFill>
                <a:effectLst>
                  <a:outerShdw blurRad="50800" dist="50800" dir="5400000" algn="ctr" rotWithShape="0">
                    <a:schemeClr val="tx1"/>
                  </a:outerShdw>
                </a:effectLst>
              </a:rPr>
              <a:t>:50-55</a:t>
            </a:r>
            <a:r>
              <a:rPr lang="en-US" dirty="0">
                <a:solidFill>
                  <a:schemeClr val="folHlink"/>
                </a:solidFill>
                <a:effectLst>
                  <a:outerShdw blurRad="50800" dist="50800" dir="5400000" algn="ctr" rotWithShape="0">
                    <a:schemeClr val="tx1"/>
                  </a:outerShdw>
                </a:effectLst>
              </a:rPr>
              <a:t/>
            </a:r>
            <a:br>
              <a:rPr lang="en-US" dirty="0">
                <a:solidFill>
                  <a:schemeClr val="folHlink"/>
                </a:solidFill>
                <a:effectLst>
                  <a:outerShdw blurRad="50800" dist="50800" dir="5400000" algn="ctr" rotWithShape="0">
                    <a:schemeClr val="tx1"/>
                  </a:outerShdw>
                </a:effectLst>
              </a:rPr>
            </a:br>
            <a:r>
              <a:rPr lang="en-US" baseline="30000" dirty="0" smtClean="0">
                <a:solidFill>
                  <a:srgbClr val="FFFF00"/>
                </a:solidFill>
              </a:rPr>
              <a:t>54</a:t>
            </a:r>
            <a:r>
              <a:rPr lang="en-US" dirty="0" smtClean="0">
                <a:solidFill>
                  <a:schemeClr val="bg1"/>
                </a:solidFill>
              </a:rPr>
              <a:t>So </a:t>
            </a:r>
            <a:r>
              <a:rPr lang="en-US" dirty="0" smtClean="0">
                <a:solidFill>
                  <a:schemeClr val="bg1"/>
                </a:solidFill>
              </a:rPr>
              <a:t>when this corruptible shall have put on incorruption, and this mortal shall have put on immortality, then shall be brought to pass the saying that is written, Death is swallowed up in victory. </a:t>
            </a:r>
          </a:p>
          <a:p>
            <a:r>
              <a:rPr lang="en-US" baseline="30000" dirty="0" smtClean="0">
                <a:solidFill>
                  <a:srgbClr val="FFFF00"/>
                </a:solidFill>
              </a:rPr>
              <a:t>55</a:t>
            </a:r>
            <a:r>
              <a:rPr lang="en-US" dirty="0" smtClean="0">
                <a:solidFill>
                  <a:schemeClr val="bg1"/>
                </a:solidFill>
              </a:rPr>
              <a:t>O </a:t>
            </a:r>
            <a:r>
              <a:rPr lang="en-US" dirty="0" smtClean="0">
                <a:solidFill>
                  <a:schemeClr val="bg1"/>
                </a:solidFill>
              </a:rPr>
              <a:t>death, where is thy sting? O grave, where is thy victory?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RESURRECTION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563336"/>
            <a:ext cx="8763000" cy="5731328"/>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612845"/>
            <a:ext cx="8610600" cy="5632311"/>
          </a:xfrm>
          <a:prstGeom prst="rect">
            <a:avLst/>
          </a:prstGeom>
          <a:noFill/>
          <a:ln w="9525">
            <a:noFill/>
            <a:miter lim="800000"/>
            <a:headEnd/>
            <a:tailEnd/>
          </a:ln>
          <a:effectLst/>
        </p:spPr>
        <p:txBody>
          <a:bodyPr wrap="square">
            <a:spAutoFit/>
          </a:bodyPr>
          <a:lstStyle/>
          <a:p>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1 Corinthians </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15</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:57-58</a:t>
            </a:r>
            <a: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t/>
            </a:r>
            <a:b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br>
            <a:r>
              <a:rPr lang="en-US" baseline="30000" dirty="0" smtClean="0">
                <a:solidFill>
                  <a:srgbClr val="FFFF00"/>
                </a:solidFill>
                <a:effectLst>
                  <a:glow rad="228600">
                    <a:schemeClr val="accent4">
                      <a:satMod val="175000"/>
                      <a:alpha val="40000"/>
                    </a:schemeClr>
                  </a:glow>
                </a:effectLst>
              </a:rPr>
              <a:t>57</a:t>
            </a:r>
            <a:r>
              <a:rPr lang="en-US" dirty="0" smtClean="0">
                <a:solidFill>
                  <a:schemeClr val="bg1"/>
                </a:solidFill>
                <a:effectLst>
                  <a:glow rad="228600">
                    <a:schemeClr val="accent4">
                      <a:satMod val="175000"/>
                      <a:alpha val="40000"/>
                    </a:schemeClr>
                  </a:glow>
                </a:effectLst>
              </a:rPr>
              <a:t>But thanks be to God, which </a:t>
            </a:r>
            <a:r>
              <a:rPr lang="en-US" dirty="0" err="1" smtClean="0">
                <a:solidFill>
                  <a:schemeClr val="bg1"/>
                </a:solidFill>
                <a:effectLst>
                  <a:glow rad="228600">
                    <a:schemeClr val="accent4">
                      <a:satMod val="175000"/>
                      <a:alpha val="40000"/>
                    </a:schemeClr>
                  </a:glow>
                </a:effectLst>
              </a:rPr>
              <a:t>giveth</a:t>
            </a:r>
            <a:r>
              <a:rPr lang="en-US" dirty="0" smtClean="0">
                <a:solidFill>
                  <a:schemeClr val="bg1"/>
                </a:solidFill>
                <a:effectLst>
                  <a:glow rad="228600">
                    <a:schemeClr val="accent4">
                      <a:satMod val="175000"/>
                      <a:alpha val="40000"/>
                    </a:schemeClr>
                  </a:glow>
                </a:effectLst>
              </a:rPr>
              <a:t> us the victory through our Lord Jesus Christ. </a:t>
            </a:r>
          </a:p>
          <a:p>
            <a:r>
              <a:rPr lang="en-US" baseline="30000" dirty="0" smtClean="0">
                <a:solidFill>
                  <a:srgbClr val="FFFF00"/>
                </a:solidFill>
                <a:effectLst>
                  <a:glow rad="228600">
                    <a:schemeClr val="accent4">
                      <a:satMod val="175000"/>
                      <a:alpha val="40000"/>
                    </a:schemeClr>
                  </a:glow>
                </a:effectLst>
              </a:rPr>
              <a:t>58</a:t>
            </a:r>
            <a:r>
              <a:rPr lang="en-US" dirty="0" smtClean="0">
                <a:solidFill>
                  <a:schemeClr val="bg1"/>
                </a:solidFill>
                <a:effectLst>
                  <a:glow rad="228600">
                    <a:schemeClr val="accent4">
                      <a:satMod val="175000"/>
                      <a:alpha val="40000"/>
                    </a:schemeClr>
                  </a:glow>
                </a:effectLst>
              </a:rPr>
              <a:t>Therefore</a:t>
            </a:r>
            <a:r>
              <a:rPr lang="en-US" dirty="0" smtClean="0">
                <a:solidFill>
                  <a:schemeClr val="bg1"/>
                </a:solidFill>
                <a:effectLst>
                  <a:glow rad="228600">
                    <a:schemeClr val="accent4">
                      <a:satMod val="175000"/>
                      <a:alpha val="40000"/>
                    </a:schemeClr>
                  </a:glow>
                </a:effectLst>
              </a:rPr>
              <a:t>, my beloved brethren, be ye </a:t>
            </a:r>
            <a:r>
              <a:rPr lang="en-US" dirty="0" err="1" smtClean="0">
                <a:solidFill>
                  <a:schemeClr val="bg1"/>
                </a:solidFill>
                <a:effectLst>
                  <a:glow rad="228600">
                    <a:schemeClr val="accent4">
                      <a:satMod val="175000"/>
                      <a:alpha val="40000"/>
                    </a:schemeClr>
                  </a:glow>
                </a:effectLst>
              </a:rPr>
              <a:t>stedfast</a:t>
            </a:r>
            <a:r>
              <a:rPr lang="en-US" dirty="0" smtClean="0">
                <a:solidFill>
                  <a:schemeClr val="bg1"/>
                </a:solidFill>
                <a:effectLst>
                  <a:glow rad="228600">
                    <a:schemeClr val="accent4">
                      <a:satMod val="175000"/>
                      <a:alpha val="40000"/>
                    </a:schemeClr>
                  </a:glow>
                </a:effectLst>
              </a:rPr>
              <a:t>, </a:t>
            </a:r>
            <a:r>
              <a:rPr lang="en-US" dirty="0" err="1" smtClean="0">
                <a:solidFill>
                  <a:schemeClr val="bg1"/>
                </a:solidFill>
                <a:effectLst>
                  <a:glow rad="228600">
                    <a:schemeClr val="accent4">
                      <a:satMod val="175000"/>
                      <a:alpha val="40000"/>
                    </a:schemeClr>
                  </a:glow>
                </a:effectLst>
              </a:rPr>
              <a:t>unmoveable</a:t>
            </a:r>
            <a:r>
              <a:rPr lang="en-US" dirty="0" smtClean="0">
                <a:solidFill>
                  <a:schemeClr val="bg1"/>
                </a:solidFill>
                <a:effectLst>
                  <a:glow rad="228600">
                    <a:schemeClr val="accent4">
                      <a:satMod val="175000"/>
                      <a:alpha val="40000"/>
                    </a:schemeClr>
                  </a:glow>
                </a:effectLst>
              </a:rPr>
              <a:t>, always abounding in the work of the Lord, forasmuch as ye know that your </a:t>
            </a:r>
            <a:r>
              <a:rPr lang="en-US" dirty="0" err="1" smtClean="0">
                <a:solidFill>
                  <a:schemeClr val="bg1"/>
                </a:solidFill>
                <a:effectLst>
                  <a:glow rad="228600">
                    <a:schemeClr val="accent4">
                      <a:satMod val="175000"/>
                      <a:alpha val="40000"/>
                    </a:schemeClr>
                  </a:glow>
                </a:effectLst>
              </a:rPr>
              <a:t>labour</a:t>
            </a:r>
            <a:r>
              <a:rPr lang="en-US" dirty="0" smtClean="0">
                <a:solidFill>
                  <a:schemeClr val="bg1"/>
                </a:solidFill>
                <a:effectLst>
                  <a:glow rad="228600">
                    <a:schemeClr val="accent4">
                      <a:satMod val="175000"/>
                      <a:alpha val="40000"/>
                    </a:schemeClr>
                  </a:glow>
                </a:effectLst>
              </a:rPr>
              <a:t> is not in vain in the Lord.</a:t>
            </a:r>
            <a:endParaRPr lang="en-US" dirty="0">
              <a:solidFill>
                <a:schemeClr val="bg1"/>
              </a:solidFill>
              <a:effectLst>
                <a:glow rad="2286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1515" y="2996741"/>
            <a:ext cx="8860971" cy="2323713"/>
          </a:xfrm>
          <a:prstGeom prst="rect">
            <a:avLst/>
          </a:prstGeom>
          <a:noFill/>
          <a:ln w="9525">
            <a:noFill/>
            <a:miter lim="800000"/>
            <a:headEnd/>
            <a:tailEnd/>
          </a:ln>
          <a:effectLst/>
        </p:spPr>
        <p:txBody>
          <a:bodyPr wrap="square">
            <a:spAutoFit/>
          </a:bodyPr>
          <a:lstStyle/>
          <a:p>
            <a:pPr algn="ctr">
              <a:spcAft>
                <a:spcPct val="40000"/>
              </a:spcAft>
              <a:buClr>
                <a:srgbClr val="FFFF99"/>
              </a:buClr>
            </a:pPr>
            <a:r>
              <a:rPr lang="en-US" sz="145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VICTORY</a:t>
            </a:r>
          </a:p>
        </p:txBody>
      </p:sp>
      <p:sp>
        <p:nvSpPr>
          <p:cNvPr id="2" name="Text Box 2"/>
          <p:cNvSpPr txBox="1">
            <a:spLocks noChangeArrowheads="1"/>
          </p:cNvSpPr>
          <p:nvPr/>
        </p:nvSpPr>
        <p:spPr bwMode="auto">
          <a:xfrm>
            <a:off x="141515" y="5039677"/>
            <a:ext cx="8860971" cy="1756763"/>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Through Our</a:t>
            </a:r>
            <a:b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br>
            <a:r>
              <a:rPr lang="en-US" sz="72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Lord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ppt_w"/>
                                          </p:val>
                                        </p:tav>
                                        <p:tav tm="100000">
                                          <p:val>
                                            <p:strVal val="#ppt_w"/>
                                          </p:val>
                                        </p:tav>
                                      </p:tavLst>
                                    </p:anim>
                                    <p:anim calcmode="lin" valueType="num">
                                      <p:cBhvr>
                                        <p:cTn id="8" dur="10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4962" y="2212384"/>
            <a:ext cx="8970949" cy="1015663"/>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0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THREE</a:t>
            </a:r>
            <a:r>
              <a:rPr lang="en-US" sz="60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WORDS</a:t>
            </a:r>
            <a:r>
              <a:rPr lang="en-US" sz="60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t>
            </a:r>
          </a:p>
        </p:txBody>
      </p:sp>
      <p:sp>
        <p:nvSpPr>
          <p:cNvPr id="5" name="Text Box 2"/>
          <p:cNvSpPr txBox="1">
            <a:spLocks noChangeArrowheads="1"/>
          </p:cNvSpPr>
          <p:nvPr/>
        </p:nvSpPr>
        <p:spPr bwMode="auto">
          <a:xfrm>
            <a:off x="336331" y="3237343"/>
            <a:ext cx="8807669" cy="3539430"/>
          </a:xfrm>
          <a:prstGeom prst="rect">
            <a:avLst/>
          </a:prstGeom>
          <a:noFill/>
          <a:ln w="9525">
            <a:noFill/>
            <a:miter lim="800000"/>
            <a:headEnd/>
            <a:tailEnd/>
          </a:ln>
          <a:effectLst/>
        </p:spPr>
        <p:txBody>
          <a:bodyPr wrap="square">
            <a:spAutoFit/>
          </a:bodyPr>
          <a:lstStyle/>
          <a:p>
            <a:pPr>
              <a:lnSpc>
                <a:spcPct val="85000"/>
              </a:lnSpc>
              <a:spcAft>
                <a:spcPts val="1200"/>
              </a:spcAft>
              <a:buClr>
                <a:srgbClr val="FFFF99"/>
              </a:buClr>
            </a:pPr>
            <a:r>
              <a:rPr lang="en-US" sz="3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1. </a:t>
            </a:r>
            <a:r>
              <a:rPr lang="en-US" sz="44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STEADFAST</a:t>
            </a:r>
            <a: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am loyal </a:t>
            </a:r>
            <a:r>
              <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and determined</a:t>
            </a:r>
          </a:p>
          <a:p>
            <a:pPr>
              <a:lnSpc>
                <a:spcPct val="85000"/>
              </a:lnSpc>
              <a:spcAft>
                <a:spcPts val="1200"/>
              </a:spcAft>
              <a:buClr>
                <a:srgbClr val="FFFF99"/>
              </a:buClr>
            </a:pPr>
            <a:r>
              <a:rPr lang="en-US" sz="3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2. </a:t>
            </a:r>
            <a:r>
              <a:rPr lang="en-US" sz="44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UNMOVABLE</a:t>
            </a:r>
            <a:r>
              <a:rPr lang="en-US" sz="3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am positioned in Christ</a:t>
            </a:r>
            <a:endPar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a:p>
            <a:pPr>
              <a:lnSpc>
                <a:spcPct val="85000"/>
              </a:lnSpc>
              <a:spcAft>
                <a:spcPts val="1200"/>
              </a:spcAft>
              <a:buClr>
                <a:srgbClr val="FFFF99"/>
              </a:buClr>
            </a:pPr>
            <a:r>
              <a:rPr lang="en-US" sz="3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3. </a:t>
            </a:r>
            <a:r>
              <a:rPr lang="en-US" sz="44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ABOUNDING</a:t>
            </a:r>
            <a: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t>
            </a:r>
            <a:r>
              <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 am over flowing</a:t>
            </a:r>
            <a:endParaRPr lang="en-US" sz="3600" b="0" dirty="0" smtClean="0">
              <a:ln>
                <a:solidFill>
                  <a:schemeClr val="tx1"/>
                </a:solidFill>
              </a:ln>
              <a:solidFill>
                <a:srgbClr val="FFFF99"/>
              </a:solidFill>
              <a:effectLst>
                <a:glow rad="228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Scale>
                                      <p:cBhvr>
                                        <p:cTn id="1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0" end="0"/>
                                            </p:txEl>
                                          </p:spTgt>
                                        </p:tgtEl>
                                        <p:attrNameLst>
                                          <p:attrName>ppt_x</p:attrName>
                                          <p:attrName>ppt_y</p:attrName>
                                        </p:attrNameLst>
                                      </p:cBhvr>
                                    </p:animMotion>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Scale>
                                      <p:cBhvr>
                                        <p:cTn id="21"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1" end="1"/>
                                            </p:txEl>
                                          </p:spTgt>
                                        </p:tgtEl>
                                        <p:attrNameLst>
                                          <p:attrName>ppt_x</p:attrName>
                                          <p:attrName>ppt_y</p:attrName>
                                        </p:attrNameLst>
                                      </p:cBhvr>
                                    </p:animMotion>
                                    <p:animEffect transition="in" filter="fade">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Scale>
                                      <p:cBhvr>
                                        <p:cTn id="28"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xEl>
                                              <p:pRg st="2" end="2"/>
                                            </p:txEl>
                                          </p:spTgt>
                                        </p:tgtEl>
                                        <p:attrNameLst>
                                          <p:attrName>ppt_x</p:attrName>
                                          <p:attrName>ppt_y</p:attrName>
                                        </p:attrNameLst>
                                      </p:cBhvr>
                                    </p:animMotion>
                                    <p:animEffect transition="in" filter="fade">
                                      <p:cBhvr>
                                        <p:cTn id="3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41515" y="4792240"/>
            <a:ext cx="8860971"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rPr>
              <a:t>Have You Made The Decision To Believe In The Good News Of Jesus?</a:t>
            </a:r>
            <a:endPar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41515" y="4792240"/>
            <a:ext cx="8860971"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rPr>
              <a:t>Are You Confident That You Have Been Positioned In Christ?</a:t>
            </a:r>
            <a:endPar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4825693"/>
            <a:ext cx="9143999" cy="1754326"/>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rPr>
              <a:t>Are You Overflowing With Hope Because Of Your Faith In Jesus Christ?</a:t>
            </a:r>
            <a:endParaRPr lang="en-US" sz="4800" dirty="0" smtClean="0">
              <a:ln>
                <a:solidFill>
                  <a:schemeClr val="tx1"/>
                </a:solidFill>
              </a:ln>
              <a:solidFill>
                <a:schemeClr val="bg1"/>
              </a:solidFill>
              <a:effectLst>
                <a:glow rad="228600">
                  <a:srgbClr val="000000"/>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3556986"/>
            <a:ext cx="8763000" cy="3246664"/>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3595269"/>
            <a:ext cx="8610600" cy="3170099"/>
          </a:xfrm>
          <a:prstGeom prst="rect">
            <a:avLst/>
          </a:prstGeom>
          <a:noFill/>
          <a:ln w="9525">
            <a:noFill/>
            <a:miter lim="800000"/>
            <a:headEnd/>
            <a:tailEnd/>
          </a:ln>
          <a:effectLst/>
        </p:spPr>
        <p:txBody>
          <a:bodyPr wrap="square">
            <a:spAutoFit/>
          </a:bodyPr>
          <a:lstStyle/>
          <a:p>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John </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11</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:25-26</a:t>
            </a:r>
            <a: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t/>
            </a:r>
            <a:b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br>
            <a:r>
              <a:rPr lang="en-US" baseline="30000" dirty="0" smtClean="0">
                <a:solidFill>
                  <a:srgbClr val="FFFF00"/>
                </a:solidFill>
                <a:effectLst>
                  <a:glow rad="228600">
                    <a:schemeClr val="accent4">
                      <a:satMod val="175000"/>
                      <a:alpha val="40000"/>
                    </a:schemeClr>
                  </a:glow>
                </a:effectLst>
              </a:rPr>
              <a:t>25</a:t>
            </a:r>
            <a:r>
              <a:rPr lang="en-US" dirty="0" smtClean="0">
                <a:solidFill>
                  <a:schemeClr val="bg1"/>
                </a:solidFill>
                <a:effectLst>
                  <a:glow rad="228600">
                    <a:schemeClr val="accent4">
                      <a:satMod val="175000"/>
                      <a:alpha val="40000"/>
                    </a:schemeClr>
                  </a:glow>
                </a:effectLst>
              </a:rPr>
              <a:t>Jesus said unto her, I am the resurrection, and the life: he that believeth in me, though he were dead, yet shall he live</a:t>
            </a:r>
            <a:r>
              <a:rPr lang="en-US" dirty="0" smtClean="0">
                <a:solidFill>
                  <a:schemeClr val="bg1"/>
                </a:solidFill>
                <a:effectLst>
                  <a:glow rad="228600">
                    <a:schemeClr val="accent4">
                      <a:satMod val="175000"/>
                      <a:alpha val="40000"/>
                    </a:schemeClr>
                  </a:glow>
                </a:effectLst>
              </a:rPr>
              <a:t>:</a:t>
            </a:r>
            <a:endParaRPr lang="en-US" dirty="0">
              <a:solidFill>
                <a:schemeClr val="bg1"/>
              </a:solidFill>
              <a:effectLst>
                <a:glow rad="228600">
                  <a:schemeClr val="accent4">
                    <a:satMod val="175000"/>
                    <a:alpha val="40000"/>
                  </a:schemeClr>
                </a:glow>
              </a:effectLst>
            </a:endParaRPr>
          </a:p>
        </p:txBody>
      </p:sp>
      <p:sp>
        <p:nvSpPr>
          <p:cNvPr id="4" name="Text Box 2"/>
          <p:cNvSpPr txBox="1">
            <a:spLocks noChangeArrowheads="1"/>
          </p:cNvSpPr>
          <p:nvPr/>
        </p:nvSpPr>
        <p:spPr bwMode="auto">
          <a:xfrm>
            <a:off x="41156" y="-44604"/>
            <a:ext cx="8860971" cy="1015663"/>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Listen To Jesus...</a:t>
            </a:r>
            <a:endParaRPr lang="en-US" sz="6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1515" y="3523129"/>
            <a:ext cx="8860971" cy="320857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The Apostle Paul</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Had To Deal With</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This Situation Head On, And Does So In</a:t>
            </a:r>
            <a:b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br>
            <a:r>
              <a:rPr lang="en-US" sz="5400" dirty="0" smtClean="0">
                <a:ln>
                  <a:solidFill>
                    <a:schemeClr val="tx1"/>
                  </a:solidFill>
                </a:ln>
                <a:solidFill>
                  <a:schemeClr val="bg1"/>
                </a:solidFill>
                <a:effectLst>
                  <a:outerShdw blurRad="50800" dist="50800" dir="5400000" algn="ctr" rotWithShape="0">
                    <a:schemeClr val="tx1"/>
                  </a:outerShdw>
                </a:effectLst>
                <a:latin typeface="Antique Olive" pitchFamily="34" charset="0"/>
                <a:ea typeface="Verdana" pitchFamily="34" charset="0"/>
                <a:cs typeface="ZWAdobeF" pitchFamily="2" charset="0"/>
              </a:rPr>
              <a:t>1 Corinthians 15</a:t>
            </a:r>
          </a:p>
        </p:txBody>
      </p:sp>
      <p:sp>
        <p:nvSpPr>
          <p:cNvPr id="4" name="Text Box 2"/>
          <p:cNvSpPr txBox="1">
            <a:spLocks noChangeArrowheads="1"/>
          </p:cNvSpPr>
          <p:nvPr/>
        </p:nvSpPr>
        <p:spPr bwMode="auto">
          <a:xfrm>
            <a:off x="141515" y="205368"/>
            <a:ext cx="8860971" cy="3139321"/>
          </a:xfrm>
          <a:prstGeom prst="rect">
            <a:avLst/>
          </a:prstGeom>
          <a:noFill/>
          <a:ln w="9525">
            <a:noFill/>
            <a:miter lim="800000"/>
            <a:headEnd/>
            <a:tailEnd/>
          </a:ln>
          <a:effectLst/>
        </p:spPr>
        <p:txBody>
          <a:bodyPr wrap="square">
            <a:spAutoFit/>
          </a:bodyPr>
          <a:lstStyle/>
          <a:p>
            <a:pPr algn="ctr">
              <a:lnSpc>
                <a:spcPct val="75000"/>
              </a:lnSpc>
              <a:spcAft>
                <a:spcPct val="40000"/>
              </a:spcAft>
              <a:buClr>
                <a:srgbClr val="FFFF99"/>
              </a:buClr>
            </a:pPr>
            <a:r>
              <a:rPr lang="en-US" sz="6600" dirty="0" smtClean="0">
                <a:ln>
                  <a:solidFill>
                    <a:schemeClr val="tx1"/>
                  </a:solidFill>
                </a:ln>
                <a:solidFill>
                  <a:srgbClr val="FFFF66"/>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The Book Of Corinthians Was Written To The Church In Corinth</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4188374"/>
            <a:ext cx="8763000" cy="2615293"/>
          </a:xfrm>
          <a:prstGeom prst="rect">
            <a:avLst/>
          </a:prstGeom>
          <a:solidFill>
            <a:schemeClr val="tx1">
              <a:alpha val="64999"/>
            </a:schemeClr>
          </a:solidFill>
          <a:ln w="9525" cap="rnd">
            <a:noFill/>
            <a:prstDash val="sysDot"/>
            <a:miter lim="800000"/>
            <a:headEnd/>
            <a:tailEnd/>
          </a:ln>
          <a:effectLst/>
        </p:spPr>
        <p:txBody>
          <a:bodyPr wrap="none" anchor="ctr"/>
          <a:lstStyle/>
          <a:p>
            <a:endParaRPr lang="en-US"/>
          </a:p>
        </p:txBody>
      </p:sp>
      <p:sp>
        <p:nvSpPr>
          <p:cNvPr id="3" name="Text Box 3"/>
          <p:cNvSpPr txBox="1">
            <a:spLocks noChangeArrowheads="1"/>
          </p:cNvSpPr>
          <p:nvPr/>
        </p:nvSpPr>
        <p:spPr bwMode="auto">
          <a:xfrm>
            <a:off x="266700" y="4218748"/>
            <a:ext cx="8610600" cy="2554545"/>
          </a:xfrm>
          <a:prstGeom prst="rect">
            <a:avLst/>
          </a:prstGeom>
          <a:noFill/>
          <a:ln w="9525">
            <a:noFill/>
            <a:miter lim="800000"/>
            <a:headEnd/>
            <a:tailEnd/>
          </a:ln>
          <a:effectLst/>
        </p:spPr>
        <p:txBody>
          <a:bodyPr wrap="square">
            <a:spAutoFit/>
          </a:bodyPr>
          <a:lstStyle/>
          <a:p>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John </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11</a:t>
            </a:r>
            <a:r>
              <a:rPr lang="en-US" dirty="0" smtClean="0">
                <a:solidFill>
                  <a:srgbClr val="FFFF00"/>
                </a:solidFill>
                <a:effectLst>
                  <a:glow rad="228600">
                    <a:schemeClr val="accent4">
                      <a:satMod val="175000"/>
                      <a:alpha val="40000"/>
                    </a:schemeClr>
                  </a:glow>
                  <a:outerShdw blurRad="50800" dist="50800" dir="5400000" algn="ctr" rotWithShape="0">
                    <a:schemeClr val="tx1"/>
                  </a:outerShdw>
                </a:effectLst>
              </a:rPr>
              <a:t>:25-26</a:t>
            </a:r>
            <a: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t/>
            </a:r>
            <a:br>
              <a:rPr lang="en-US" dirty="0">
                <a:solidFill>
                  <a:schemeClr val="folHlink"/>
                </a:solidFill>
                <a:effectLst>
                  <a:glow rad="228600">
                    <a:schemeClr val="accent4">
                      <a:satMod val="175000"/>
                      <a:alpha val="40000"/>
                    </a:schemeClr>
                  </a:glow>
                  <a:outerShdw blurRad="50800" dist="50800" dir="5400000" algn="ctr" rotWithShape="0">
                    <a:schemeClr val="tx1"/>
                  </a:outerShdw>
                </a:effectLst>
              </a:rPr>
            </a:br>
            <a:r>
              <a:rPr lang="en-US" baseline="30000" dirty="0" smtClean="0">
                <a:solidFill>
                  <a:srgbClr val="FFFF00"/>
                </a:solidFill>
                <a:effectLst>
                  <a:glow rad="228600">
                    <a:schemeClr val="accent4">
                      <a:satMod val="175000"/>
                      <a:alpha val="40000"/>
                    </a:schemeClr>
                  </a:glow>
                </a:effectLst>
              </a:rPr>
              <a:t>26</a:t>
            </a:r>
            <a:r>
              <a:rPr lang="en-US" dirty="0" smtClean="0">
                <a:solidFill>
                  <a:schemeClr val="bg1"/>
                </a:solidFill>
                <a:effectLst>
                  <a:glow rad="228600">
                    <a:schemeClr val="accent4">
                      <a:satMod val="175000"/>
                      <a:alpha val="40000"/>
                    </a:schemeClr>
                  </a:glow>
                </a:effectLst>
              </a:rPr>
              <a:t>And </a:t>
            </a:r>
            <a:r>
              <a:rPr lang="en-US" dirty="0" smtClean="0">
                <a:solidFill>
                  <a:schemeClr val="bg1"/>
                </a:solidFill>
                <a:effectLst>
                  <a:glow rad="228600">
                    <a:schemeClr val="accent4">
                      <a:satMod val="175000"/>
                      <a:alpha val="40000"/>
                    </a:schemeClr>
                  </a:glow>
                </a:effectLst>
              </a:rPr>
              <a:t>whosoever </a:t>
            </a:r>
            <a:r>
              <a:rPr lang="en-US" dirty="0" err="1" smtClean="0">
                <a:solidFill>
                  <a:schemeClr val="bg1"/>
                </a:solidFill>
                <a:effectLst>
                  <a:glow rad="228600">
                    <a:schemeClr val="accent4">
                      <a:satMod val="175000"/>
                      <a:alpha val="40000"/>
                    </a:schemeClr>
                  </a:glow>
                </a:effectLst>
              </a:rPr>
              <a:t>liveth</a:t>
            </a:r>
            <a:r>
              <a:rPr lang="en-US" dirty="0" smtClean="0">
                <a:solidFill>
                  <a:schemeClr val="bg1"/>
                </a:solidFill>
                <a:effectLst>
                  <a:glow rad="228600">
                    <a:schemeClr val="accent4">
                      <a:satMod val="175000"/>
                      <a:alpha val="40000"/>
                    </a:schemeClr>
                  </a:glow>
                </a:effectLst>
              </a:rPr>
              <a:t> and believeth in me shall never die. </a:t>
            </a:r>
            <a:r>
              <a:rPr lang="en-US" dirty="0" err="1" smtClean="0">
                <a:solidFill>
                  <a:schemeClr val="bg1"/>
                </a:solidFill>
                <a:effectLst>
                  <a:glow rad="228600">
                    <a:schemeClr val="accent4">
                      <a:satMod val="175000"/>
                      <a:alpha val="40000"/>
                    </a:schemeClr>
                  </a:glow>
                </a:effectLst>
              </a:rPr>
              <a:t>Believest</a:t>
            </a:r>
            <a:r>
              <a:rPr lang="en-US" dirty="0" smtClean="0">
                <a:solidFill>
                  <a:schemeClr val="bg1"/>
                </a:solidFill>
                <a:effectLst>
                  <a:glow rad="228600">
                    <a:schemeClr val="accent4">
                      <a:satMod val="175000"/>
                      <a:alpha val="40000"/>
                    </a:schemeClr>
                  </a:glow>
                </a:effectLst>
              </a:rPr>
              <a:t> thou this? </a:t>
            </a:r>
            <a:endParaRPr lang="en-US" dirty="0">
              <a:solidFill>
                <a:schemeClr val="bg1"/>
              </a:solidFill>
              <a:effectLst>
                <a:glow rad="228600">
                  <a:schemeClr val="accent4">
                    <a:satMod val="175000"/>
                    <a:alpha val="40000"/>
                  </a:schemeClr>
                </a:glow>
              </a:effectLst>
            </a:endParaRPr>
          </a:p>
        </p:txBody>
      </p:sp>
      <p:sp>
        <p:nvSpPr>
          <p:cNvPr id="4" name="Text Box 2"/>
          <p:cNvSpPr txBox="1">
            <a:spLocks noChangeArrowheads="1"/>
          </p:cNvSpPr>
          <p:nvPr/>
        </p:nvSpPr>
        <p:spPr bwMode="auto">
          <a:xfrm>
            <a:off x="41156" y="-44604"/>
            <a:ext cx="8860971" cy="1015663"/>
          </a:xfrm>
          <a:prstGeom prst="rect">
            <a:avLst/>
          </a:prstGeom>
          <a:noFill/>
          <a:ln w="9525">
            <a:noFill/>
            <a:miter lim="800000"/>
            <a:headEnd/>
            <a:tailEnd/>
          </a:ln>
          <a:effectLst/>
        </p:spPr>
        <p:txBody>
          <a:bodyPr wrap="square">
            <a:spAutoFit/>
          </a:bodyPr>
          <a:lstStyle/>
          <a:p>
            <a:pPr>
              <a:spcAft>
                <a:spcPct val="40000"/>
              </a:spcAft>
              <a:buClr>
                <a:srgbClr val="FFFF99"/>
              </a:buClr>
            </a:pPr>
            <a:r>
              <a:rPr lang="en-US" sz="6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rPr>
              <a:t>Listen To Jesus...</a:t>
            </a:r>
            <a:endParaRPr lang="en-US" sz="6000" b="0" dirty="0" smtClean="0">
              <a:ln>
                <a:solidFill>
                  <a:schemeClr val="tx1"/>
                </a:solidFill>
              </a:ln>
              <a:solidFill>
                <a:srgbClr val="66FFFF"/>
              </a:solidFill>
              <a:effectLst>
                <a:glow rad="228600">
                  <a:schemeClr val="accent4">
                    <a:satMod val="175000"/>
                    <a:alpha val="40000"/>
                  </a:schemeClr>
                </a:glow>
                <a:outerShdw blurRad="50800" dist="50800" dir="5400000" algn="ctr" rotWithShape="0">
                  <a:schemeClr val="tx1"/>
                </a:outerShdw>
              </a:effectLst>
              <a:latin typeface="Requiem" pitchFamily="2" charset="0"/>
              <a:ea typeface="Verdana" pitchFamily="34" charset="0"/>
              <a:cs typeface="ZWAdobeF" pitchFamily="2"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4194305"/>
            <a:ext cx="9143999" cy="2659190"/>
          </a:xfrm>
          <a:prstGeom prst="rect">
            <a:avLst/>
          </a:prstGeom>
          <a:noFill/>
          <a:ln w="9525">
            <a:noFill/>
            <a:miter lim="800000"/>
            <a:headEnd/>
            <a:tailEnd/>
          </a:ln>
          <a:effectLst/>
        </p:spPr>
        <p:txBody>
          <a:bodyPr wrap="square">
            <a:spAutoFit/>
          </a:bodyPr>
          <a:lstStyle/>
          <a:p>
            <a:pPr algn="ctr">
              <a:lnSpc>
                <a:spcPct val="85000"/>
              </a:lnSpc>
              <a:spcAft>
                <a:spcPct val="40000"/>
              </a:spcAft>
              <a:buClr>
                <a:srgbClr val="FFFF99"/>
              </a:buClr>
            </a:pPr>
            <a:r>
              <a:rPr lang="en-US" sz="9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Do You</a:t>
            </a:r>
            <a:br>
              <a:rPr lang="en-US" sz="9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br>
            <a:r>
              <a:rPr lang="en-US" sz="9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rPr>
              <a:t>Believe This?</a:t>
            </a:r>
            <a:endParaRPr lang="en-US" sz="9600" dirty="0" smtClean="0">
              <a:ln>
                <a:solidFill>
                  <a:schemeClr val="tx1"/>
                </a:solidFill>
              </a:ln>
              <a:solidFill>
                <a:schemeClr val="bg1"/>
              </a:solidFill>
              <a:effectLst>
                <a:glow rad="228600">
                  <a:schemeClr val="accent4">
                    <a:satMod val="175000"/>
                    <a:alpha val="40000"/>
                  </a:schemeClr>
                </a:glow>
                <a:outerShdw blurRad="50800" dist="50800" dir="5400000" algn="ctr" rotWithShape="0">
                  <a:schemeClr val="tx1"/>
                </a:outerShdw>
              </a:effectLst>
              <a:latin typeface="Papyrus" pitchFamily="66"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RESURRECTION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hoppersOrGiants - 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0717" y="573187"/>
            <a:ext cx="8970949" cy="1569660"/>
          </a:xfrm>
          <a:prstGeom prst="rect">
            <a:avLst/>
          </a:prstGeom>
          <a:noFill/>
          <a:ln w="9525">
            <a:noFill/>
            <a:miter lim="800000"/>
            <a:headEnd/>
            <a:tailEnd/>
          </a:ln>
          <a:effectLst/>
        </p:spPr>
        <p:txBody>
          <a:bodyPr wrap="square">
            <a:spAutoFit/>
          </a:bodyPr>
          <a:lstStyle/>
          <a:p>
            <a:pPr>
              <a:spcAft>
                <a:spcPct val="40000"/>
              </a:spcAft>
              <a:buClr>
                <a:srgbClr val="FFFF99"/>
              </a:buClr>
            </a:pPr>
            <a:r>
              <a:rPr lang="en-US" sz="96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WHY?</a:t>
            </a:r>
          </a:p>
        </p:txBody>
      </p:sp>
      <p:sp>
        <p:nvSpPr>
          <p:cNvPr id="4" name="Text Box 2"/>
          <p:cNvSpPr txBox="1">
            <a:spLocks noChangeArrowheads="1"/>
          </p:cNvSpPr>
          <p:nvPr/>
        </p:nvSpPr>
        <p:spPr bwMode="auto">
          <a:xfrm>
            <a:off x="336331" y="2099941"/>
            <a:ext cx="8807669" cy="3879524"/>
          </a:xfrm>
          <a:prstGeom prst="rect">
            <a:avLst/>
          </a:prstGeom>
          <a:noFill/>
          <a:ln w="9525">
            <a:noFill/>
            <a:miter lim="800000"/>
            <a:headEnd/>
            <a:tailEnd/>
          </a:ln>
          <a:effectLst/>
        </p:spPr>
        <p:txBody>
          <a:bodyPr wrap="square">
            <a:spAutoFit/>
          </a:bodyPr>
          <a:lstStyle/>
          <a:p>
            <a:pPr>
              <a:lnSpc>
                <a:spcPct val="85000"/>
              </a:lnSpc>
              <a:spcAft>
                <a:spcPts val="2400"/>
              </a:spcAft>
              <a:buClr>
                <a:srgbClr val="FFFF99"/>
              </a:buClr>
            </a:pP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1. </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There is </a:t>
            </a:r>
            <a:r>
              <a:rPr lang="en-US" sz="380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No Salvation </a:t>
            </a: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for anyone and certainly </a:t>
            </a:r>
            <a:r>
              <a:rPr lang="en-US" sz="3800" dirty="0" smtClean="0">
                <a:ln>
                  <a:solidFill>
                    <a:schemeClr val="tx1"/>
                  </a:solidFill>
                </a:ln>
                <a:solidFill>
                  <a:srgbClr val="FFFF99"/>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No Power</a:t>
            </a: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a:r>
            <a:b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br>
            <a:r>
              <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if one does not believe in the resurrection of Jesus Christ </a:t>
            </a:r>
          </a:p>
          <a:p>
            <a:pPr>
              <a:lnSpc>
                <a:spcPct val="85000"/>
              </a:lnSpc>
              <a:spcAft>
                <a:spcPts val="2400"/>
              </a:spcAft>
              <a:buClr>
                <a:srgbClr val="FFFF99"/>
              </a:buClr>
            </a:pPr>
            <a:r>
              <a:rPr lang="en-US" sz="3800" dirty="0" smtClean="0">
                <a:ln>
                  <a:solidFill>
                    <a:schemeClr val="tx1"/>
                  </a:solidFill>
                </a:ln>
                <a:solidFill>
                  <a:srgbClr val="FFFF66"/>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2. </a:t>
            </a: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It is </a:t>
            </a:r>
            <a:r>
              <a:rPr lang="en-US" sz="3800" dirty="0" smtClean="0">
                <a:ln>
                  <a:solidFill>
                    <a:schemeClr val="tx1"/>
                  </a:solidFill>
                </a:ln>
                <a:solidFill>
                  <a:srgbClr val="CCEC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Vitally Important </a:t>
            </a: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that we get this truth </a:t>
            </a:r>
            <a:r>
              <a:rPr lang="en-US" sz="3800" dirty="0" smtClean="0">
                <a:ln>
                  <a:solidFill>
                    <a:schemeClr val="tx1"/>
                  </a:solidFill>
                </a:ln>
                <a:solidFill>
                  <a:srgbClr val="CCEC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Nailed</a:t>
            </a:r>
            <a:r>
              <a:rPr lang="en-US" sz="3800" dirty="0" smtClean="0">
                <a:ln>
                  <a:solidFill>
                    <a:schemeClr val="tx1"/>
                  </a:solidFill>
                </a:ln>
                <a:solidFill>
                  <a:srgbClr val="66FFFF"/>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rPr>
              <a:t> in or mind and in our spirit</a:t>
            </a:r>
            <a:endParaRPr lang="en-US" sz="3800" dirty="0" smtClean="0">
              <a:ln>
                <a:solidFill>
                  <a:schemeClr val="tx1"/>
                </a:solidFill>
              </a:ln>
              <a:solidFill>
                <a:schemeClr val="bg1"/>
              </a:solidFill>
              <a:effectLst>
                <a:glow rad="101600">
                  <a:schemeClr val="accent4">
                    <a:satMod val="175000"/>
                    <a:alpha val="40000"/>
                  </a:schemeClr>
                </a:glow>
                <a:outerShdw blurRad="50800" dist="50800" dir="5400000" algn="ctr" rotWithShape="0">
                  <a:schemeClr val="tx1"/>
                </a:outerShdw>
              </a:effectLst>
              <a:latin typeface="Antique Olive" pitchFamily="34" charset="0"/>
              <a:ea typeface="Verdana" pitchFamily="34" charset="0"/>
              <a:cs typeface="ZWAdobeF"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Scale>
                                      <p:cBhvr>
                                        <p:cTn id="13"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xEl>
                                              <p:pRg st="0" end="0"/>
                                            </p:txEl>
                                          </p:spTgt>
                                        </p:tgtEl>
                                        <p:attrNameLst>
                                          <p:attrName>ppt_x</p:attrName>
                                          <p:attrName>ppt_y</p:attrName>
                                        </p:attrNameLst>
                                      </p:cBhvr>
                                    </p:animMotion>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Scale>
                                      <p:cBhvr>
                                        <p:cTn id="20"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xEl>
                                              <p:pRg st="1" end="1"/>
                                            </p:txEl>
                                          </p:spTgt>
                                        </p:tgtEl>
                                        <p:attrNameLst>
                                          <p:attrName>ppt_x</p:attrName>
                                          <p:attrName>ppt_y</p:attrName>
                                        </p:attrNameLst>
                                      </p:cBhvr>
                                    </p:animMotion>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RESURRECTION - 05.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44723</TotalTime>
  <Words>1025</Words>
  <Application>Microsoft PowerPoint</Application>
  <PresentationFormat>On-screen Show (4:3)</PresentationFormat>
  <Paragraphs>341</Paragraphs>
  <Slides>75</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Antique Olive</vt:lpstr>
      <vt:lpstr>Verdana</vt:lpstr>
      <vt:lpstr>ZWAdobeF</vt:lpstr>
      <vt:lpstr>Requiem</vt:lpstr>
      <vt:lpstr>Tempus Sans ITC</vt:lpstr>
      <vt:lpstr>Papyrus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RDJ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cp:lastModifiedBy>
  <cp:revision>3140</cp:revision>
  <dcterms:created xsi:type="dcterms:W3CDTF">2005-02-19T02:02:57Z</dcterms:created>
  <dcterms:modified xsi:type="dcterms:W3CDTF">2009-04-12T04:17:47Z</dcterms:modified>
</cp:coreProperties>
</file>