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7"/>
  </p:notesMasterIdLst>
  <p:sldIdLst>
    <p:sldId id="1779" r:id="rId2"/>
    <p:sldId id="1780" r:id="rId3"/>
    <p:sldId id="1781" r:id="rId4"/>
    <p:sldId id="1783" r:id="rId5"/>
    <p:sldId id="1782" r:id="rId6"/>
    <p:sldId id="1785" r:id="rId7"/>
    <p:sldId id="1786" r:id="rId8"/>
    <p:sldId id="1787" r:id="rId9"/>
    <p:sldId id="1715" r:id="rId10"/>
    <p:sldId id="1788" r:id="rId11"/>
    <p:sldId id="1789" r:id="rId12"/>
    <p:sldId id="1790" r:id="rId13"/>
    <p:sldId id="1784" r:id="rId14"/>
    <p:sldId id="1724" r:id="rId15"/>
    <p:sldId id="1792" r:id="rId16"/>
    <p:sldId id="1793" r:id="rId17"/>
    <p:sldId id="1794" r:id="rId18"/>
    <p:sldId id="1795" r:id="rId19"/>
    <p:sldId id="1796" r:id="rId20"/>
    <p:sldId id="1797" r:id="rId21"/>
    <p:sldId id="1798" r:id="rId22"/>
    <p:sldId id="1799" r:id="rId23"/>
    <p:sldId id="1800" r:id="rId24"/>
    <p:sldId id="1837" r:id="rId25"/>
    <p:sldId id="1731" r:id="rId26"/>
    <p:sldId id="1801" r:id="rId27"/>
    <p:sldId id="1802" r:id="rId28"/>
    <p:sldId id="1803" r:id="rId29"/>
    <p:sldId id="1804" r:id="rId30"/>
    <p:sldId id="1805" r:id="rId31"/>
    <p:sldId id="1806" r:id="rId32"/>
    <p:sldId id="1746" r:id="rId33"/>
    <p:sldId id="1807" r:id="rId34"/>
    <p:sldId id="1808" r:id="rId35"/>
    <p:sldId id="1809" r:id="rId36"/>
    <p:sldId id="1810" r:id="rId37"/>
    <p:sldId id="1838" r:id="rId38"/>
    <p:sldId id="1811" r:id="rId39"/>
    <p:sldId id="1812" r:id="rId40"/>
    <p:sldId id="1813" r:id="rId41"/>
    <p:sldId id="1814" r:id="rId42"/>
    <p:sldId id="1815" r:id="rId43"/>
    <p:sldId id="1816" r:id="rId44"/>
    <p:sldId id="1817" r:id="rId45"/>
    <p:sldId id="1818" r:id="rId46"/>
    <p:sldId id="1819" r:id="rId47"/>
    <p:sldId id="1820" r:id="rId48"/>
    <p:sldId id="1821" r:id="rId49"/>
    <p:sldId id="1822" r:id="rId50"/>
    <p:sldId id="1823" r:id="rId51"/>
    <p:sldId id="1824" r:id="rId52"/>
    <p:sldId id="1825" r:id="rId53"/>
    <p:sldId id="1747" r:id="rId54"/>
    <p:sldId id="1826" r:id="rId55"/>
    <p:sldId id="1827" r:id="rId56"/>
    <p:sldId id="1828" r:id="rId57"/>
    <p:sldId id="1829" r:id="rId58"/>
    <p:sldId id="1830" r:id="rId59"/>
    <p:sldId id="1831" r:id="rId60"/>
    <p:sldId id="1697" r:id="rId61"/>
    <p:sldId id="1832" r:id="rId62"/>
    <p:sldId id="1833" r:id="rId63"/>
    <p:sldId id="1834" r:id="rId64"/>
    <p:sldId id="1835" r:id="rId65"/>
    <p:sldId id="1836" r:id="rId66"/>
  </p:sldIdLst>
  <p:sldSz cx="9144000" cy="6858000" type="screen4x3"/>
  <p:notesSz cx="6858000" cy="9144000"/>
  <p:embeddedFontLst>
    <p:embeddedFont>
      <p:font typeface="Teen" pitchFamily="2" charset="0"/>
      <p:regular r:id="rId68"/>
      <p:bold r:id="rId69"/>
      <p:italic r:id="rId70"/>
      <p:boldItalic r:id="rId71"/>
    </p:embeddedFont>
    <p:embeddedFont>
      <p:font typeface="Libel Suit" pitchFamily="2" charset="0"/>
      <p:regular r:id="rId72"/>
    </p:embeddedFont>
    <p:embeddedFont>
      <p:font typeface="Tempus Sans ITC" pitchFamily="82" charset="0"/>
      <p:regular r:id="rId73"/>
    </p:embeddedFont>
  </p:embeddedFontLst>
  <p:defaultTextStyle>
    <a:defPPr>
      <a:defRPr lang="en-US"/>
    </a:defPPr>
    <a:lvl1pPr algn="l" rtl="0" fontAlgn="base">
      <a:spcBef>
        <a:spcPct val="0"/>
      </a:spcBef>
      <a:spcAft>
        <a:spcPct val="0"/>
      </a:spcAft>
      <a:defRPr sz="4000"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kern="1200">
        <a:solidFill>
          <a:schemeClr val="tx1"/>
        </a:solidFill>
        <a:latin typeface="Tempus Sans ITC" pitchFamily="82" charset="0"/>
        <a:ea typeface="+mn-ea"/>
        <a:cs typeface="Arial" charset="0"/>
      </a:defRPr>
    </a:lvl5pPr>
    <a:lvl6pPr marL="2286000" algn="l" defTabSz="914400" rtl="0" eaLnBrk="1" latinLnBrk="0" hangingPunct="1">
      <a:defRPr sz="4000" kern="1200">
        <a:solidFill>
          <a:schemeClr val="tx1"/>
        </a:solidFill>
        <a:latin typeface="Tempus Sans ITC" pitchFamily="82" charset="0"/>
        <a:ea typeface="+mn-ea"/>
        <a:cs typeface="Arial" charset="0"/>
      </a:defRPr>
    </a:lvl6pPr>
    <a:lvl7pPr marL="2743200" algn="l" defTabSz="914400" rtl="0" eaLnBrk="1" latinLnBrk="0" hangingPunct="1">
      <a:defRPr sz="4000" kern="1200">
        <a:solidFill>
          <a:schemeClr val="tx1"/>
        </a:solidFill>
        <a:latin typeface="Tempus Sans ITC" pitchFamily="82" charset="0"/>
        <a:ea typeface="+mn-ea"/>
        <a:cs typeface="Arial" charset="0"/>
      </a:defRPr>
    </a:lvl7pPr>
    <a:lvl8pPr marL="3200400" algn="l" defTabSz="914400" rtl="0" eaLnBrk="1" latinLnBrk="0" hangingPunct="1">
      <a:defRPr sz="4000" kern="1200">
        <a:solidFill>
          <a:schemeClr val="tx1"/>
        </a:solidFill>
        <a:latin typeface="Tempus Sans ITC" pitchFamily="82" charset="0"/>
        <a:ea typeface="+mn-ea"/>
        <a:cs typeface="Arial" charset="0"/>
      </a:defRPr>
    </a:lvl8pPr>
    <a:lvl9pPr marL="3657600" algn="l" defTabSz="914400" rtl="0" eaLnBrk="1" latinLnBrk="0" hangingPunct="1">
      <a:defRPr sz="4000"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FF"/>
    <a:srgbClr val="00FFFF"/>
    <a:srgbClr val="FFFF00"/>
    <a:srgbClr val="990000"/>
    <a:srgbClr val="FF0000"/>
    <a:srgbClr val="4D4D4D"/>
    <a:srgbClr val="66FF33"/>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41" autoAdjust="0"/>
    <p:restoredTop sz="94634" autoAdjust="0"/>
  </p:normalViewPr>
  <p:slideViewPr>
    <p:cSldViewPr>
      <p:cViewPr varScale="1">
        <p:scale>
          <a:sx n="87" d="100"/>
          <a:sy n="87" d="100"/>
        </p:scale>
        <p:origin x="-13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0CAE18A-4491-4BCD-98CD-33D0DEE109B8}" type="slidenum">
              <a:rPr lang="en-US"/>
              <a:pPr/>
              <a:t>‹#›</a:t>
            </a:fld>
            <a:endParaRPr lang="en-US"/>
          </a:p>
        </p:txBody>
      </p:sp>
    </p:spTree>
    <p:extLst>
      <p:ext uri="{BB962C8B-B14F-4D97-AF65-F5344CB8AC3E}">
        <p14:creationId xmlns:p14="http://schemas.microsoft.com/office/powerpoint/2010/main" val="3960506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098A75-3703-4DFC-802E-F791FDA2C2F7}" type="slidenum">
              <a:rPr lang="en-US"/>
              <a:pPr/>
              <a:t>‹#›</a:t>
            </a:fld>
            <a:endParaRPr lang="en-US"/>
          </a:p>
        </p:txBody>
      </p:sp>
    </p:spTree>
    <p:extLst>
      <p:ext uri="{BB962C8B-B14F-4D97-AF65-F5344CB8AC3E}">
        <p14:creationId xmlns:p14="http://schemas.microsoft.com/office/powerpoint/2010/main" val="22301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613E27-F117-4638-8D51-D14895C8F9FA}" type="slidenum">
              <a:rPr lang="en-US"/>
              <a:pPr/>
              <a:t>‹#›</a:t>
            </a:fld>
            <a:endParaRPr lang="en-US"/>
          </a:p>
        </p:txBody>
      </p:sp>
    </p:spTree>
    <p:extLst>
      <p:ext uri="{BB962C8B-B14F-4D97-AF65-F5344CB8AC3E}">
        <p14:creationId xmlns:p14="http://schemas.microsoft.com/office/powerpoint/2010/main" val="62354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6F1C3A-3B7C-4B07-849C-63843430A1F6}" type="slidenum">
              <a:rPr lang="en-US"/>
              <a:pPr/>
              <a:t>‹#›</a:t>
            </a:fld>
            <a:endParaRPr lang="en-US"/>
          </a:p>
        </p:txBody>
      </p:sp>
    </p:spTree>
    <p:extLst>
      <p:ext uri="{BB962C8B-B14F-4D97-AF65-F5344CB8AC3E}">
        <p14:creationId xmlns:p14="http://schemas.microsoft.com/office/powerpoint/2010/main" val="215291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501288-A641-4C84-9D15-C237C9F16028}" type="slidenum">
              <a:rPr lang="en-US"/>
              <a:pPr/>
              <a:t>‹#›</a:t>
            </a:fld>
            <a:endParaRPr lang="en-US"/>
          </a:p>
        </p:txBody>
      </p:sp>
    </p:spTree>
    <p:extLst>
      <p:ext uri="{BB962C8B-B14F-4D97-AF65-F5344CB8AC3E}">
        <p14:creationId xmlns:p14="http://schemas.microsoft.com/office/powerpoint/2010/main" val="426762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906E67-3970-4A39-AB34-9F05CE72B3E6}" type="slidenum">
              <a:rPr lang="en-US"/>
              <a:pPr/>
              <a:t>‹#›</a:t>
            </a:fld>
            <a:endParaRPr lang="en-US"/>
          </a:p>
        </p:txBody>
      </p:sp>
    </p:spTree>
    <p:extLst>
      <p:ext uri="{BB962C8B-B14F-4D97-AF65-F5344CB8AC3E}">
        <p14:creationId xmlns:p14="http://schemas.microsoft.com/office/powerpoint/2010/main" val="2736545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E791B6-0FEF-4A1E-87CD-605EB1F40734}" type="slidenum">
              <a:rPr lang="en-US"/>
              <a:pPr/>
              <a:t>‹#›</a:t>
            </a:fld>
            <a:endParaRPr lang="en-US"/>
          </a:p>
        </p:txBody>
      </p:sp>
    </p:spTree>
    <p:extLst>
      <p:ext uri="{BB962C8B-B14F-4D97-AF65-F5344CB8AC3E}">
        <p14:creationId xmlns:p14="http://schemas.microsoft.com/office/powerpoint/2010/main" val="187278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223AF1-6A0E-42EF-83F8-14104A14BAEA}" type="slidenum">
              <a:rPr lang="en-US"/>
              <a:pPr/>
              <a:t>‹#›</a:t>
            </a:fld>
            <a:endParaRPr lang="en-US"/>
          </a:p>
        </p:txBody>
      </p:sp>
    </p:spTree>
    <p:extLst>
      <p:ext uri="{BB962C8B-B14F-4D97-AF65-F5344CB8AC3E}">
        <p14:creationId xmlns:p14="http://schemas.microsoft.com/office/powerpoint/2010/main" val="1688453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DE8445-0F1C-484C-8577-AA37A7CFA537}" type="slidenum">
              <a:rPr lang="en-US"/>
              <a:pPr/>
              <a:t>‹#›</a:t>
            </a:fld>
            <a:endParaRPr lang="en-US"/>
          </a:p>
        </p:txBody>
      </p:sp>
    </p:spTree>
    <p:extLst>
      <p:ext uri="{BB962C8B-B14F-4D97-AF65-F5344CB8AC3E}">
        <p14:creationId xmlns:p14="http://schemas.microsoft.com/office/powerpoint/2010/main" val="407923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F894FB7-00D4-441F-A156-98B6787F4B61}" type="slidenum">
              <a:rPr lang="en-US"/>
              <a:pPr/>
              <a:t>‹#›</a:t>
            </a:fld>
            <a:endParaRPr lang="en-US"/>
          </a:p>
        </p:txBody>
      </p:sp>
    </p:spTree>
    <p:extLst>
      <p:ext uri="{BB962C8B-B14F-4D97-AF65-F5344CB8AC3E}">
        <p14:creationId xmlns:p14="http://schemas.microsoft.com/office/powerpoint/2010/main" val="358669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289768-4760-4184-9F7C-7E7D6947C9A8}" type="slidenum">
              <a:rPr lang="en-US"/>
              <a:pPr/>
              <a:t>‹#›</a:t>
            </a:fld>
            <a:endParaRPr lang="en-US"/>
          </a:p>
        </p:txBody>
      </p:sp>
    </p:spTree>
    <p:extLst>
      <p:ext uri="{BB962C8B-B14F-4D97-AF65-F5344CB8AC3E}">
        <p14:creationId xmlns:p14="http://schemas.microsoft.com/office/powerpoint/2010/main" val="76550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949CF-7265-4633-8336-D939393AED24}" type="slidenum">
              <a:rPr lang="en-US"/>
              <a:pPr/>
              <a:t>‹#›</a:t>
            </a:fld>
            <a:endParaRPr lang="en-US"/>
          </a:p>
        </p:txBody>
      </p:sp>
    </p:spTree>
    <p:extLst>
      <p:ext uri="{BB962C8B-B14F-4D97-AF65-F5344CB8AC3E}">
        <p14:creationId xmlns:p14="http://schemas.microsoft.com/office/powerpoint/2010/main" val="213925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23E129E-B2EB-4FBF-A4DC-B108A78289A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0071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8867" y="236286"/>
            <a:ext cx="8724901" cy="638542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6017" y="250983"/>
            <a:ext cx="8610600" cy="651665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21:4-13</a:t>
            </a:r>
            <a:br>
              <a:rPr lang="en-US" dirty="0" smtClean="0">
                <a:solidFill>
                  <a:srgbClr val="FFC000"/>
                </a:solidFill>
                <a:latin typeface="Teen" pitchFamily="2" charset="0"/>
              </a:rPr>
            </a:br>
            <a:r>
              <a:rPr lang="en-US" dirty="0" smtClean="0">
                <a:solidFill>
                  <a:srgbClr val="FFC000"/>
                </a:solidFill>
                <a:latin typeface="Teen" pitchFamily="2" charset="0"/>
              </a:rPr>
              <a:t>7 </a:t>
            </a:r>
            <a:r>
              <a:rPr lang="en-US" dirty="0" smtClean="0">
                <a:solidFill>
                  <a:schemeClr val="bg1"/>
                </a:solidFill>
                <a:latin typeface="Teen" pitchFamily="2" charset="0"/>
              </a:rPr>
              <a:t>Therefore that disciple whom Jesus loved </a:t>
            </a:r>
            <a:r>
              <a:rPr lang="en-US" dirty="0" err="1" smtClean="0">
                <a:solidFill>
                  <a:schemeClr val="bg1"/>
                </a:solidFill>
                <a:latin typeface="Teen" pitchFamily="2" charset="0"/>
              </a:rPr>
              <a:t>saith</a:t>
            </a:r>
            <a:r>
              <a:rPr lang="en-US" dirty="0" smtClean="0">
                <a:solidFill>
                  <a:schemeClr val="bg1"/>
                </a:solidFill>
                <a:latin typeface="Teen" pitchFamily="2" charset="0"/>
              </a:rPr>
              <a:t> unto Peter, It is the Lord. Now when Simon Peter heard that it was the Lord, he girt his fisher's coat unto him, (for he was naked,) and did cast himself into the sea. </a:t>
            </a:r>
          </a:p>
          <a:p>
            <a:pPr>
              <a:lnSpc>
                <a:spcPct val="80000"/>
              </a:lnSpc>
            </a:pPr>
            <a:r>
              <a:rPr lang="en-US" dirty="0" smtClean="0">
                <a:solidFill>
                  <a:srgbClr val="FFC000"/>
                </a:solidFill>
                <a:latin typeface="Teen" pitchFamily="2" charset="0"/>
              </a:rPr>
              <a:t>8</a:t>
            </a:r>
            <a:r>
              <a:rPr lang="en-US" dirty="0" smtClean="0">
                <a:solidFill>
                  <a:schemeClr val="folHlink"/>
                </a:solidFill>
                <a:latin typeface="Teen" pitchFamily="2" charset="0"/>
              </a:rPr>
              <a:t> </a:t>
            </a:r>
            <a:r>
              <a:rPr lang="en-US" dirty="0" smtClean="0">
                <a:solidFill>
                  <a:schemeClr val="bg1"/>
                </a:solidFill>
                <a:latin typeface="Teen" pitchFamily="2" charset="0"/>
              </a:rPr>
              <a:t>And the other disciples came in a little ship; (for they were not far from land, but as it were two hundred cubits,) dragging </a:t>
            </a:r>
            <a:br>
              <a:rPr lang="en-US" dirty="0" smtClean="0">
                <a:solidFill>
                  <a:schemeClr val="bg1"/>
                </a:solidFill>
                <a:latin typeface="Teen" pitchFamily="2" charset="0"/>
              </a:rPr>
            </a:br>
            <a:r>
              <a:rPr lang="en-US" dirty="0" smtClean="0">
                <a:solidFill>
                  <a:schemeClr val="bg1"/>
                </a:solidFill>
                <a:latin typeface="Teen" pitchFamily="2" charset="0"/>
              </a:rPr>
              <a:t>the net with fishes.</a:t>
            </a:r>
            <a:r>
              <a:rPr lang="en-US" dirty="0" smtClean="0">
                <a:solidFill>
                  <a:schemeClr val="folHlink"/>
                </a:solidFill>
                <a:latin typeface="Teen" pitchFamily="2" charset="0"/>
              </a:rPr>
              <a:t> </a:t>
            </a:r>
            <a:endParaRPr lang="en-US" dirty="0">
              <a:solidFill>
                <a:schemeClr val="bg1"/>
              </a:solidFill>
              <a:latin typeface="Teen" pitchFamily="2" charset="0"/>
            </a:endParaRPr>
          </a:p>
        </p:txBody>
      </p:sp>
    </p:spTree>
    <p:extLst>
      <p:ext uri="{BB962C8B-B14F-4D97-AF65-F5344CB8AC3E}">
        <p14:creationId xmlns:p14="http://schemas.microsoft.com/office/powerpoint/2010/main" val="2049863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8867" y="420830"/>
            <a:ext cx="8724901" cy="601634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6017" y="428179"/>
            <a:ext cx="8610600" cy="600164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21:4-13</a:t>
            </a:r>
            <a:br>
              <a:rPr lang="en-US" dirty="0" smtClean="0">
                <a:solidFill>
                  <a:srgbClr val="FFC000"/>
                </a:solidFill>
                <a:latin typeface="Teen" pitchFamily="2" charset="0"/>
              </a:rPr>
            </a:br>
            <a:r>
              <a:rPr lang="en-US" dirty="0" smtClean="0">
                <a:solidFill>
                  <a:srgbClr val="FFC000"/>
                </a:solidFill>
                <a:latin typeface="Teen" pitchFamily="2" charset="0"/>
              </a:rPr>
              <a:t>9 </a:t>
            </a:r>
            <a:r>
              <a:rPr lang="en-US" dirty="0" smtClean="0">
                <a:solidFill>
                  <a:schemeClr val="bg1"/>
                </a:solidFill>
                <a:latin typeface="Teen" pitchFamily="2" charset="0"/>
              </a:rPr>
              <a:t>As soon then as they were come to land, they saw a fire of coals there, and fish laid thereon, and bread.</a:t>
            </a:r>
            <a:r>
              <a:rPr lang="en-US" dirty="0" smtClean="0">
                <a:solidFill>
                  <a:schemeClr val="folHlink"/>
                </a:solidFill>
                <a:latin typeface="Teen" pitchFamily="2" charset="0"/>
              </a:rPr>
              <a:t> </a:t>
            </a:r>
          </a:p>
          <a:p>
            <a:pPr>
              <a:lnSpc>
                <a:spcPct val="80000"/>
              </a:lnSpc>
            </a:pPr>
            <a:r>
              <a:rPr lang="en-US" dirty="0" smtClean="0">
                <a:solidFill>
                  <a:srgbClr val="FFC000"/>
                </a:solidFill>
                <a:latin typeface="Teen" pitchFamily="2" charset="0"/>
              </a:rPr>
              <a:t>10</a:t>
            </a:r>
            <a:r>
              <a:rPr lang="en-US" dirty="0" smtClean="0">
                <a:solidFill>
                  <a:schemeClr val="folHlink"/>
                </a:solidFill>
                <a:latin typeface="Teen" pitchFamily="2" charset="0"/>
              </a:rPr>
              <a:t> </a:t>
            </a:r>
            <a:r>
              <a:rPr lang="en-US" dirty="0" smtClean="0">
                <a:solidFill>
                  <a:schemeClr val="bg1"/>
                </a:solidFill>
                <a:latin typeface="Teen" pitchFamily="2" charset="0"/>
              </a:rPr>
              <a:t>Jesus </a:t>
            </a:r>
            <a:r>
              <a:rPr lang="en-US" dirty="0" err="1" smtClean="0">
                <a:solidFill>
                  <a:schemeClr val="bg1"/>
                </a:solidFill>
                <a:latin typeface="Teen" pitchFamily="2" charset="0"/>
              </a:rPr>
              <a:t>saith</a:t>
            </a:r>
            <a:r>
              <a:rPr lang="en-US" dirty="0" smtClean="0">
                <a:solidFill>
                  <a:schemeClr val="bg1"/>
                </a:solidFill>
                <a:latin typeface="Teen" pitchFamily="2" charset="0"/>
              </a:rPr>
              <a:t> unto them, Bring of the fish which ye have now caught. </a:t>
            </a:r>
          </a:p>
          <a:p>
            <a:pPr>
              <a:lnSpc>
                <a:spcPct val="80000"/>
              </a:lnSpc>
            </a:pPr>
            <a:r>
              <a:rPr lang="en-US" dirty="0" smtClean="0">
                <a:solidFill>
                  <a:srgbClr val="FFC000"/>
                </a:solidFill>
                <a:latin typeface="Teen" pitchFamily="2" charset="0"/>
              </a:rPr>
              <a:t>11</a:t>
            </a:r>
            <a:r>
              <a:rPr lang="en-US" dirty="0" smtClean="0">
                <a:solidFill>
                  <a:schemeClr val="folHlink"/>
                </a:solidFill>
                <a:latin typeface="Teen" pitchFamily="2" charset="0"/>
              </a:rPr>
              <a:t> </a:t>
            </a:r>
            <a:r>
              <a:rPr lang="en-US" dirty="0" smtClean="0">
                <a:solidFill>
                  <a:schemeClr val="bg1"/>
                </a:solidFill>
                <a:latin typeface="Teen" pitchFamily="2" charset="0"/>
              </a:rPr>
              <a:t>Simon Peter went up, and drew the net to land full of great fishes, an hundred and fifty and three: and for all there were so many, yet was not the net broken.</a:t>
            </a:r>
          </a:p>
        </p:txBody>
      </p:sp>
    </p:spTree>
    <p:extLst>
      <p:ext uri="{BB962C8B-B14F-4D97-AF65-F5344CB8AC3E}">
        <p14:creationId xmlns:p14="http://schemas.microsoft.com/office/powerpoint/2010/main" val="3308056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8867" y="1398104"/>
            <a:ext cx="8724901" cy="4061792"/>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6017" y="1401779"/>
            <a:ext cx="8610600" cy="405444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21:4-13</a:t>
            </a:r>
            <a:br>
              <a:rPr lang="en-US" dirty="0" smtClean="0">
                <a:solidFill>
                  <a:srgbClr val="FFC000"/>
                </a:solidFill>
                <a:latin typeface="Teen" pitchFamily="2" charset="0"/>
              </a:rPr>
            </a:br>
            <a:r>
              <a:rPr lang="en-US" dirty="0" smtClean="0">
                <a:solidFill>
                  <a:srgbClr val="FFC000"/>
                </a:solidFill>
                <a:latin typeface="Teen" pitchFamily="2" charset="0"/>
              </a:rPr>
              <a:t>12 </a:t>
            </a:r>
            <a:r>
              <a:rPr lang="en-US" dirty="0" smtClean="0">
                <a:solidFill>
                  <a:schemeClr val="bg1"/>
                </a:solidFill>
                <a:latin typeface="Teen" pitchFamily="2" charset="0"/>
              </a:rPr>
              <a:t>Jesus </a:t>
            </a:r>
            <a:r>
              <a:rPr lang="en-US" dirty="0" err="1" smtClean="0">
                <a:solidFill>
                  <a:schemeClr val="bg1"/>
                </a:solidFill>
                <a:latin typeface="Teen" pitchFamily="2" charset="0"/>
              </a:rPr>
              <a:t>saith</a:t>
            </a:r>
            <a:r>
              <a:rPr lang="en-US" dirty="0" smtClean="0">
                <a:solidFill>
                  <a:schemeClr val="bg1"/>
                </a:solidFill>
                <a:latin typeface="Teen" pitchFamily="2" charset="0"/>
              </a:rPr>
              <a:t> unto them, Come and dine. And none of the disciples durst ask him, Who art thou? knowing that it was the Lord. </a:t>
            </a:r>
          </a:p>
          <a:p>
            <a:pPr>
              <a:lnSpc>
                <a:spcPct val="80000"/>
              </a:lnSpc>
            </a:pPr>
            <a:r>
              <a:rPr lang="en-US" dirty="0" smtClean="0">
                <a:solidFill>
                  <a:srgbClr val="FFC000"/>
                </a:solidFill>
                <a:latin typeface="Teen" pitchFamily="2" charset="0"/>
              </a:rPr>
              <a:t>13</a:t>
            </a:r>
            <a:r>
              <a:rPr lang="en-US" dirty="0" smtClean="0">
                <a:solidFill>
                  <a:schemeClr val="folHlink"/>
                </a:solidFill>
                <a:latin typeface="Teen" pitchFamily="2" charset="0"/>
              </a:rPr>
              <a:t> </a:t>
            </a:r>
            <a:r>
              <a:rPr lang="en-US" dirty="0" smtClean="0">
                <a:solidFill>
                  <a:schemeClr val="bg1"/>
                </a:solidFill>
                <a:latin typeface="Teen" pitchFamily="2" charset="0"/>
              </a:rPr>
              <a:t>Jesus then cometh, and </a:t>
            </a:r>
            <a:r>
              <a:rPr lang="en-US" dirty="0" err="1" smtClean="0">
                <a:solidFill>
                  <a:schemeClr val="bg1"/>
                </a:solidFill>
                <a:latin typeface="Teen" pitchFamily="2" charset="0"/>
              </a:rPr>
              <a:t>taketh</a:t>
            </a:r>
            <a:r>
              <a:rPr lang="en-US" dirty="0" smtClean="0">
                <a:solidFill>
                  <a:schemeClr val="bg1"/>
                </a:solidFill>
                <a:latin typeface="Teen" pitchFamily="2" charset="0"/>
              </a:rPr>
              <a:t> bread, and </a:t>
            </a:r>
            <a:r>
              <a:rPr lang="en-US" dirty="0" err="1" smtClean="0">
                <a:solidFill>
                  <a:schemeClr val="bg1"/>
                </a:solidFill>
                <a:latin typeface="Teen" pitchFamily="2" charset="0"/>
              </a:rPr>
              <a:t>giveth</a:t>
            </a:r>
            <a:r>
              <a:rPr lang="en-US" dirty="0" smtClean="0">
                <a:solidFill>
                  <a:schemeClr val="bg1"/>
                </a:solidFill>
                <a:latin typeface="Teen" pitchFamily="2" charset="0"/>
              </a:rPr>
              <a:t> them, and fish likewise. </a:t>
            </a:r>
          </a:p>
        </p:txBody>
      </p:sp>
    </p:spTree>
    <p:extLst>
      <p:ext uri="{BB962C8B-B14F-4D97-AF65-F5344CB8AC3E}">
        <p14:creationId xmlns:p14="http://schemas.microsoft.com/office/powerpoint/2010/main" val="3090710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0500" y="457200"/>
            <a:ext cx="8763000" cy="281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This Was The </a:t>
            </a:r>
            <a:r>
              <a:rPr lang="en-US" sz="9000" b="1"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THIRD</a:t>
            </a:r>
            <a:r>
              <a:rPr lang="en-US" sz="9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Time That Jesus Had Appeared</a:t>
            </a:r>
            <a:br>
              <a:rPr lang="en-US" sz="9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9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To The Disciples</a:t>
            </a:r>
            <a:endParaRPr lang="en-US" sz="90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Rectangle 2"/>
          <p:cNvSpPr>
            <a:spLocks noChangeArrowheads="1"/>
          </p:cNvSpPr>
          <p:nvPr/>
        </p:nvSpPr>
        <p:spPr bwMode="auto">
          <a:xfrm>
            <a:off x="208867" y="3657600"/>
            <a:ext cx="8724901" cy="266700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93914" y="3702542"/>
            <a:ext cx="8610600" cy="257711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C000"/>
                </a:solidFill>
                <a:latin typeface="Teen" pitchFamily="2" charset="0"/>
              </a:rPr>
              <a:t>John 21:14</a:t>
            </a:r>
            <a:r>
              <a:rPr lang="en-US" dirty="0">
                <a:solidFill>
                  <a:schemeClr val="folHlink"/>
                </a:solidFill>
                <a:latin typeface="Teen" pitchFamily="2" charset="0"/>
              </a:rPr>
              <a:t/>
            </a:r>
            <a:br>
              <a:rPr lang="en-US" dirty="0">
                <a:solidFill>
                  <a:schemeClr val="folHlink"/>
                </a:solidFill>
                <a:latin typeface="Teen" pitchFamily="2" charset="0"/>
              </a:rPr>
            </a:br>
            <a:r>
              <a:rPr lang="en-US" dirty="0">
                <a:solidFill>
                  <a:schemeClr val="bg1"/>
                </a:solidFill>
                <a:latin typeface="Teen" pitchFamily="2" charset="0"/>
              </a:rPr>
              <a:t>This is now the third time that Jesus </a:t>
            </a:r>
            <a:r>
              <a:rPr lang="en-US" dirty="0" err="1">
                <a:solidFill>
                  <a:schemeClr val="bg1"/>
                </a:solidFill>
                <a:latin typeface="Teen" pitchFamily="2" charset="0"/>
              </a:rPr>
              <a:t>shewed</a:t>
            </a:r>
            <a:r>
              <a:rPr lang="en-US" dirty="0">
                <a:solidFill>
                  <a:schemeClr val="bg1"/>
                </a:solidFill>
                <a:latin typeface="Teen" pitchFamily="2" charset="0"/>
              </a:rPr>
              <a:t> himself to his disciples, after that he was risen from the dead.</a:t>
            </a:r>
            <a:r>
              <a:rPr lang="en-US" dirty="0">
                <a:latin typeface="Teen" pitchFamily="2" charset="0"/>
              </a:rPr>
              <a:t> </a:t>
            </a:r>
          </a:p>
        </p:txBody>
      </p:sp>
    </p:spTree>
    <p:extLst>
      <p:ext uri="{BB962C8B-B14F-4D97-AF65-F5344CB8AC3E}">
        <p14:creationId xmlns:p14="http://schemas.microsoft.com/office/powerpoint/2010/main" val="348792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457200"/>
            <a:ext cx="8763000" cy="279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is no doubt that Peter had received forgiveness from the Lord</a:t>
            </a:r>
            <a:endParaRPr lang="en-US" sz="90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4521875"/>
            <a:ext cx="8763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6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That is not even in</a:t>
            </a:r>
            <a:br>
              <a:rPr lang="en-US" sz="96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96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question here!</a:t>
            </a:r>
            <a:endParaRPr lang="en-US" sz="96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457200"/>
            <a:ext cx="8763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But Peter hadn’t</a:t>
            </a:r>
            <a:b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FORGIVEN HIMSELF!</a:t>
            </a:r>
            <a:endParaRPr lang="en-US" sz="115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4419600"/>
            <a:ext cx="8763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And I believed it “dogged” him still...</a:t>
            </a:r>
            <a:endParaRPr lang="en-US" sz="115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585519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457200"/>
            <a:ext cx="8763000" cy="281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Jesus Christ had tremendous purpose for Peter to accomplish</a:t>
            </a:r>
            <a:endParaRPr lang="en-US" sz="9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4521875"/>
            <a:ext cx="8763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6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But, Peter needed help – because he was hurting</a:t>
            </a:r>
            <a:endParaRPr lang="en-US" sz="96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094688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14400" y="3006804"/>
            <a:ext cx="8229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ts val="0"/>
              </a:spcAft>
              <a:buClr>
                <a:schemeClr val="bg1"/>
              </a:buClr>
              <a:buFontTx/>
              <a:buChar char="•"/>
            </a:pPr>
            <a:r>
              <a:rPr lang="en-US" sz="6600" dirty="0" smtClean="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To dry off</a:t>
            </a:r>
            <a:endParaRPr lang="en-US" sz="4400" dirty="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4"/>
          <p:cNvSpPr txBox="1">
            <a:spLocks noChangeArrowheads="1"/>
          </p:cNvSpPr>
          <p:nvPr/>
        </p:nvSpPr>
        <p:spPr bwMode="auto">
          <a:xfrm>
            <a:off x="914400" y="3733800"/>
            <a:ext cx="8229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ts val="0"/>
              </a:spcAft>
              <a:buClr>
                <a:schemeClr val="bg1"/>
              </a:buClr>
              <a:buFontTx/>
              <a:buChar char="•"/>
            </a:pPr>
            <a:r>
              <a:rPr lang="en-US" sz="6600" dirty="0" smtClean="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To get warm</a:t>
            </a:r>
            <a:endParaRPr lang="en-US" sz="4400" dirty="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9" name="Text Box 4"/>
          <p:cNvSpPr txBox="1">
            <a:spLocks noChangeArrowheads="1"/>
          </p:cNvSpPr>
          <p:nvPr/>
        </p:nvSpPr>
        <p:spPr bwMode="auto">
          <a:xfrm>
            <a:off x="914400" y="4454604"/>
            <a:ext cx="8229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ts val="0"/>
              </a:spcAft>
              <a:buClr>
                <a:schemeClr val="bg1"/>
              </a:buClr>
              <a:buFontTx/>
              <a:buChar char="•"/>
            </a:pPr>
            <a:r>
              <a:rPr lang="en-US" sz="6600" dirty="0" smtClean="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To get fed</a:t>
            </a:r>
            <a:endParaRPr lang="en-US" sz="4400" dirty="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10" name="Text Box 4"/>
          <p:cNvSpPr txBox="1">
            <a:spLocks noChangeArrowheads="1"/>
          </p:cNvSpPr>
          <p:nvPr/>
        </p:nvSpPr>
        <p:spPr bwMode="auto">
          <a:xfrm>
            <a:off x="914400" y="5181600"/>
            <a:ext cx="82296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ts val="0"/>
              </a:spcAft>
              <a:buClr>
                <a:schemeClr val="bg1"/>
              </a:buClr>
              <a:buFontTx/>
              <a:buChar char="•"/>
            </a:pPr>
            <a:r>
              <a:rPr lang="en-US" sz="6600" dirty="0" smtClean="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To get some fellowship</a:t>
            </a:r>
            <a:endParaRPr lang="en-US" sz="4400" dirty="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13" name="Text Box 6"/>
          <p:cNvSpPr txBox="1">
            <a:spLocks noChangeArrowheads="1"/>
          </p:cNvSpPr>
          <p:nvPr/>
        </p:nvSpPr>
        <p:spPr bwMode="auto">
          <a:xfrm>
            <a:off x="190500" y="178475"/>
            <a:ext cx="8763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Look At How Jesus</a:t>
            </a:r>
            <a:b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9600" u="sng"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Dealt With Peter</a:t>
            </a:r>
            <a:endParaRPr lang="en-US" sz="9600" u="sng"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14" name="Text Box 6"/>
          <p:cNvSpPr txBox="1">
            <a:spLocks noChangeArrowheads="1"/>
          </p:cNvSpPr>
          <p:nvPr/>
        </p:nvSpPr>
        <p:spPr bwMode="auto">
          <a:xfrm>
            <a:off x="201386" y="1905000"/>
            <a:ext cx="8763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88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a:t>
            </a:r>
            <a:r>
              <a:rPr lang="en-US" sz="8800" baseline="30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st</a:t>
            </a:r>
            <a:r>
              <a:rPr lang="en-US" sz="88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He Gave Him A Chance...</a:t>
            </a:r>
            <a:endParaRPr lang="en-US" sz="88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077106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25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14400" y="1940004"/>
            <a:ext cx="8229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ts val="0"/>
              </a:spcAft>
              <a:buClr>
                <a:schemeClr val="bg1"/>
              </a:buClr>
              <a:buFontTx/>
              <a:buChar char="•"/>
            </a:pPr>
            <a:r>
              <a:rPr lang="en-US" sz="8800" dirty="0" smtClean="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All Wet</a:t>
            </a:r>
            <a:endParaRPr lang="en-US" sz="6000" dirty="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4"/>
          <p:cNvSpPr txBox="1">
            <a:spLocks noChangeArrowheads="1"/>
          </p:cNvSpPr>
          <p:nvPr/>
        </p:nvSpPr>
        <p:spPr bwMode="auto">
          <a:xfrm>
            <a:off x="914400" y="2896850"/>
            <a:ext cx="8229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ts val="0"/>
              </a:spcAft>
              <a:buClr>
                <a:schemeClr val="bg1"/>
              </a:buClr>
              <a:buFontTx/>
              <a:buChar char="•"/>
            </a:pPr>
            <a:r>
              <a:rPr lang="en-US" sz="8800" dirty="0" smtClean="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Extremely Cold</a:t>
            </a:r>
            <a:endParaRPr lang="en-US" sz="6000" dirty="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9" name="Text Box 4"/>
          <p:cNvSpPr txBox="1">
            <a:spLocks noChangeArrowheads="1"/>
          </p:cNvSpPr>
          <p:nvPr/>
        </p:nvSpPr>
        <p:spPr bwMode="auto">
          <a:xfrm>
            <a:off x="914400" y="3886200"/>
            <a:ext cx="8229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ts val="0"/>
              </a:spcAft>
              <a:buClr>
                <a:schemeClr val="bg1"/>
              </a:buClr>
              <a:buFontTx/>
              <a:buChar char="•"/>
            </a:pPr>
            <a:r>
              <a:rPr lang="en-US" sz="8800" dirty="0" smtClean="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Malnourished Spiritually</a:t>
            </a:r>
            <a:endParaRPr lang="en-US" sz="6000" dirty="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10" name="Text Box 4"/>
          <p:cNvSpPr txBox="1">
            <a:spLocks noChangeArrowheads="1"/>
          </p:cNvSpPr>
          <p:nvPr/>
        </p:nvSpPr>
        <p:spPr bwMode="auto">
          <a:xfrm>
            <a:off x="914400" y="4878050"/>
            <a:ext cx="82296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ts val="0"/>
              </a:spcAft>
              <a:buClr>
                <a:schemeClr val="bg1"/>
              </a:buClr>
              <a:buFontTx/>
              <a:buChar char="•"/>
            </a:pPr>
            <a:r>
              <a:rPr lang="en-US" sz="8800" dirty="0" smtClean="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Lonely &amp; Isolated</a:t>
            </a:r>
            <a:endParaRPr lang="en-US" sz="6000" dirty="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14" name="Text Box 6"/>
          <p:cNvSpPr txBox="1">
            <a:spLocks noChangeArrowheads="1"/>
          </p:cNvSpPr>
          <p:nvPr/>
        </p:nvSpPr>
        <p:spPr bwMode="auto">
          <a:xfrm>
            <a:off x="0" y="381000"/>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10000"/>
              </a:spcAft>
            </a:pPr>
            <a:r>
              <a:rPr lang="en-US" sz="11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Maybe you are feeling...</a:t>
            </a:r>
            <a:endParaRPr lang="en-US" sz="110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592667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457200"/>
            <a:ext cx="8763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Jesus Christ Wants</a:t>
            </a:r>
            <a:b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To Help You</a:t>
            </a:r>
            <a:endParaRPr lang="en-US" sz="115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3886200"/>
            <a:ext cx="8763000" cy="274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If you are feeling guilty, ashamed, unworthy, soiled, stained, scarred and scared</a:t>
            </a:r>
            <a:endParaRPr lang="en-US" sz="88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90536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0350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1219200"/>
            <a:ext cx="8763000" cy="510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6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JESUS CHRIST</a:t>
            </a:r>
            <a:br>
              <a:rPr lang="en-US" sz="16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6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IS PATIENT</a:t>
            </a:r>
            <a:br>
              <a:rPr lang="en-US" sz="16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6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AND TENDER!</a:t>
            </a:r>
            <a:endParaRPr lang="en-US" sz="16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000379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0500" y="457200"/>
            <a:ext cx="8763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Stands At Your</a:t>
            </a:r>
            <a:b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Door And Knocks</a:t>
            </a:r>
            <a:endParaRPr lang="en-US" sz="115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Rectangle 2"/>
          <p:cNvSpPr>
            <a:spLocks noChangeArrowheads="1"/>
          </p:cNvSpPr>
          <p:nvPr/>
        </p:nvSpPr>
        <p:spPr bwMode="auto">
          <a:xfrm>
            <a:off x="208867" y="3352800"/>
            <a:ext cx="8724901" cy="311450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93914" y="3397742"/>
            <a:ext cx="8610600" cy="306955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Revelation 3:20</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Behold, I stand at the door, and knock: if any man hear my voice, and open the door, I will come in to him, and will sup with him, and he with me</a:t>
            </a:r>
            <a:r>
              <a:rPr lang="en-US" dirty="0" smtClean="0">
                <a:latin typeface="Teen" pitchFamily="2" charset="0"/>
              </a:rPr>
              <a:t>. </a:t>
            </a:r>
            <a:endParaRPr lang="en-US" dirty="0">
              <a:latin typeface="Teen" pitchFamily="2" charset="0"/>
            </a:endParaRPr>
          </a:p>
        </p:txBody>
      </p:sp>
    </p:spTree>
    <p:extLst>
      <p:ext uri="{BB962C8B-B14F-4D97-AF65-F5344CB8AC3E}">
        <p14:creationId xmlns:p14="http://schemas.microsoft.com/office/powerpoint/2010/main" val="38776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208867" y="2097241"/>
            <a:ext cx="8724901" cy="464820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sz="3700" b="0" dirty="0">
              <a:latin typeface="Teen" pitchFamily="2" charset="0"/>
            </a:endParaRPr>
          </a:p>
        </p:txBody>
      </p:sp>
      <p:sp>
        <p:nvSpPr>
          <p:cNvPr id="4" name="Text Box 3"/>
          <p:cNvSpPr txBox="1">
            <a:spLocks noChangeArrowheads="1"/>
          </p:cNvSpPr>
          <p:nvPr/>
        </p:nvSpPr>
        <p:spPr bwMode="auto">
          <a:xfrm>
            <a:off x="293914" y="2142183"/>
            <a:ext cx="8610600" cy="4792017"/>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sz="3700" dirty="0" smtClean="0">
                <a:solidFill>
                  <a:srgbClr val="FFC000"/>
                </a:solidFill>
                <a:latin typeface="Teen" pitchFamily="2" charset="0"/>
              </a:rPr>
              <a:t>Matthew 11:28-30</a:t>
            </a:r>
            <a:br>
              <a:rPr lang="en-US" sz="3700" dirty="0" smtClean="0">
                <a:solidFill>
                  <a:srgbClr val="FFC000"/>
                </a:solidFill>
                <a:latin typeface="Teen" pitchFamily="2" charset="0"/>
              </a:rPr>
            </a:br>
            <a:r>
              <a:rPr lang="en-US" sz="3700" dirty="0" smtClean="0">
                <a:solidFill>
                  <a:srgbClr val="FFC000"/>
                </a:solidFill>
                <a:latin typeface="Teen" pitchFamily="2" charset="0"/>
              </a:rPr>
              <a:t>28 </a:t>
            </a:r>
            <a:r>
              <a:rPr lang="en-US" sz="3700" dirty="0" smtClean="0">
                <a:solidFill>
                  <a:schemeClr val="bg1"/>
                </a:solidFill>
                <a:latin typeface="Teen" pitchFamily="2" charset="0"/>
              </a:rPr>
              <a:t>Come unto me, all ye that </a:t>
            </a:r>
            <a:r>
              <a:rPr lang="en-US" sz="3700" dirty="0" err="1" smtClean="0">
                <a:solidFill>
                  <a:schemeClr val="bg1"/>
                </a:solidFill>
                <a:latin typeface="Teen" pitchFamily="2" charset="0"/>
              </a:rPr>
              <a:t>labour</a:t>
            </a:r>
            <a:r>
              <a:rPr lang="en-US" sz="3700" dirty="0" smtClean="0">
                <a:solidFill>
                  <a:schemeClr val="bg1"/>
                </a:solidFill>
                <a:latin typeface="Teen" pitchFamily="2" charset="0"/>
              </a:rPr>
              <a:t> and are heavy laden, and I will give you rest. </a:t>
            </a:r>
          </a:p>
          <a:p>
            <a:pPr>
              <a:lnSpc>
                <a:spcPct val="80000"/>
              </a:lnSpc>
            </a:pPr>
            <a:r>
              <a:rPr lang="en-US" sz="3700" dirty="0" smtClean="0">
                <a:solidFill>
                  <a:srgbClr val="FFC000"/>
                </a:solidFill>
                <a:latin typeface="Teen" pitchFamily="2" charset="0"/>
              </a:rPr>
              <a:t>29</a:t>
            </a:r>
            <a:r>
              <a:rPr lang="en-US" sz="3700" dirty="0" smtClean="0">
                <a:solidFill>
                  <a:schemeClr val="folHlink"/>
                </a:solidFill>
                <a:latin typeface="Teen" pitchFamily="2" charset="0"/>
              </a:rPr>
              <a:t> </a:t>
            </a:r>
            <a:r>
              <a:rPr lang="en-US" sz="3700" dirty="0" smtClean="0">
                <a:solidFill>
                  <a:schemeClr val="bg1"/>
                </a:solidFill>
                <a:latin typeface="Teen" pitchFamily="2" charset="0"/>
              </a:rPr>
              <a:t>Take my yoke upon you, and learn of me; for I am meek and lowly in heart: and ye shall find rest unto your souls. </a:t>
            </a:r>
          </a:p>
          <a:p>
            <a:pPr>
              <a:lnSpc>
                <a:spcPct val="80000"/>
              </a:lnSpc>
            </a:pPr>
            <a:r>
              <a:rPr lang="en-US" sz="3700" dirty="0" smtClean="0">
                <a:solidFill>
                  <a:srgbClr val="FFC000"/>
                </a:solidFill>
                <a:latin typeface="Teen" pitchFamily="2" charset="0"/>
              </a:rPr>
              <a:t>30</a:t>
            </a:r>
            <a:r>
              <a:rPr lang="en-US" sz="3700" dirty="0" smtClean="0">
                <a:solidFill>
                  <a:schemeClr val="folHlink"/>
                </a:solidFill>
                <a:latin typeface="Teen" pitchFamily="2" charset="0"/>
              </a:rPr>
              <a:t> </a:t>
            </a:r>
            <a:r>
              <a:rPr lang="en-US" sz="3700" dirty="0" smtClean="0">
                <a:solidFill>
                  <a:schemeClr val="bg1"/>
                </a:solidFill>
                <a:latin typeface="Teen" pitchFamily="2" charset="0"/>
              </a:rPr>
              <a:t>For my yoke is easy, and my burden is light.</a:t>
            </a:r>
            <a:endParaRPr lang="en-US" sz="3700" dirty="0">
              <a:solidFill>
                <a:schemeClr val="bg1"/>
              </a:solidFill>
              <a:latin typeface="Teen" pitchFamily="2" charset="0"/>
            </a:endParaRPr>
          </a:p>
        </p:txBody>
      </p:sp>
      <p:sp>
        <p:nvSpPr>
          <p:cNvPr id="2" name="Text Box 6"/>
          <p:cNvSpPr txBox="1">
            <a:spLocks noChangeArrowheads="1"/>
          </p:cNvSpPr>
          <p:nvPr/>
        </p:nvSpPr>
        <p:spPr bwMode="auto">
          <a:xfrm>
            <a:off x="0" y="173883"/>
            <a:ext cx="9144000" cy="211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10000"/>
              </a:spcAft>
            </a:pPr>
            <a:r>
              <a:rPr lang="en-US" sz="10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Says </a:t>
            </a:r>
            <a:br>
              <a:rPr lang="en-US" sz="10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0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“Come Unto Me!”</a:t>
            </a:r>
            <a:endParaRPr lang="en-US" sz="100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7392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0500" y="792630"/>
            <a:ext cx="8763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So, When They Dined...</a:t>
            </a:r>
            <a:endParaRPr lang="en-US" sz="115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Rectangle 2"/>
          <p:cNvSpPr>
            <a:spLocks noChangeArrowheads="1"/>
          </p:cNvSpPr>
          <p:nvPr/>
        </p:nvSpPr>
        <p:spPr bwMode="auto">
          <a:xfrm>
            <a:off x="208867" y="2514600"/>
            <a:ext cx="8724901" cy="360694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93914" y="2559543"/>
            <a:ext cx="8610600" cy="356200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21:15</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So when they had dined, Jesus </a:t>
            </a:r>
            <a:r>
              <a:rPr lang="en-US" dirty="0" err="1" smtClean="0">
                <a:solidFill>
                  <a:schemeClr val="bg1"/>
                </a:solidFill>
                <a:latin typeface="Teen" pitchFamily="2" charset="0"/>
              </a:rPr>
              <a:t>saith</a:t>
            </a:r>
            <a:r>
              <a:rPr lang="en-US" dirty="0" smtClean="0">
                <a:solidFill>
                  <a:schemeClr val="bg1"/>
                </a:solidFill>
                <a:latin typeface="Teen" pitchFamily="2" charset="0"/>
              </a:rPr>
              <a:t> to Simon Peter, Simon, son of Jonas, </a:t>
            </a:r>
            <a:r>
              <a:rPr lang="en-US" dirty="0" err="1" smtClean="0">
                <a:solidFill>
                  <a:schemeClr val="bg1"/>
                </a:solidFill>
                <a:latin typeface="Teen" pitchFamily="2" charset="0"/>
              </a:rPr>
              <a:t>lovest</a:t>
            </a:r>
            <a:r>
              <a:rPr lang="en-US" dirty="0" smtClean="0">
                <a:solidFill>
                  <a:schemeClr val="bg1"/>
                </a:solidFill>
                <a:latin typeface="Teen" pitchFamily="2" charset="0"/>
              </a:rPr>
              <a:t> thou me more than these? He </a:t>
            </a:r>
            <a:r>
              <a:rPr lang="en-US" dirty="0" err="1" smtClean="0">
                <a:solidFill>
                  <a:schemeClr val="bg1"/>
                </a:solidFill>
                <a:latin typeface="Teen" pitchFamily="2" charset="0"/>
              </a:rPr>
              <a:t>saith</a:t>
            </a:r>
            <a:r>
              <a:rPr lang="en-US" dirty="0" smtClean="0">
                <a:solidFill>
                  <a:schemeClr val="bg1"/>
                </a:solidFill>
                <a:latin typeface="Teen" pitchFamily="2" charset="0"/>
              </a:rPr>
              <a:t> unto him, Yea, Lord; thou </a:t>
            </a:r>
            <a:r>
              <a:rPr lang="en-US" dirty="0" err="1" smtClean="0">
                <a:solidFill>
                  <a:schemeClr val="bg1"/>
                </a:solidFill>
                <a:latin typeface="Teen" pitchFamily="2" charset="0"/>
              </a:rPr>
              <a:t>knowest</a:t>
            </a:r>
            <a:r>
              <a:rPr lang="en-US" dirty="0" smtClean="0">
                <a:solidFill>
                  <a:schemeClr val="bg1"/>
                </a:solidFill>
                <a:latin typeface="Teen" pitchFamily="2" charset="0"/>
              </a:rPr>
              <a:t> that I love thee. He </a:t>
            </a:r>
            <a:r>
              <a:rPr lang="en-US" dirty="0" err="1" smtClean="0">
                <a:solidFill>
                  <a:schemeClr val="bg1"/>
                </a:solidFill>
                <a:latin typeface="Teen" pitchFamily="2" charset="0"/>
              </a:rPr>
              <a:t>saith</a:t>
            </a:r>
            <a:r>
              <a:rPr lang="en-US" dirty="0" smtClean="0">
                <a:solidFill>
                  <a:schemeClr val="bg1"/>
                </a:solidFill>
                <a:latin typeface="Teen" pitchFamily="2" charset="0"/>
              </a:rPr>
              <a:t> unto him, Feed my lambs. </a:t>
            </a:r>
            <a:endParaRPr lang="en-US" dirty="0">
              <a:solidFill>
                <a:schemeClr val="bg1"/>
              </a:solidFill>
              <a:latin typeface="Teen" pitchFamily="2" charset="0"/>
            </a:endParaRPr>
          </a:p>
        </p:txBody>
      </p:sp>
    </p:spTree>
    <p:extLst>
      <p:ext uri="{BB962C8B-B14F-4D97-AF65-F5344CB8AC3E}">
        <p14:creationId xmlns:p14="http://schemas.microsoft.com/office/powerpoint/2010/main" val="104314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6876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90500" y="1326207"/>
            <a:ext cx="8763000"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Peter was </a:t>
            </a: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DRY</a:t>
            </a: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he was </a:t>
            </a: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WARM</a:t>
            </a: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he was </a:t>
            </a: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FILLED</a:t>
            </a: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and he had been </a:t>
            </a: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BEFRIENDED</a:t>
            </a:r>
            <a:endParaRPr lang="en-US" sz="115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457200"/>
            <a:ext cx="9144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Jesus Got ONE-ON-ONE With Peter</a:t>
            </a:r>
            <a:endParaRPr lang="en-US" sz="115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Rectangle 2"/>
          <p:cNvSpPr>
            <a:spLocks noChangeArrowheads="1"/>
          </p:cNvSpPr>
          <p:nvPr/>
        </p:nvSpPr>
        <p:spPr bwMode="auto">
          <a:xfrm>
            <a:off x="208867" y="2895600"/>
            <a:ext cx="8724901" cy="360694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93914" y="2940543"/>
            <a:ext cx="8610600" cy="356200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21:15</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So when they had dined, Jesus </a:t>
            </a:r>
            <a:r>
              <a:rPr lang="en-US" dirty="0" err="1" smtClean="0">
                <a:solidFill>
                  <a:schemeClr val="bg1"/>
                </a:solidFill>
                <a:latin typeface="Teen" pitchFamily="2" charset="0"/>
              </a:rPr>
              <a:t>saith</a:t>
            </a:r>
            <a:r>
              <a:rPr lang="en-US" dirty="0" smtClean="0">
                <a:solidFill>
                  <a:schemeClr val="bg1"/>
                </a:solidFill>
                <a:latin typeface="Teen" pitchFamily="2" charset="0"/>
              </a:rPr>
              <a:t> to Simon Peter, Simon, son of Jonas, </a:t>
            </a:r>
            <a:r>
              <a:rPr lang="en-US" dirty="0" err="1" smtClean="0">
                <a:solidFill>
                  <a:schemeClr val="bg1"/>
                </a:solidFill>
                <a:latin typeface="Teen" pitchFamily="2" charset="0"/>
              </a:rPr>
              <a:t>lovest</a:t>
            </a:r>
            <a:r>
              <a:rPr lang="en-US" dirty="0" smtClean="0">
                <a:solidFill>
                  <a:schemeClr val="bg1"/>
                </a:solidFill>
                <a:latin typeface="Teen" pitchFamily="2" charset="0"/>
              </a:rPr>
              <a:t> thou me more than these? He </a:t>
            </a:r>
            <a:r>
              <a:rPr lang="en-US" dirty="0" err="1" smtClean="0">
                <a:solidFill>
                  <a:schemeClr val="bg1"/>
                </a:solidFill>
                <a:latin typeface="Teen" pitchFamily="2" charset="0"/>
              </a:rPr>
              <a:t>saith</a:t>
            </a:r>
            <a:r>
              <a:rPr lang="en-US" dirty="0" smtClean="0">
                <a:solidFill>
                  <a:schemeClr val="bg1"/>
                </a:solidFill>
                <a:latin typeface="Teen" pitchFamily="2" charset="0"/>
              </a:rPr>
              <a:t> unto him, Yea, Lord; thou </a:t>
            </a:r>
            <a:r>
              <a:rPr lang="en-US" dirty="0" err="1" smtClean="0">
                <a:solidFill>
                  <a:schemeClr val="bg1"/>
                </a:solidFill>
                <a:latin typeface="Teen" pitchFamily="2" charset="0"/>
              </a:rPr>
              <a:t>knowest</a:t>
            </a:r>
            <a:r>
              <a:rPr lang="en-US" dirty="0" smtClean="0">
                <a:solidFill>
                  <a:schemeClr val="bg1"/>
                </a:solidFill>
                <a:latin typeface="Teen" pitchFamily="2" charset="0"/>
              </a:rPr>
              <a:t> that I love thee. He </a:t>
            </a:r>
            <a:r>
              <a:rPr lang="en-US" dirty="0" err="1" smtClean="0">
                <a:solidFill>
                  <a:schemeClr val="bg1"/>
                </a:solidFill>
                <a:latin typeface="Teen" pitchFamily="2" charset="0"/>
              </a:rPr>
              <a:t>saith</a:t>
            </a:r>
            <a:r>
              <a:rPr lang="en-US" dirty="0" smtClean="0">
                <a:solidFill>
                  <a:schemeClr val="bg1"/>
                </a:solidFill>
                <a:latin typeface="Teen" pitchFamily="2" charset="0"/>
              </a:rPr>
              <a:t> unto him, Feed my lambs. </a:t>
            </a:r>
            <a:endParaRPr lang="en-US" dirty="0">
              <a:solidFill>
                <a:schemeClr val="bg1"/>
              </a:solidFill>
              <a:latin typeface="Teen" pitchFamily="2" charset="0"/>
            </a:endParaRPr>
          </a:p>
        </p:txBody>
      </p:sp>
    </p:spTree>
    <p:extLst>
      <p:ext uri="{BB962C8B-B14F-4D97-AF65-F5344CB8AC3E}">
        <p14:creationId xmlns:p14="http://schemas.microsoft.com/office/powerpoint/2010/main" val="49192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90500" y="381000"/>
            <a:ext cx="8763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DO YOU LOVE ME</a:t>
            </a:r>
            <a:b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MORE THAN THESE?</a:t>
            </a:r>
            <a:endParaRPr lang="en-US" sz="115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6"/>
          <p:cNvSpPr txBox="1">
            <a:spLocks noChangeArrowheads="1"/>
          </p:cNvSpPr>
          <p:nvPr/>
        </p:nvSpPr>
        <p:spPr bwMode="auto">
          <a:xfrm>
            <a:off x="190500" y="243840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96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These Fish?</a:t>
            </a:r>
            <a:endParaRPr lang="en-US" sz="960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Text Box 6"/>
          <p:cNvSpPr txBox="1">
            <a:spLocks noChangeArrowheads="1"/>
          </p:cNvSpPr>
          <p:nvPr/>
        </p:nvSpPr>
        <p:spPr bwMode="auto">
          <a:xfrm>
            <a:off x="190500" y="320040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96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These Nets?</a:t>
            </a:r>
            <a:endParaRPr lang="en-US" sz="960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6"/>
          <p:cNvSpPr txBox="1">
            <a:spLocks noChangeArrowheads="1"/>
          </p:cNvSpPr>
          <p:nvPr/>
        </p:nvSpPr>
        <p:spPr bwMode="auto">
          <a:xfrm>
            <a:off x="190500" y="4997541"/>
            <a:ext cx="8763000" cy="20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That’s Not What</a:t>
            </a:r>
            <a:b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Meant!</a:t>
            </a:r>
            <a:endParaRPr lang="en-US" sz="9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747941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5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90500" y="1524000"/>
            <a:ext cx="8763000" cy="433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DO YOU LOVE ME</a:t>
            </a:r>
            <a:b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baseline="1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(as you claimed)</a:t>
            </a:r>
            <a:br>
              <a:rPr lang="en-US" sz="11500" baseline="10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MORE THAN THESE OTHER GUYS LOVE ME?</a:t>
            </a:r>
            <a:endParaRPr lang="en-US" sz="115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997312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0500" y="792630"/>
            <a:ext cx="8763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Peter Boasted In...</a:t>
            </a:r>
            <a:endParaRPr lang="en-US" sz="115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Rectangle 2"/>
          <p:cNvSpPr>
            <a:spLocks noChangeArrowheads="1"/>
          </p:cNvSpPr>
          <p:nvPr/>
        </p:nvSpPr>
        <p:spPr bwMode="auto">
          <a:xfrm>
            <a:off x="208867" y="2514601"/>
            <a:ext cx="8724901" cy="2129616"/>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93914" y="2559543"/>
            <a:ext cx="8610600" cy="208467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13:37</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Peter said unto him, Lord, why cannot I follow thee now? I will lay down my life for thy sake. </a:t>
            </a:r>
            <a:endParaRPr lang="en-US" dirty="0">
              <a:solidFill>
                <a:schemeClr val="bg1"/>
              </a:solidFill>
              <a:latin typeface="Teen" pitchFamily="2" charset="0"/>
            </a:endParaRPr>
          </a:p>
        </p:txBody>
      </p:sp>
    </p:spTree>
    <p:extLst>
      <p:ext uri="{BB962C8B-B14F-4D97-AF65-F5344CB8AC3E}">
        <p14:creationId xmlns:p14="http://schemas.microsoft.com/office/powerpoint/2010/main" val="38338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8867" y="891227"/>
            <a:ext cx="8724901" cy="5075547"/>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6017" y="920621"/>
            <a:ext cx="8610600" cy="501675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21:1-3</a:t>
            </a:r>
            <a:br>
              <a:rPr lang="en-US" dirty="0" smtClean="0">
                <a:solidFill>
                  <a:srgbClr val="FFC000"/>
                </a:solidFill>
                <a:latin typeface="Teen" pitchFamily="2" charset="0"/>
              </a:rPr>
            </a:br>
            <a:r>
              <a:rPr lang="en-US" dirty="0" smtClean="0">
                <a:solidFill>
                  <a:srgbClr val="FFC000"/>
                </a:solidFill>
                <a:latin typeface="Teen" pitchFamily="2" charset="0"/>
              </a:rPr>
              <a:t>1 </a:t>
            </a:r>
            <a:r>
              <a:rPr lang="en-US" dirty="0" smtClean="0">
                <a:solidFill>
                  <a:schemeClr val="bg1"/>
                </a:solidFill>
                <a:latin typeface="Teen" pitchFamily="2" charset="0"/>
              </a:rPr>
              <a:t>After these things Jesus </a:t>
            </a:r>
            <a:r>
              <a:rPr lang="en-US" dirty="0" err="1" smtClean="0">
                <a:solidFill>
                  <a:schemeClr val="bg1"/>
                </a:solidFill>
                <a:latin typeface="Teen" pitchFamily="2" charset="0"/>
              </a:rPr>
              <a:t>shewed</a:t>
            </a:r>
            <a:r>
              <a:rPr lang="en-US" dirty="0" smtClean="0">
                <a:solidFill>
                  <a:schemeClr val="bg1"/>
                </a:solidFill>
                <a:latin typeface="Teen" pitchFamily="2" charset="0"/>
              </a:rPr>
              <a:t> himself again to the disciples at the sea of </a:t>
            </a:r>
            <a:r>
              <a:rPr lang="en-US" dirty="0" err="1" smtClean="0">
                <a:solidFill>
                  <a:schemeClr val="bg1"/>
                </a:solidFill>
                <a:latin typeface="Teen" pitchFamily="2" charset="0"/>
              </a:rPr>
              <a:t>Tiberias</a:t>
            </a:r>
            <a:r>
              <a:rPr lang="en-US" dirty="0" smtClean="0">
                <a:solidFill>
                  <a:schemeClr val="bg1"/>
                </a:solidFill>
                <a:latin typeface="Teen" pitchFamily="2" charset="0"/>
              </a:rPr>
              <a:t>; and on this wise </a:t>
            </a:r>
            <a:r>
              <a:rPr lang="en-US" dirty="0" err="1" smtClean="0">
                <a:solidFill>
                  <a:schemeClr val="bg1"/>
                </a:solidFill>
                <a:latin typeface="Teen" pitchFamily="2" charset="0"/>
              </a:rPr>
              <a:t>shewed</a:t>
            </a:r>
            <a:r>
              <a:rPr lang="en-US" dirty="0" smtClean="0">
                <a:solidFill>
                  <a:schemeClr val="bg1"/>
                </a:solidFill>
                <a:latin typeface="Teen" pitchFamily="2" charset="0"/>
              </a:rPr>
              <a:t> he himself. </a:t>
            </a:r>
          </a:p>
          <a:p>
            <a:pPr>
              <a:lnSpc>
                <a:spcPct val="80000"/>
              </a:lnSpc>
            </a:pPr>
            <a:r>
              <a:rPr lang="en-US" dirty="0" smtClean="0">
                <a:solidFill>
                  <a:srgbClr val="FFC000"/>
                </a:solidFill>
                <a:latin typeface="Teen" pitchFamily="2" charset="0"/>
              </a:rPr>
              <a:t>2</a:t>
            </a:r>
            <a:r>
              <a:rPr lang="en-US" dirty="0" smtClean="0">
                <a:solidFill>
                  <a:schemeClr val="folHlink"/>
                </a:solidFill>
                <a:latin typeface="Teen" pitchFamily="2" charset="0"/>
              </a:rPr>
              <a:t> </a:t>
            </a:r>
            <a:r>
              <a:rPr lang="en-US" dirty="0" smtClean="0">
                <a:solidFill>
                  <a:schemeClr val="bg1"/>
                </a:solidFill>
                <a:latin typeface="Teen" pitchFamily="2" charset="0"/>
              </a:rPr>
              <a:t>There were together Simon Peter, and Thomas called </a:t>
            </a:r>
            <a:r>
              <a:rPr lang="en-US" dirty="0" err="1" smtClean="0">
                <a:solidFill>
                  <a:schemeClr val="bg1"/>
                </a:solidFill>
                <a:latin typeface="Teen" pitchFamily="2" charset="0"/>
              </a:rPr>
              <a:t>Didymus</a:t>
            </a:r>
            <a:r>
              <a:rPr lang="en-US" dirty="0" smtClean="0">
                <a:solidFill>
                  <a:schemeClr val="bg1"/>
                </a:solidFill>
                <a:latin typeface="Teen" pitchFamily="2" charset="0"/>
              </a:rPr>
              <a:t>, and Nathanael of Cana in Galilee, and the sons of Zebedee, and two other of his disciples.</a:t>
            </a:r>
            <a:r>
              <a:rPr lang="en-US" dirty="0" smtClean="0">
                <a:solidFill>
                  <a:schemeClr val="folHlink"/>
                </a:solidFill>
                <a:latin typeface="Teen" pitchFamily="2" charset="0"/>
              </a:rPr>
              <a:t> </a:t>
            </a:r>
            <a:endParaRPr lang="en-US" dirty="0">
              <a:solidFill>
                <a:schemeClr val="bg1"/>
              </a:solidFill>
              <a:latin typeface="Teen" pitchFamily="2" charset="0"/>
            </a:endParaRPr>
          </a:p>
        </p:txBody>
      </p:sp>
    </p:spTree>
    <p:extLst>
      <p:ext uri="{BB962C8B-B14F-4D97-AF65-F5344CB8AC3E}">
        <p14:creationId xmlns:p14="http://schemas.microsoft.com/office/powerpoint/2010/main" val="395843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0500" y="792630"/>
            <a:ext cx="8763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Peter Boasted In...</a:t>
            </a:r>
            <a:endParaRPr lang="en-US" sz="115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Rectangle 2"/>
          <p:cNvSpPr>
            <a:spLocks noChangeArrowheads="1"/>
          </p:cNvSpPr>
          <p:nvPr/>
        </p:nvSpPr>
        <p:spPr bwMode="auto">
          <a:xfrm>
            <a:off x="208867" y="2514601"/>
            <a:ext cx="8724901" cy="2622058"/>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93914" y="2559543"/>
            <a:ext cx="8610600" cy="257711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Matthew 26:33</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Peter answered and said unto him, Though all men shall be offended because of thee, yet will I never be offended. </a:t>
            </a:r>
            <a:endParaRPr lang="en-US" dirty="0">
              <a:solidFill>
                <a:schemeClr val="bg1"/>
              </a:solidFill>
              <a:latin typeface="Teen" pitchFamily="2" charset="0"/>
            </a:endParaRPr>
          </a:p>
        </p:txBody>
      </p:sp>
    </p:spTree>
    <p:extLst>
      <p:ext uri="{BB962C8B-B14F-4D97-AF65-F5344CB8AC3E}">
        <p14:creationId xmlns:p14="http://schemas.microsoft.com/office/powerpoint/2010/main" val="691068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381000"/>
            <a:ext cx="8763000" cy="29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Peter Believed That He Loved The Lord More Than The Other Disciples Did!</a:t>
            </a:r>
            <a:endParaRPr lang="en-US" sz="9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4912057"/>
            <a:ext cx="8763000"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88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This is dangerous to ANY of us when we think this way!</a:t>
            </a:r>
            <a:endParaRPr lang="en-US" sz="880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870077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8867" y="2627194"/>
            <a:ext cx="8724901" cy="160361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304800" y="2628781"/>
            <a:ext cx="8610600" cy="16004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a:solidFill>
                  <a:srgbClr val="FFC000"/>
                </a:solidFill>
                <a:latin typeface="Teen" pitchFamily="2" charset="0"/>
              </a:rPr>
              <a:t>Proverbs 16:18</a:t>
            </a:r>
            <a:r>
              <a:rPr lang="en-US" dirty="0">
                <a:solidFill>
                  <a:schemeClr val="folHlink"/>
                </a:solidFill>
                <a:latin typeface="Teen" pitchFamily="2" charset="0"/>
              </a:rPr>
              <a:t/>
            </a:r>
            <a:br>
              <a:rPr lang="en-US" dirty="0">
                <a:solidFill>
                  <a:schemeClr val="folHlink"/>
                </a:solidFill>
                <a:latin typeface="Teen" pitchFamily="2" charset="0"/>
              </a:rPr>
            </a:br>
            <a:r>
              <a:rPr lang="en-US" dirty="0">
                <a:solidFill>
                  <a:schemeClr val="bg1"/>
                </a:solidFill>
                <a:latin typeface="Teen" pitchFamily="2" charset="0"/>
              </a:rPr>
              <a:t>Pride </a:t>
            </a:r>
            <a:r>
              <a:rPr lang="en-US" dirty="0" err="1">
                <a:solidFill>
                  <a:schemeClr val="bg1"/>
                </a:solidFill>
                <a:latin typeface="Teen" pitchFamily="2" charset="0"/>
              </a:rPr>
              <a:t>goeth</a:t>
            </a:r>
            <a:r>
              <a:rPr lang="en-US" dirty="0">
                <a:solidFill>
                  <a:schemeClr val="bg1"/>
                </a:solidFill>
                <a:latin typeface="Teen" pitchFamily="2" charset="0"/>
              </a:rPr>
              <a:t> before destruction, and an haughty spirit before a fall.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8867" y="2627194"/>
            <a:ext cx="8724901" cy="160361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304800" y="2628781"/>
            <a:ext cx="8610600" cy="160043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1 Corinthians 10:12</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Wherefore let him that </a:t>
            </a:r>
            <a:r>
              <a:rPr lang="en-US" dirty="0" err="1" smtClean="0">
                <a:solidFill>
                  <a:schemeClr val="bg1"/>
                </a:solidFill>
                <a:latin typeface="Teen" pitchFamily="2" charset="0"/>
              </a:rPr>
              <a:t>thinketh</a:t>
            </a:r>
            <a:r>
              <a:rPr lang="en-US" dirty="0" smtClean="0">
                <a:solidFill>
                  <a:schemeClr val="bg1"/>
                </a:solidFill>
                <a:latin typeface="Teen" pitchFamily="2" charset="0"/>
              </a:rPr>
              <a:t> he </a:t>
            </a:r>
            <a:r>
              <a:rPr lang="en-US" dirty="0" err="1" smtClean="0">
                <a:solidFill>
                  <a:schemeClr val="bg1"/>
                </a:solidFill>
                <a:latin typeface="Teen" pitchFamily="2" charset="0"/>
              </a:rPr>
              <a:t>standeth</a:t>
            </a:r>
            <a:r>
              <a:rPr lang="en-US" dirty="0" smtClean="0">
                <a:solidFill>
                  <a:schemeClr val="bg1"/>
                </a:solidFill>
                <a:latin typeface="Teen" pitchFamily="2" charset="0"/>
              </a:rPr>
              <a:t> take heed lest he fall. </a:t>
            </a:r>
            <a:endParaRPr lang="en-US" dirty="0">
              <a:solidFill>
                <a:schemeClr val="bg1"/>
              </a:solidFill>
              <a:latin typeface="Teen" pitchFamily="2" charset="0"/>
            </a:endParaRPr>
          </a:p>
        </p:txBody>
      </p:sp>
    </p:spTree>
    <p:extLst>
      <p:ext uri="{BB962C8B-B14F-4D97-AF65-F5344CB8AC3E}">
        <p14:creationId xmlns:p14="http://schemas.microsoft.com/office/powerpoint/2010/main" val="662220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9550" y="1400985"/>
            <a:ext cx="8724901" cy="405603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266700" y="1401779"/>
            <a:ext cx="8610600" cy="405444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2 Corinthians 10:12</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For we dare not make ourselves of the number, or compare ourselves with some that commend themselves: but they measuring themselves by themselves, and comparing themselves among themselves, are not wise. </a:t>
            </a:r>
            <a:endParaRPr lang="en-US" dirty="0">
              <a:solidFill>
                <a:schemeClr val="bg1"/>
              </a:solidFill>
              <a:latin typeface="Teen" pitchFamily="2" charset="0"/>
            </a:endParaRPr>
          </a:p>
        </p:txBody>
      </p:sp>
    </p:spTree>
    <p:extLst>
      <p:ext uri="{BB962C8B-B14F-4D97-AF65-F5344CB8AC3E}">
        <p14:creationId xmlns:p14="http://schemas.microsoft.com/office/powerpoint/2010/main" val="1626798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8867" y="2627194"/>
            <a:ext cx="8724901" cy="208626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304800" y="2628781"/>
            <a:ext cx="8610600" cy="208467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1 Peter 5:6</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Humble yourselves therefore under the mighty hand of God, that he may exalt you in due time:</a:t>
            </a:r>
            <a:r>
              <a:rPr lang="en-US" dirty="0" smtClean="0">
                <a:latin typeface="Teen" pitchFamily="2" charset="0"/>
              </a:rPr>
              <a:t> </a:t>
            </a:r>
            <a:endParaRPr lang="en-US" dirty="0">
              <a:latin typeface="Teen" pitchFamily="2" charset="0"/>
            </a:endParaRPr>
          </a:p>
        </p:txBody>
      </p:sp>
    </p:spTree>
    <p:extLst>
      <p:ext uri="{BB962C8B-B14F-4D97-AF65-F5344CB8AC3E}">
        <p14:creationId xmlns:p14="http://schemas.microsoft.com/office/powerpoint/2010/main" val="204038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90500" y="1295400"/>
            <a:ext cx="8763000"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This is why Peter</a:t>
            </a:r>
            <a:b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felt so unworthy,</a:t>
            </a:r>
            <a:b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so guilty, so ashamed, so dirty...</a:t>
            </a:r>
            <a:endParaRPr lang="en-US" sz="115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624964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7008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381000"/>
            <a:ext cx="8763000" cy="264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Jesus Dealt With It</a:t>
            </a:r>
            <a:b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38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“PUBLICALLY”</a:t>
            </a:r>
            <a:endParaRPr lang="en-US" sz="138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4724400"/>
            <a:ext cx="8763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Not to EMBARRASS him,</a:t>
            </a:r>
            <a:b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but to EMPOWER him!</a:t>
            </a:r>
            <a:endParaRPr lang="en-US" sz="9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37132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381000"/>
            <a:ext cx="8763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Jesus never doubted that </a:t>
            </a:r>
            <a:r>
              <a:rPr lang="en-US" sz="1150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Peter loved </a:t>
            </a: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Him!</a:t>
            </a:r>
            <a:endParaRPr lang="en-US" sz="138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4724400"/>
            <a:ext cx="8763000" cy="20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But Peter doubted how much he loved Jesus!</a:t>
            </a:r>
            <a:endParaRPr lang="en-US" sz="9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077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639026"/>
            <a:ext cx="8724901" cy="357994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6700" y="1648000"/>
            <a:ext cx="8610600" cy="356200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21:1-3</a:t>
            </a:r>
            <a:br>
              <a:rPr lang="en-US" dirty="0" smtClean="0">
                <a:solidFill>
                  <a:srgbClr val="FFC000"/>
                </a:solidFill>
                <a:latin typeface="Teen" pitchFamily="2" charset="0"/>
              </a:rPr>
            </a:br>
            <a:r>
              <a:rPr lang="en-US" dirty="0" smtClean="0">
                <a:solidFill>
                  <a:srgbClr val="FFC000"/>
                </a:solidFill>
                <a:latin typeface="Teen" pitchFamily="2" charset="0"/>
              </a:rPr>
              <a:t>3</a:t>
            </a:r>
            <a:r>
              <a:rPr lang="en-US" dirty="0" smtClean="0">
                <a:solidFill>
                  <a:schemeClr val="folHlink"/>
                </a:solidFill>
                <a:latin typeface="Teen" pitchFamily="2" charset="0"/>
              </a:rPr>
              <a:t> </a:t>
            </a:r>
            <a:r>
              <a:rPr lang="en-US" dirty="0" smtClean="0">
                <a:solidFill>
                  <a:schemeClr val="bg1"/>
                </a:solidFill>
                <a:latin typeface="Teen" pitchFamily="2" charset="0"/>
              </a:rPr>
              <a:t>Simon Peter </a:t>
            </a:r>
            <a:r>
              <a:rPr lang="en-US" dirty="0" err="1" smtClean="0">
                <a:solidFill>
                  <a:schemeClr val="bg1"/>
                </a:solidFill>
                <a:latin typeface="Teen" pitchFamily="2" charset="0"/>
              </a:rPr>
              <a:t>saith</a:t>
            </a:r>
            <a:r>
              <a:rPr lang="en-US" dirty="0" smtClean="0">
                <a:solidFill>
                  <a:schemeClr val="bg1"/>
                </a:solidFill>
                <a:latin typeface="Teen" pitchFamily="2" charset="0"/>
              </a:rPr>
              <a:t> unto them, I go a fishing. They say unto him, We also go with thee. They went forth, and entered into a ship immediately; and that night they caught nothing. </a:t>
            </a:r>
            <a:endParaRPr lang="en-US" dirty="0">
              <a:solidFill>
                <a:schemeClr val="bg1"/>
              </a:solidFill>
              <a:latin typeface="Teen" pitchFamily="2" charset="0"/>
            </a:endParaRPr>
          </a:p>
        </p:txBody>
      </p:sp>
    </p:spTree>
    <p:extLst>
      <p:ext uri="{BB962C8B-B14F-4D97-AF65-F5344CB8AC3E}">
        <p14:creationId xmlns:p14="http://schemas.microsoft.com/office/powerpoint/2010/main" val="1699607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381000"/>
            <a:ext cx="8763000" cy="354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had been forgiven, but he had not forgiven himself</a:t>
            </a:r>
            <a:endParaRPr lang="en-US" sz="138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4724400"/>
            <a:ext cx="8763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And </a:t>
            </a:r>
            <a:r>
              <a:rPr lang="en-US" sz="9600" dirty="0" err="1"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satan</a:t>
            </a: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attacked him in this area!</a:t>
            </a:r>
            <a:endParaRPr lang="en-US" sz="9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377722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457200"/>
            <a:ext cx="9144000" cy="20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10000"/>
              </a:spcAft>
            </a:pPr>
            <a:r>
              <a:rPr lang="en-US" sz="96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Jesus Was Restoring Peter To Leadership &amp; Service</a:t>
            </a:r>
            <a:endParaRPr lang="en-US" sz="96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Rectangle 2"/>
          <p:cNvSpPr>
            <a:spLocks noChangeArrowheads="1"/>
          </p:cNvSpPr>
          <p:nvPr/>
        </p:nvSpPr>
        <p:spPr bwMode="auto">
          <a:xfrm>
            <a:off x="208867" y="2819400"/>
            <a:ext cx="8724901" cy="360694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93914" y="2864343"/>
            <a:ext cx="8610600" cy="356200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21:15</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So when they had dined, Jesus </a:t>
            </a:r>
            <a:r>
              <a:rPr lang="en-US" dirty="0" err="1" smtClean="0">
                <a:solidFill>
                  <a:schemeClr val="bg1"/>
                </a:solidFill>
                <a:latin typeface="Teen" pitchFamily="2" charset="0"/>
              </a:rPr>
              <a:t>saith</a:t>
            </a:r>
            <a:r>
              <a:rPr lang="en-US" dirty="0" smtClean="0">
                <a:solidFill>
                  <a:schemeClr val="bg1"/>
                </a:solidFill>
                <a:latin typeface="Teen" pitchFamily="2" charset="0"/>
              </a:rPr>
              <a:t> to Simon Peter, Simon, son of Jonas, </a:t>
            </a:r>
            <a:r>
              <a:rPr lang="en-US" dirty="0" err="1" smtClean="0">
                <a:solidFill>
                  <a:schemeClr val="bg1"/>
                </a:solidFill>
                <a:latin typeface="Teen" pitchFamily="2" charset="0"/>
              </a:rPr>
              <a:t>lovest</a:t>
            </a:r>
            <a:r>
              <a:rPr lang="en-US" dirty="0" smtClean="0">
                <a:solidFill>
                  <a:schemeClr val="bg1"/>
                </a:solidFill>
                <a:latin typeface="Teen" pitchFamily="2" charset="0"/>
              </a:rPr>
              <a:t> thou me more than these? He </a:t>
            </a:r>
            <a:r>
              <a:rPr lang="en-US" dirty="0" err="1" smtClean="0">
                <a:solidFill>
                  <a:schemeClr val="bg1"/>
                </a:solidFill>
                <a:latin typeface="Teen" pitchFamily="2" charset="0"/>
              </a:rPr>
              <a:t>saith</a:t>
            </a:r>
            <a:r>
              <a:rPr lang="en-US" dirty="0" smtClean="0">
                <a:solidFill>
                  <a:schemeClr val="bg1"/>
                </a:solidFill>
                <a:latin typeface="Teen" pitchFamily="2" charset="0"/>
              </a:rPr>
              <a:t> unto him, Yea, Lord; thou </a:t>
            </a:r>
            <a:r>
              <a:rPr lang="en-US" dirty="0" err="1" smtClean="0">
                <a:solidFill>
                  <a:schemeClr val="bg1"/>
                </a:solidFill>
                <a:latin typeface="Teen" pitchFamily="2" charset="0"/>
              </a:rPr>
              <a:t>knowest</a:t>
            </a:r>
            <a:r>
              <a:rPr lang="en-US" dirty="0" smtClean="0">
                <a:solidFill>
                  <a:schemeClr val="bg1"/>
                </a:solidFill>
                <a:latin typeface="Teen" pitchFamily="2" charset="0"/>
              </a:rPr>
              <a:t> that I love thee. He </a:t>
            </a:r>
            <a:r>
              <a:rPr lang="en-US" dirty="0" err="1" smtClean="0">
                <a:solidFill>
                  <a:schemeClr val="bg1"/>
                </a:solidFill>
                <a:latin typeface="Teen" pitchFamily="2" charset="0"/>
              </a:rPr>
              <a:t>saith</a:t>
            </a:r>
            <a:r>
              <a:rPr lang="en-US" dirty="0" smtClean="0">
                <a:solidFill>
                  <a:schemeClr val="bg1"/>
                </a:solidFill>
                <a:latin typeface="Teen" pitchFamily="2" charset="0"/>
              </a:rPr>
              <a:t> unto him, Feed my lambs. </a:t>
            </a:r>
            <a:endParaRPr lang="en-US" dirty="0">
              <a:solidFill>
                <a:schemeClr val="bg1"/>
              </a:solidFill>
              <a:latin typeface="Teen" pitchFamily="2" charset="0"/>
            </a:endParaRPr>
          </a:p>
        </p:txBody>
      </p:sp>
    </p:spTree>
    <p:extLst>
      <p:ext uri="{BB962C8B-B14F-4D97-AF65-F5344CB8AC3E}">
        <p14:creationId xmlns:p14="http://schemas.microsoft.com/office/powerpoint/2010/main" val="322142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457200"/>
            <a:ext cx="9144000" cy="20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10000"/>
              </a:spcAft>
            </a:pPr>
            <a:r>
              <a:rPr lang="en-US" sz="96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Jesus Was Restoring Peter To Leadership &amp; Service</a:t>
            </a:r>
            <a:endParaRPr lang="en-US" sz="96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Rectangle 2"/>
          <p:cNvSpPr>
            <a:spLocks noChangeArrowheads="1"/>
          </p:cNvSpPr>
          <p:nvPr/>
        </p:nvSpPr>
        <p:spPr bwMode="auto">
          <a:xfrm>
            <a:off x="208867" y="2819400"/>
            <a:ext cx="8724901" cy="360694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93914" y="2864343"/>
            <a:ext cx="8610600" cy="356200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21:15</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2">
                    <a:lumMod val="50000"/>
                  </a:schemeClr>
                </a:solidFill>
                <a:latin typeface="Teen" pitchFamily="2" charset="0"/>
              </a:rPr>
              <a:t>So when they had dined, Jesus </a:t>
            </a:r>
            <a:r>
              <a:rPr lang="en-US" dirty="0" err="1" smtClean="0">
                <a:solidFill>
                  <a:schemeClr val="bg2">
                    <a:lumMod val="50000"/>
                  </a:schemeClr>
                </a:solidFill>
                <a:latin typeface="Teen" pitchFamily="2" charset="0"/>
              </a:rPr>
              <a:t>saith</a:t>
            </a:r>
            <a:r>
              <a:rPr lang="en-US" dirty="0" smtClean="0">
                <a:solidFill>
                  <a:schemeClr val="bg2">
                    <a:lumMod val="50000"/>
                  </a:schemeClr>
                </a:solidFill>
                <a:latin typeface="Teen" pitchFamily="2" charset="0"/>
              </a:rPr>
              <a:t> to Simon Peter, Simon, son of Jonas, </a:t>
            </a:r>
            <a:r>
              <a:rPr lang="en-US" dirty="0" err="1" smtClean="0">
                <a:solidFill>
                  <a:schemeClr val="bg2">
                    <a:lumMod val="50000"/>
                  </a:schemeClr>
                </a:solidFill>
                <a:latin typeface="Teen" pitchFamily="2" charset="0"/>
              </a:rPr>
              <a:t>lovest</a:t>
            </a:r>
            <a:r>
              <a:rPr lang="en-US" dirty="0" smtClean="0">
                <a:solidFill>
                  <a:schemeClr val="bg2">
                    <a:lumMod val="50000"/>
                  </a:schemeClr>
                </a:solidFill>
                <a:latin typeface="Teen" pitchFamily="2" charset="0"/>
              </a:rPr>
              <a:t> thou me more than these? He </a:t>
            </a:r>
            <a:r>
              <a:rPr lang="en-US" dirty="0" err="1" smtClean="0">
                <a:solidFill>
                  <a:schemeClr val="bg2">
                    <a:lumMod val="50000"/>
                  </a:schemeClr>
                </a:solidFill>
                <a:latin typeface="Teen" pitchFamily="2" charset="0"/>
              </a:rPr>
              <a:t>saith</a:t>
            </a:r>
            <a:r>
              <a:rPr lang="en-US" dirty="0" smtClean="0">
                <a:solidFill>
                  <a:schemeClr val="bg2">
                    <a:lumMod val="50000"/>
                  </a:schemeClr>
                </a:solidFill>
                <a:latin typeface="Teen" pitchFamily="2" charset="0"/>
              </a:rPr>
              <a:t> unto him, Yea, Lord; thou </a:t>
            </a:r>
            <a:r>
              <a:rPr lang="en-US" dirty="0" err="1" smtClean="0">
                <a:solidFill>
                  <a:schemeClr val="bg2">
                    <a:lumMod val="50000"/>
                  </a:schemeClr>
                </a:solidFill>
                <a:latin typeface="Teen" pitchFamily="2" charset="0"/>
              </a:rPr>
              <a:t>knowest</a:t>
            </a:r>
            <a:r>
              <a:rPr lang="en-US" dirty="0" smtClean="0">
                <a:solidFill>
                  <a:schemeClr val="bg2">
                    <a:lumMod val="50000"/>
                  </a:schemeClr>
                </a:solidFill>
                <a:latin typeface="Teen" pitchFamily="2" charset="0"/>
              </a:rPr>
              <a:t> that I love thee. </a:t>
            </a:r>
            <a:r>
              <a:rPr lang="en-US" dirty="0" smtClean="0">
                <a:solidFill>
                  <a:schemeClr val="bg1"/>
                </a:solidFill>
                <a:latin typeface="Teen" pitchFamily="2" charset="0"/>
              </a:rPr>
              <a:t>He </a:t>
            </a:r>
            <a:r>
              <a:rPr lang="en-US" dirty="0" err="1" smtClean="0">
                <a:solidFill>
                  <a:schemeClr val="bg1"/>
                </a:solidFill>
                <a:latin typeface="Teen" pitchFamily="2" charset="0"/>
              </a:rPr>
              <a:t>saith</a:t>
            </a:r>
            <a:r>
              <a:rPr lang="en-US" dirty="0" smtClean="0">
                <a:solidFill>
                  <a:schemeClr val="bg1"/>
                </a:solidFill>
                <a:latin typeface="Teen" pitchFamily="2" charset="0"/>
              </a:rPr>
              <a:t> unto him, Feed my lambs. </a:t>
            </a:r>
            <a:endParaRPr lang="en-US" dirty="0">
              <a:solidFill>
                <a:schemeClr val="bg1"/>
              </a:solidFill>
              <a:latin typeface="Teen" pitchFamily="2" charset="0"/>
            </a:endParaRPr>
          </a:p>
        </p:txBody>
      </p:sp>
    </p:spTree>
    <p:extLst>
      <p:ext uri="{BB962C8B-B14F-4D97-AF65-F5344CB8AC3E}">
        <p14:creationId xmlns:p14="http://schemas.microsoft.com/office/powerpoint/2010/main" val="1579537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1471115"/>
            <a:ext cx="8763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Do You Love ME Peter?</a:t>
            </a:r>
            <a:endParaRPr lang="en-US" sz="138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3276600"/>
            <a:ext cx="8763000"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199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YES!</a:t>
            </a:r>
            <a:endParaRPr lang="en-US" sz="199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819126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381000"/>
            <a:ext cx="876300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Then Do Something!</a:t>
            </a:r>
            <a:endParaRPr lang="en-US" sz="166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4114800"/>
            <a:ext cx="8763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15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FEED MY LAMBS!</a:t>
            </a:r>
            <a:endParaRPr lang="en-US" sz="150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174858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701766"/>
            <a:ext cx="876300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You Are Doing</a:t>
            </a:r>
            <a:b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This For Me!</a:t>
            </a:r>
            <a:endParaRPr lang="en-US" sz="16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Text Box 6"/>
          <p:cNvSpPr txBox="1">
            <a:spLocks noChangeArrowheads="1"/>
          </p:cNvSpPr>
          <p:nvPr/>
        </p:nvSpPr>
        <p:spPr bwMode="auto">
          <a:xfrm>
            <a:off x="190500" y="3978366"/>
            <a:ext cx="876300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 accept you working for Me!</a:t>
            </a:r>
            <a:endParaRPr lang="en-US" sz="1660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157548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8867" y="1893428"/>
            <a:ext cx="8724901" cy="3071145"/>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304800" y="1894221"/>
            <a:ext cx="8610600" cy="306955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21:16</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He </a:t>
            </a:r>
            <a:r>
              <a:rPr lang="en-US" dirty="0" err="1" smtClean="0">
                <a:solidFill>
                  <a:schemeClr val="bg1"/>
                </a:solidFill>
                <a:latin typeface="Teen" pitchFamily="2" charset="0"/>
              </a:rPr>
              <a:t>saith</a:t>
            </a:r>
            <a:r>
              <a:rPr lang="en-US" dirty="0" smtClean="0">
                <a:solidFill>
                  <a:schemeClr val="bg1"/>
                </a:solidFill>
                <a:latin typeface="Teen" pitchFamily="2" charset="0"/>
              </a:rPr>
              <a:t> to him again the second time, Simon, son of Jonas, </a:t>
            </a:r>
            <a:r>
              <a:rPr lang="en-US" dirty="0" err="1" smtClean="0">
                <a:solidFill>
                  <a:schemeClr val="bg1"/>
                </a:solidFill>
                <a:latin typeface="Teen" pitchFamily="2" charset="0"/>
              </a:rPr>
              <a:t>lovest</a:t>
            </a:r>
            <a:r>
              <a:rPr lang="en-US" dirty="0" smtClean="0">
                <a:solidFill>
                  <a:schemeClr val="bg1"/>
                </a:solidFill>
                <a:latin typeface="Teen" pitchFamily="2" charset="0"/>
              </a:rPr>
              <a:t> thou me? He </a:t>
            </a:r>
            <a:r>
              <a:rPr lang="en-US" dirty="0" err="1" smtClean="0">
                <a:solidFill>
                  <a:schemeClr val="bg1"/>
                </a:solidFill>
                <a:latin typeface="Teen" pitchFamily="2" charset="0"/>
              </a:rPr>
              <a:t>saith</a:t>
            </a:r>
            <a:r>
              <a:rPr lang="en-US" dirty="0" smtClean="0">
                <a:solidFill>
                  <a:schemeClr val="bg1"/>
                </a:solidFill>
                <a:latin typeface="Teen" pitchFamily="2" charset="0"/>
              </a:rPr>
              <a:t> unto him, Yea, Lord; thou </a:t>
            </a:r>
            <a:r>
              <a:rPr lang="en-US" dirty="0" err="1" smtClean="0">
                <a:solidFill>
                  <a:schemeClr val="bg1"/>
                </a:solidFill>
                <a:latin typeface="Teen" pitchFamily="2" charset="0"/>
              </a:rPr>
              <a:t>knowest</a:t>
            </a:r>
            <a:r>
              <a:rPr lang="en-US" dirty="0" smtClean="0">
                <a:solidFill>
                  <a:schemeClr val="bg1"/>
                </a:solidFill>
                <a:latin typeface="Teen" pitchFamily="2" charset="0"/>
              </a:rPr>
              <a:t> that I love thee. He </a:t>
            </a:r>
            <a:r>
              <a:rPr lang="en-US" dirty="0" err="1" smtClean="0">
                <a:solidFill>
                  <a:schemeClr val="bg1"/>
                </a:solidFill>
                <a:latin typeface="Teen" pitchFamily="2" charset="0"/>
              </a:rPr>
              <a:t>saith</a:t>
            </a:r>
            <a:r>
              <a:rPr lang="en-US" dirty="0" smtClean="0">
                <a:solidFill>
                  <a:schemeClr val="bg1"/>
                </a:solidFill>
                <a:latin typeface="Teen" pitchFamily="2" charset="0"/>
              </a:rPr>
              <a:t> unto him, Feed my sheep. </a:t>
            </a:r>
            <a:endParaRPr lang="en-US" dirty="0">
              <a:solidFill>
                <a:schemeClr val="bg1"/>
              </a:solidFill>
              <a:latin typeface="Teen" pitchFamily="2" charset="0"/>
            </a:endParaRPr>
          </a:p>
        </p:txBody>
      </p:sp>
    </p:spTree>
    <p:extLst>
      <p:ext uri="{BB962C8B-B14F-4D97-AF65-F5344CB8AC3E}">
        <p14:creationId xmlns:p14="http://schemas.microsoft.com/office/powerpoint/2010/main" val="2335998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1471115"/>
            <a:ext cx="8763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Do You Love ME Peter?</a:t>
            </a:r>
            <a:endParaRPr lang="en-US" sz="138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3276600"/>
            <a:ext cx="8763000"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199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YES!</a:t>
            </a:r>
            <a:endParaRPr lang="en-US" sz="199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291548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381000"/>
            <a:ext cx="876300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Then Do Something!</a:t>
            </a:r>
            <a:endParaRPr lang="en-US" sz="166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4114800"/>
            <a:ext cx="8763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15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FEED MY SHEEP!</a:t>
            </a:r>
            <a:endParaRPr lang="en-US" sz="150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3528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701766"/>
            <a:ext cx="876300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You Are Doing</a:t>
            </a:r>
            <a:b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This For Me!</a:t>
            </a:r>
            <a:endParaRPr lang="en-US" sz="16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Text Box 6"/>
          <p:cNvSpPr txBox="1">
            <a:spLocks noChangeArrowheads="1"/>
          </p:cNvSpPr>
          <p:nvPr/>
        </p:nvSpPr>
        <p:spPr bwMode="auto">
          <a:xfrm>
            <a:off x="190500" y="3978366"/>
            <a:ext cx="876300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 accept you working for Me!</a:t>
            </a:r>
            <a:endParaRPr lang="en-US" sz="1660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04783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90500" y="2209800"/>
            <a:ext cx="8763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I’m just </a:t>
            </a:r>
            <a:r>
              <a:rPr lang="en-US" sz="11500" dirty="0" err="1"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gonna</a:t>
            </a:r>
            <a:r>
              <a:rPr lang="en-US" sz="115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get</a:t>
            </a:r>
            <a:br>
              <a:rPr lang="en-US" sz="115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in MY boat, and...</a:t>
            </a:r>
            <a:endParaRPr lang="en-US" sz="1150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4"/>
          <p:cNvSpPr txBox="1">
            <a:spLocks noChangeArrowheads="1"/>
          </p:cNvSpPr>
          <p:nvPr/>
        </p:nvSpPr>
        <p:spPr bwMode="auto">
          <a:xfrm>
            <a:off x="190500" y="-228600"/>
            <a:ext cx="87630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10000"/>
              </a:spcAft>
            </a:pPr>
            <a:r>
              <a:rPr lang="en-US" sz="13800" dirty="0" smtClean="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 Go A Fishing...”</a:t>
            </a:r>
            <a:endParaRPr lang="en-US" sz="13800" dirty="0">
              <a:solidFill>
                <a:srgbClr val="92D05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6"/>
          <p:cNvSpPr txBox="1">
            <a:spLocks noChangeArrowheads="1"/>
          </p:cNvSpPr>
          <p:nvPr/>
        </p:nvSpPr>
        <p:spPr bwMode="auto">
          <a:xfrm>
            <a:off x="190500" y="5029200"/>
            <a:ext cx="8763000" cy="162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55000"/>
              </a:lnSpc>
              <a:spcAft>
                <a:spcPct val="10000"/>
              </a:spcAft>
            </a:pP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t>
            </a:r>
            <a:r>
              <a:rPr lang="en-US" sz="115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o what I can do!</a:t>
            </a:r>
            <a:b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6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(in the flesh)</a:t>
            </a:r>
            <a:endParaRPr lang="en-US" sz="6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67407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5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8867" y="1155161"/>
            <a:ext cx="8724901" cy="454767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304800" y="1155557"/>
            <a:ext cx="8610600" cy="454688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John 21:17</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He </a:t>
            </a:r>
            <a:r>
              <a:rPr lang="en-US" dirty="0" err="1" smtClean="0">
                <a:solidFill>
                  <a:schemeClr val="bg1"/>
                </a:solidFill>
                <a:latin typeface="Teen" pitchFamily="2" charset="0"/>
              </a:rPr>
              <a:t>saith</a:t>
            </a:r>
            <a:r>
              <a:rPr lang="en-US" dirty="0" smtClean="0">
                <a:solidFill>
                  <a:schemeClr val="bg1"/>
                </a:solidFill>
                <a:latin typeface="Teen" pitchFamily="2" charset="0"/>
              </a:rPr>
              <a:t> unto him the third time, Simon, son of Jonas, </a:t>
            </a:r>
            <a:r>
              <a:rPr lang="en-US" dirty="0" err="1" smtClean="0">
                <a:solidFill>
                  <a:schemeClr val="bg1"/>
                </a:solidFill>
                <a:latin typeface="Teen" pitchFamily="2" charset="0"/>
              </a:rPr>
              <a:t>lovest</a:t>
            </a:r>
            <a:r>
              <a:rPr lang="en-US" dirty="0" smtClean="0">
                <a:solidFill>
                  <a:schemeClr val="bg1"/>
                </a:solidFill>
                <a:latin typeface="Teen" pitchFamily="2" charset="0"/>
              </a:rPr>
              <a:t> thou me? Peter was grieved because he said unto him the third time, </a:t>
            </a:r>
            <a:r>
              <a:rPr lang="en-US" dirty="0" err="1" smtClean="0">
                <a:solidFill>
                  <a:schemeClr val="bg1"/>
                </a:solidFill>
                <a:latin typeface="Teen" pitchFamily="2" charset="0"/>
              </a:rPr>
              <a:t>Lovest</a:t>
            </a:r>
            <a:r>
              <a:rPr lang="en-US" dirty="0" smtClean="0">
                <a:solidFill>
                  <a:schemeClr val="bg1"/>
                </a:solidFill>
                <a:latin typeface="Teen" pitchFamily="2" charset="0"/>
              </a:rPr>
              <a:t> thou me? And he said unto him, Lord, thou </a:t>
            </a:r>
            <a:r>
              <a:rPr lang="en-US" dirty="0" err="1" smtClean="0">
                <a:solidFill>
                  <a:schemeClr val="bg1"/>
                </a:solidFill>
                <a:latin typeface="Teen" pitchFamily="2" charset="0"/>
              </a:rPr>
              <a:t>knowest</a:t>
            </a:r>
            <a:r>
              <a:rPr lang="en-US" dirty="0" smtClean="0">
                <a:solidFill>
                  <a:schemeClr val="bg1"/>
                </a:solidFill>
                <a:latin typeface="Teen" pitchFamily="2" charset="0"/>
              </a:rPr>
              <a:t> all things; thou </a:t>
            </a:r>
            <a:r>
              <a:rPr lang="en-US" dirty="0" err="1" smtClean="0">
                <a:solidFill>
                  <a:schemeClr val="bg1"/>
                </a:solidFill>
                <a:latin typeface="Teen" pitchFamily="2" charset="0"/>
              </a:rPr>
              <a:t>knowest</a:t>
            </a:r>
            <a:r>
              <a:rPr lang="en-US" dirty="0" smtClean="0">
                <a:solidFill>
                  <a:schemeClr val="bg1"/>
                </a:solidFill>
                <a:latin typeface="Teen" pitchFamily="2" charset="0"/>
              </a:rPr>
              <a:t> that I love thee. Jesus </a:t>
            </a:r>
            <a:r>
              <a:rPr lang="en-US" dirty="0" err="1" smtClean="0">
                <a:solidFill>
                  <a:schemeClr val="bg1"/>
                </a:solidFill>
                <a:latin typeface="Teen" pitchFamily="2" charset="0"/>
              </a:rPr>
              <a:t>saith</a:t>
            </a:r>
            <a:r>
              <a:rPr lang="en-US" dirty="0" smtClean="0">
                <a:solidFill>
                  <a:schemeClr val="bg1"/>
                </a:solidFill>
                <a:latin typeface="Teen" pitchFamily="2" charset="0"/>
              </a:rPr>
              <a:t> unto him, Feed my sheep. </a:t>
            </a:r>
            <a:endParaRPr lang="en-US" dirty="0">
              <a:solidFill>
                <a:schemeClr val="bg1"/>
              </a:solidFill>
              <a:latin typeface="Teen" pitchFamily="2" charset="0"/>
            </a:endParaRPr>
          </a:p>
        </p:txBody>
      </p:sp>
    </p:spTree>
    <p:extLst>
      <p:ext uri="{BB962C8B-B14F-4D97-AF65-F5344CB8AC3E}">
        <p14:creationId xmlns:p14="http://schemas.microsoft.com/office/powerpoint/2010/main" val="2946730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777966"/>
            <a:ext cx="8763000" cy="24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Do You Love ME Peter?</a:t>
            </a:r>
            <a:endParaRPr lang="en-US" sz="138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6"/>
          <p:cNvSpPr txBox="1">
            <a:spLocks noChangeArrowheads="1"/>
          </p:cNvSpPr>
          <p:nvPr/>
        </p:nvSpPr>
        <p:spPr bwMode="auto">
          <a:xfrm>
            <a:off x="201386" y="3597366"/>
            <a:ext cx="876300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YOU KNOW</a:t>
            </a:r>
            <a:br>
              <a:rPr lang="en-US" sz="1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3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 LOVE YOU!</a:t>
            </a:r>
            <a:endParaRPr lang="en-US" sz="13800" b="1"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918370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685800"/>
            <a:ext cx="876300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YOU KNOW EVERYTHING!</a:t>
            </a:r>
            <a:endParaRPr lang="en-US" sz="166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Text Box 6"/>
          <p:cNvSpPr txBox="1">
            <a:spLocks noChangeArrowheads="1"/>
          </p:cNvSpPr>
          <p:nvPr/>
        </p:nvSpPr>
        <p:spPr bwMode="auto">
          <a:xfrm>
            <a:off x="201386" y="3902166"/>
            <a:ext cx="876300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YOU KNOW</a:t>
            </a:r>
            <a:br>
              <a:rPr lang="en-US" sz="13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3800" b="1"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 LOVE YOU!</a:t>
            </a:r>
            <a:endParaRPr lang="en-US" sz="13800" b="1"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333403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4*#ppt_w"/>
                                          </p:val>
                                        </p:tav>
                                        <p:tav tm="100000">
                                          <p:val>
                                            <p:strVal val="#ppt_w"/>
                                          </p:val>
                                        </p:tav>
                                      </p:tavLst>
                                    </p:anim>
                                    <p:anim calcmode="lin" valueType="num">
                                      <p:cBhvr>
                                        <p:cTn id="1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90500" y="1600200"/>
            <a:ext cx="8763000" cy="423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NOW I KNOW</a:t>
            </a:r>
            <a:b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3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THAT YOU KNOW</a:t>
            </a:r>
            <a: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r>
            <a:b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THAT I LOVE YOU!</a:t>
            </a:r>
            <a:endParaRPr lang="en-US" sz="16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457200"/>
            <a:ext cx="9144000"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10000"/>
              </a:spcAft>
            </a:pPr>
            <a:r>
              <a:rPr lang="en-US" sz="12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No Matter What</a:t>
            </a:r>
            <a:br>
              <a:rPr lang="en-US" sz="12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2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Has Happened...</a:t>
            </a:r>
            <a:endParaRPr lang="en-US" sz="120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Rectangle 2"/>
          <p:cNvSpPr>
            <a:spLocks noChangeArrowheads="1"/>
          </p:cNvSpPr>
          <p:nvPr/>
        </p:nvSpPr>
        <p:spPr bwMode="auto">
          <a:xfrm>
            <a:off x="208867" y="3352800"/>
            <a:ext cx="8724901" cy="262205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4" name="Text Box 3"/>
          <p:cNvSpPr txBox="1">
            <a:spLocks noChangeArrowheads="1"/>
          </p:cNvSpPr>
          <p:nvPr/>
        </p:nvSpPr>
        <p:spPr bwMode="auto">
          <a:xfrm>
            <a:off x="293914" y="3397743"/>
            <a:ext cx="8610600" cy="257711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1 John 1:9</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If we confess our sins, he is faithful and just to forgive us our sins, and to cleanse us from all unrighteousness. </a:t>
            </a:r>
            <a:endParaRPr lang="en-US" dirty="0">
              <a:solidFill>
                <a:schemeClr val="bg1"/>
              </a:solidFill>
              <a:latin typeface="Teen" pitchFamily="2" charset="0"/>
            </a:endParaRPr>
          </a:p>
        </p:txBody>
      </p:sp>
    </p:spTree>
    <p:extLst>
      <p:ext uri="{BB962C8B-B14F-4D97-AF65-F5344CB8AC3E}">
        <p14:creationId xmlns:p14="http://schemas.microsoft.com/office/powerpoint/2010/main" val="747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457200"/>
            <a:ext cx="9144000"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10000"/>
              </a:spcAft>
            </a:pPr>
            <a:r>
              <a:rPr lang="en-US" sz="12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No Matter What</a:t>
            </a:r>
            <a:br>
              <a:rPr lang="en-US" sz="12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2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Has Happened...</a:t>
            </a:r>
            <a:endParaRPr lang="en-US" sz="120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5" name="Text Box 6"/>
          <p:cNvSpPr txBox="1">
            <a:spLocks noChangeArrowheads="1"/>
          </p:cNvSpPr>
          <p:nvPr/>
        </p:nvSpPr>
        <p:spPr bwMode="auto">
          <a:xfrm>
            <a:off x="0" y="3429000"/>
            <a:ext cx="9144000" cy="299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10000"/>
              </a:spcAft>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IF WE HAVE SINCERELY</a:t>
            </a:r>
            <a:b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ASKED FOR FORGIVENESS, THEN WE ARE FORGIVEN!</a:t>
            </a:r>
            <a:endParaRPr lang="en-US" sz="9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1649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9550" y="2386466"/>
            <a:ext cx="8724901" cy="208506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266700" y="2386664"/>
            <a:ext cx="8610600" cy="2084673"/>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Psalms 103:12</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As far as the east is from the west, so far hath he removed our transgressions from us.</a:t>
            </a:r>
            <a:r>
              <a:rPr lang="en-US" dirty="0" smtClean="0">
                <a:latin typeface="Teen" pitchFamily="2" charset="0"/>
              </a:rPr>
              <a:t> </a:t>
            </a:r>
            <a:endParaRPr lang="en-US" dirty="0">
              <a:latin typeface="Teen" pitchFamily="2" charset="0"/>
            </a:endParaRPr>
          </a:p>
        </p:txBody>
      </p:sp>
    </p:spTree>
    <p:extLst>
      <p:ext uri="{BB962C8B-B14F-4D97-AF65-F5344CB8AC3E}">
        <p14:creationId xmlns:p14="http://schemas.microsoft.com/office/powerpoint/2010/main" val="791411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9550" y="1647901"/>
            <a:ext cx="8724901" cy="356219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266700" y="1648000"/>
            <a:ext cx="8610600" cy="356200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Isaiah 1:18</a:t>
            </a:r>
            <a:r>
              <a:rPr lang="en-US" dirty="0" smtClean="0">
                <a:solidFill>
                  <a:schemeClr val="folHlink"/>
                </a:solidFill>
                <a:latin typeface="Teen" pitchFamily="2" charset="0"/>
              </a:rPr>
              <a:t/>
            </a:r>
            <a:br>
              <a:rPr lang="en-US" dirty="0" smtClean="0">
                <a:solidFill>
                  <a:schemeClr val="folHlink"/>
                </a:solidFill>
                <a:latin typeface="Teen" pitchFamily="2" charset="0"/>
              </a:rPr>
            </a:br>
            <a:r>
              <a:rPr lang="en-US" dirty="0" smtClean="0">
                <a:solidFill>
                  <a:schemeClr val="bg1"/>
                </a:solidFill>
                <a:latin typeface="Teen" pitchFamily="2" charset="0"/>
              </a:rPr>
              <a:t>Come now, and let us reason together, </a:t>
            </a:r>
            <a:r>
              <a:rPr lang="en-US" dirty="0" err="1" smtClean="0">
                <a:solidFill>
                  <a:schemeClr val="bg1"/>
                </a:solidFill>
                <a:latin typeface="Teen" pitchFamily="2" charset="0"/>
              </a:rPr>
              <a:t>saith</a:t>
            </a:r>
            <a:r>
              <a:rPr lang="en-US" dirty="0" smtClean="0">
                <a:solidFill>
                  <a:schemeClr val="bg1"/>
                </a:solidFill>
                <a:latin typeface="Teen" pitchFamily="2" charset="0"/>
              </a:rPr>
              <a:t> the LORD: though your sins be as scarlet, they shall be as white as snow; though they be red like crimson, they shall be as wool.</a:t>
            </a:r>
            <a:r>
              <a:rPr lang="en-US" dirty="0" smtClean="0">
                <a:latin typeface="Teen" pitchFamily="2" charset="0"/>
              </a:rPr>
              <a:t> </a:t>
            </a:r>
            <a:endParaRPr lang="en-US" dirty="0">
              <a:latin typeface="Teen" pitchFamily="2" charset="0"/>
            </a:endParaRPr>
          </a:p>
        </p:txBody>
      </p:sp>
    </p:spTree>
    <p:extLst>
      <p:ext uri="{BB962C8B-B14F-4D97-AF65-F5344CB8AC3E}">
        <p14:creationId xmlns:p14="http://schemas.microsoft.com/office/powerpoint/2010/main" val="2673388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90500" y="687171"/>
            <a:ext cx="8763000" cy="586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BEING FORGIVEN</a:t>
            </a:r>
            <a:b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&amp; REALLY KNOWING</a:t>
            </a:r>
            <a:b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YOU ARE FORGIVEN</a:t>
            </a: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r>
            <a:b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ARE TWO TOTALLY DIFFERENT THINGS!</a:t>
            </a:r>
            <a:endParaRPr lang="en-US" sz="138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283490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9550" y="909237"/>
            <a:ext cx="8724901" cy="5039526"/>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5" name="Text Box 3"/>
          <p:cNvSpPr txBox="1">
            <a:spLocks noChangeArrowheads="1"/>
          </p:cNvSpPr>
          <p:nvPr/>
        </p:nvSpPr>
        <p:spPr bwMode="auto">
          <a:xfrm>
            <a:off x="266700" y="909336"/>
            <a:ext cx="8610600" cy="5039328"/>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dirty="0" smtClean="0">
                <a:solidFill>
                  <a:srgbClr val="FFC000"/>
                </a:solidFill>
                <a:latin typeface="Teen" pitchFamily="2" charset="0"/>
              </a:rPr>
              <a:t>Philippians 1:20-21</a:t>
            </a:r>
            <a:br>
              <a:rPr lang="en-US" dirty="0" smtClean="0">
                <a:solidFill>
                  <a:srgbClr val="FFC000"/>
                </a:solidFill>
                <a:latin typeface="Teen" pitchFamily="2" charset="0"/>
              </a:rPr>
            </a:br>
            <a:r>
              <a:rPr lang="en-US" dirty="0" smtClean="0">
                <a:solidFill>
                  <a:srgbClr val="FFC000"/>
                </a:solidFill>
                <a:latin typeface="Teen" pitchFamily="2" charset="0"/>
              </a:rPr>
              <a:t>20 </a:t>
            </a:r>
            <a:r>
              <a:rPr lang="en-US" dirty="0" smtClean="0">
                <a:solidFill>
                  <a:schemeClr val="bg1"/>
                </a:solidFill>
                <a:latin typeface="Teen" pitchFamily="2" charset="0"/>
              </a:rPr>
              <a:t>According to my earnest expectation and my hope, that in nothing I shall be ashamed, but that with all boldness, as always, so now also Christ shall be magnified in my body, whether it be by life, or by death.</a:t>
            </a:r>
            <a:r>
              <a:rPr lang="en-US" dirty="0" smtClean="0">
                <a:solidFill>
                  <a:schemeClr val="folHlink"/>
                </a:solidFill>
                <a:latin typeface="Teen" pitchFamily="2" charset="0"/>
              </a:rPr>
              <a:t> </a:t>
            </a:r>
          </a:p>
          <a:p>
            <a:pPr>
              <a:lnSpc>
                <a:spcPct val="80000"/>
              </a:lnSpc>
            </a:pPr>
            <a:r>
              <a:rPr lang="en-US" dirty="0" smtClean="0">
                <a:solidFill>
                  <a:srgbClr val="FFC000"/>
                </a:solidFill>
                <a:latin typeface="Teen" pitchFamily="2" charset="0"/>
              </a:rPr>
              <a:t>21</a:t>
            </a:r>
            <a:r>
              <a:rPr lang="en-US" dirty="0" smtClean="0">
                <a:solidFill>
                  <a:schemeClr val="folHlink"/>
                </a:solidFill>
                <a:latin typeface="Teen" pitchFamily="2" charset="0"/>
              </a:rPr>
              <a:t> </a:t>
            </a:r>
            <a:r>
              <a:rPr lang="en-US" dirty="0" smtClean="0">
                <a:solidFill>
                  <a:schemeClr val="bg1"/>
                </a:solidFill>
                <a:latin typeface="Teen" pitchFamily="2" charset="0"/>
              </a:rPr>
              <a:t>For to me to live is Christ, and to die is gain.</a:t>
            </a:r>
            <a:r>
              <a:rPr lang="en-US" dirty="0" smtClean="0">
                <a:solidFill>
                  <a:schemeClr val="folHlink"/>
                </a:solidFill>
                <a:latin typeface="Teen" pitchFamily="2" charset="0"/>
              </a:rPr>
              <a:t> </a:t>
            </a:r>
            <a:endParaRPr lang="en-US" dirty="0">
              <a:solidFill>
                <a:schemeClr val="folHlink"/>
              </a:solidFill>
              <a:latin typeface="Teen" pitchFamily="2" charset="0"/>
            </a:endParaRPr>
          </a:p>
        </p:txBody>
      </p:sp>
    </p:spTree>
    <p:extLst>
      <p:ext uri="{BB962C8B-B14F-4D97-AF65-F5344CB8AC3E}">
        <p14:creationId xmlns:p14="http://schemas.microsoft.com/office/powerpoint/2010/main" val="1324175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1219200"/>
            <a:ext cx="9144000" cy="341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10000"/>
              </a:spcAft>
            </a:pPr>
            <a:r>
              <a:rPr lang="en-US" sz="11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This FISHING FOR MEN stuff requires me being empowered by GOD!</a:t>
            </a:r>
            <a:endParaRPr lang="en-US" sz="1100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6"/>
          <p:cNvSpPr txBox="1">
            <a:spLocks noChangeArrowheads="1"/>
          </p:cNvSpPr>
          <p:nvPr/>
        </p:nvSpPr>
        <p:spPr bwMode="auto">
          <a:xfrm>
            <a:off x="0" y="4462552"/>
            <a:ext cx="9144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10000"/>
              </a:spcAft>
            </a:pP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And I </a:t>
            </a:r>
            <a:r>
              <a:rPr lang="en-US" sz="11500" dirty="0" err="1"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Ain’t</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t>
            </a:r>
            <a:r>
              <a:rPr lang="en-US" sz="11500" dirty="0" err="1"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Feelin</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It!</a:t>
            </a:r>
            <a:endParaRPr lang="en-US" sz="6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10125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1186696"/>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10000"/>
              </a:spcAft>
            </a:pPr>
            <a:r>
              <a:rPr lang="en-US" sz="11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Let Go Of Past Failures</a:t>
            </a:r>
            <a:endParaRPr lang="en-US" sz="110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5" name="Text Box 6"/>
          <p:cNvSpPr txBox="1">
            <a:spLocks noChangeArrowheads="1"/>
          </p:cNvSpPr>
          <p:nvPr/>
        </p:nvSpPr>
        <p:spPr bwMode="auto">
          <a:xfrm>
            <a:off x="0" y="2482096"/>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10000"/>
              </a:spcAft>
            </a:pPr>
            <a:r>
              <a:rPr lang="en-US" sz="11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Live For Jesus Christ</a:t>
            </a:r>
            <a:endParaRPr lang="en-US" sz="110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6"/>
          <p:cNvSpPr txBox="1">
            <a:spLocks noChangeArrowheads="1"/>
          </p:cNvSpPr>
          <p:nvPr/>
        </p:nvSpPr>
        <p:spPr bwMode="auto">
          <a:xfrm>
            <a:off x="0" y="3777496"/>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10000"/>
              </a:spcAft>
            </a:pPr>
            <a:r>
              <a:rPr lang="en-US" sz="11000" dirty="0" smtClean="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Die For Jesus Christ</a:t>
            </a:r>
            <a:endParaRPr lang="en-US" sz="11000" dirty="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2/3*#ppt_w"/>
                                          </p:val>
                                        </p:tav>
                                        <p:tav tm="100000">
                                          <p:val>
                                            <p:strVal val="#ppt_w"/>
                                          </p:val>
                                        </p:tav>
                                      </p:tavLst>
                                    </p:anim>
                                    <p:anim calcmode="lin" valueType="num">
                                      <p:cBhvr>
                                        <p:cTn id="14"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2/3*#ppt_w"/>
                                          </p:val>
                                        </p:tav>
                                        <p:tav tm="100000">
                                          <p:val>
                                            <p:strVal val="#ppt_w"/>
                                          </p:val>
                                        </p:tav>
                                      </p:tavLst>
                                    </p:anim>
                                    <p:anim calcmode="lin" valueType="num">
                                      <p:cBhvr>
                                        <p:cTn id="20"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0" y="1186696"/>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10000"/>
              </a:spcAft>
            </a:pPr>
            <a:r>
              <a:rPr lang="en-US" sz="11000" dirty="0" smtClean="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Get Back On Board</a:t>
            </a:r>
            <a:endParaRPr lang="en-US" sz="11000" dirty="0">
              <a:solidFill>
                <a:srgbClr val="66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5" name="Text Box 6"/>
          <p:cNvSpPr txBox="1">
            <a:spLocks noChangeArrowheads="1"/>
          </p:cNvSpPr>
          <p:nvPr/>
        </p:nvSpPr>
        <p:spPr bwMode="auto">
          <a:xfrm>
            <a:off x="0" y="2482096"/>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10000"/>
              </a:spcAft>
            </a:pPr>
            <a:r>
              <a:rPr lang="en-US" sz="11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Stay On Board</a:t>
            </a:r>
            <a:endParaRPr lang="en-US" sz="110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6"/>
          <p:cNvSpPr txBox="1">
            <a:spLocks noChangeArrowheads="1"/>
          </p:cNvSpPr>
          <p:nvPr/>
        </p:nvSpPr>
        <p:spPr bwMode="auto">
          <a:xfrm>
            <a:off x="0" y="3777496"/>
            <a:ext cx="91440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10000"/>
              </a:spcAft>
            </a:pPr>
            <a:r>
              <a:rPr lang="en-US" sz="1100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Die On Board</a:t>
            </a:r>
            <a:endParaRPr lang="en-US" sz="1100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721708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2/3*#ppt_w"/>
                                          </p:val>
                                        </p:tav>
                                        <p:tav tm="100000">
                                          <p:val>
                                            <p:strVal val="#ppt_w"/>
                                          </p:val>
                                        </p:tav>
                                      </p:tavLst>
                                    </p:anim>
                                    <p:anim calcmode="lin" valueType="num">
                                      <p:cBhvr>
                                        <p:cTn id="14"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2/3*#ppt_w"/>
                                          </p:val>
                                        </p:tav>
                                        <p:tav tm="100000">
                                          <p:val>
                                            <p:strVal val="#ppt_w"/>
                                          </p:val>
                                        </p:tav>
                                      </p:tavLst>
                                    </p:anim>
                                    <p:anim calcmode="lin" valueType="num">
                                      <p:cBhvr>
                                        <p:cTn id="20" dur="5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90500" y="685800"/>
            <a:ext cx="8763000" cy="28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JESUS</a:t>
            </a:r>
            <a:b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3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FORGIVES YOU!</a:t>
            </a:r>
            <a:endParaRPr lang="en-US" sz="166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Text Box 6"/>
          <p:cNvSpPr txBox="1">
            <a:spLocks noChangeArrowheads="1"/>
          </p:cNvSpPr>
          <p:nvPr/>
        </p:nvSpPr>
        <p:spPr bwMode="auto">
          <a:xfrm>
            <a:off x="201386" y="3657600"/>
            <a:ext cx="8763000" cy="27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10000"/>
              </a:spcAft>
            </a:pPr>
            <a:r>
              <a:rPr lang="en-US" sz="13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accepts you working for Him!</a:t>
            </a:r>
            <a:endParaRPr lang="en-US" sz="1300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604706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strVal val="4*#ppt_w"/>
                                          </p:val>
                                        </p:tav>
                                        <p:tav tm="100000">
                                          <p:val>
                                            <p:strVal val="#ppt_w"/>
                                          </p:val>
                                        </p:tav>
                                      </p:tavLst>
                                    </p:anim>
                                    <p:anim calcmode="lin" valueType="num">
                                      <p:cBhvr>
                                        <p:cTn id="13" dur="500" fill="hold"/>
                                        <p:tgtEl>
                                          <p:spTgt spid="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8516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6210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ppt_w"/>
                                          </p:val>
                                        </p:tav>
                                        <p:tav tm="100000">
                                          <p:val>
                                            <p:strVal val="#ppt_w"/>
                                          </p:val>
                                        </p:tav>
                                      </p:tavLst>
                                    </p:anim>
                                    <p:anim calcmode="lin" valueType="num">
                                      <p:cBhvr>
                                        <p:cTn id="8" dur="10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5143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685800"/>
            <a:ext cx="9144000" cy="590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10000"/>
              </a:spcAft>
            </a:pPr>
            <a:r>
              <a:rPr lang="en-US" sz="15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 FEEL</a:t>
            </a:r>
          </a:p>
          <a:p>
            <a:pPr algn="ctr">
              <a:lnSpc>
                <a:spcPct val="65000"/>
              </a:lnSpc>
              <a:spcAft>
                <a:spcPct val="10000"/>
              </a:spcAft>
            </a:pPr>
            <a:r>
              <a:rPr lang="en-US" sz="132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Guilty</a:t>
            </a:r>
            <a:br>
              <a:rPr lang="en-US" sz="132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32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Unworthy</a:t>
            </a:r>
            <a:br>
              <a:rPr lang="en-US" sz="132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32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Not very useful!</a:t>
            </a:r>
            <a:endParaRPr lang="en-US" sz="1320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9063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2">
                                            <p:txEl>
                                              <p:pRg st="1" end="1"/>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0" y="685800"/>
            <a:ext cx="91440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10000"/>
              </a:spcAft>
            </a:pPr>
            <a:r>
              <a:rPr lang="en-US" sz="15800" b="1"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 FEEL</a:t>
            </a:r>
          </a:p>
          <a:p>
            <a:pPr algn="ctr">
              <a:lnSpc>
                <a:spcPct val="65000"/>
              </a:lnSpc>
              <a:spcAft>
                <a:spcPct val="10000"/>
              </a:spcAft>
            </a:pPr>
            <a:r>
              <a:rPr lang="en-US" sz="11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Soiled</a:t>
            </a:r>
            <a:br>
              <a:rPr lang="en-US" sz="11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Stained</a:t>
            </a:r>
            <a:br>
              <a:rPr lang="en-US" sz="11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10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Even Scared!</a:t>
            </a:r>
            <a:r>
              <a:rPr lang="en-US" sz="132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r>
            <a:br>
              <a:rPr lang="en-US" sz="1320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60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e</a:t>
            </a:r>
            <a:r>
              <a:rPr lang="en-US" sz="6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specially of failing again</a:t>
            </a:r>
            <a:endParaRPr lang="en-US" sz="600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0315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strVal val="4/3*#ppt_w"/>
                                          </p:val>
                                        </p:tav>
                                        <p:tav tm="100000">
                                          <p:val>
                                            <p:strVal val="#ppt_w"/>
                                          </p:val>
                                        </p:tav>
                                      </p:tavLst>
                                    </p:anim>
                                    <p:anim calcmode="lin" valueType="num">
                                      <p:cBhvr>
                                        <p:cTn id="8" dur="500" fill="hold"/>
                                        <p:tgtEl>
                                          <p:spTgt spid="2">
                                            <p:txEl>
                                              <p:pRg st="1" end="1"/>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8867" y="236286"/>
            <a:ext cx="8724901" cy="638542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6" name="Text Box 3"/>
          <p:cNvSpPr txBox="1">
            <a:spLocks noChangeArrowheads="1"/>
          </p:cNvSpPr>
          <p:nvPr/>
        </p:nvSpPr>
        <p:spPr bwMode="auto">
          <a:xfrm>
            <a:off x="266017" y="250983"/>
            <a:ext cx="8610600" cy="6356035"/>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80000"/>
              </a:lnSpc>
            </a:pPr>
            <a:r>
              <a:rPr lang="en-US" sz="3900" dirty="0" smtClean="0">
                <a:solidFill>
                  <a:srgbClr val="FFC000"/>
                </a:solidFill>
                <a:latin typeface="Teen" pitchFamily="2" charset="0"/>
              </a:rPr>
              <a:t>John 21:4-13</a:t>
            </a:r>
            <a:br>
              <a:rPr lang="en-US" sz="3900" dirty="0" smtClean="0">
                <a:solidFill>
                  <a:srgbClr val="FFC000"/>
                </a:solidFill>
                <a:latin typeface="Teen" pitchFamily="2" charset="0"/>
              </a:rPr>
            </a:br>
            <a:r>
              <a:rPr lang="en-US" sz="3900" dirty="0" smtClean="0">
                <a:solidFill>
                  <a:srgbClr val="FFC000"/>
                </a:solidFill>
                <a:latin typeface="Teen" pitchFamily="2" charset="0"/>
              </a:rPr>
              <a:t>4 </a:t>
            </a:r>
            <a:r>
              <a:rPr lang="en-US" sz="3900" dirty="0" smtClean="0">
                <a:solidFill>
                  <a:schemeClr val="bg1"/>
                </a:solidFill>
                <a:latin typeface="Teen" pitchFamily="2" charset="0"/>
              </a:rPr>
              <a:t>But when the morning was now come, Jesus stood on the shore: but the disciples knew not that it was Jesus.</a:t>
            </a:r>
            <a:r>
              <a:rPr lang="en-US" sz="3900" dirty="0" smtClean="0">
                <a:solidFill>
                  <a:schemeClr val="folHlink"/>
                </a:solidFill>
                <a:latin typeface="Teen" pitchFamily="2" charset="0"/>
              </a:rPr>
              <a:t> </a:t>
            </a:r>
          </a:p>
          <a:p>
            <a:pPr>
              <a:lnSpc>
                <a:spcPct val="80000"/>
              </a:lnSpc>
            </a:pPr>
            <a:r>
              <a:rPr lang="en-US" sz="3900" dirty="0" smtClean="0">
                <a:solidFill>
                  <a:srgbClr val="FFC000"/>
                </a:solidFill>
                <a:latin typeface="Teen" pitchFamily="2" charset="0"/>
              </a:rPr>
              <a:t>5</a:t>
            </a:r>
            <a:r>
              <a:rPr lang="en-US" sz="3900" dirty="0" smtClean="0">
                <a:solidFill>
                  <a:schemeClr val="folHlink"/>
                </a:solidFill>
                <a:latin typeface="Teen" pitchFamily="2" charset="0"/>
              </a:rPr>
              <a:t> </a:t>
            </a:r>
            <a:r>
              <a:rPr lang="en-US" sz="3900" dirty="0" smtClean="0">
                <a:solidFill>
                  <a:schemeClr val="bg1"/>
                </a:solidFill>
                <a:latin typeface="Teen" pitchFamily="2" charset="0"/>
              </a:rPr>
              <a:t>Then Jesus </a:t>
            </a:r>
            <a:r>
              <a:rPr lang="en-US" sz="3900" dirty="0" err="1" smtClean="0">
                <a:solidFill>
                  <a:schemeClr val="bg1"/>
                </a:solidFill>
                <a:latin typeface="Teen" pitchFamily="2" charset="0"/>
              </a:rPr>
              <a:t>saith</a:t>
            </a:r>
            <a:r>
              <a:rPr lang="en-US" sz="3900" dirty="0" smtClean="0">
                <a:solidFill>
                  <a:schemeClr val="bg1"/>
                </a:solidFill>
                <a:latin typeface="Teen" pitchFamily="2" charset="0"/>
              </a:rPr>
              <a:t> unto them, Children, have ye any meat? They answered him, No.</a:t>
            </a:r>
            <a:r>
              <a:rPr lang="en-US" sz="3900" dirty="0" smtClean="0">
                <a:solidFill>
                  <a:schemeClr val="folHlink"/>
                </a:solidFill>
                <a:latin typeface="Teen" pitchFamily="2" charset="0"/>
              </a:rPr>
              <a:t> </a:t>
            </a:r>
          </a:p>
          <a:p>
            <a:pPr>
              <a:lnSpc>
                <a:spcPct val="80000"/>
              </a:lnSpc>
            </a:pPr>
            <a:r>
              <a:rPr lang="en-US" sz="3900" dirty="0" smtClean="0">
                <a:solidFill>
                  <a:srgbClr val="FFC000"/>
                </a:solidFill>
                <a:latin typeface="Teen" pitchFamily="2" charset="0"/>
              </a:rPr>
              <a:t>6</a:t>
            </a:r>
            <a:r>
              <a:rPr lang="en-US" sz="3900" dirty="0" smtClean="0">
                <a:solidFill>
                  <a:schemeClr val="folHlink"/>
                </a:solidFill>
                <a:latin typeface="Teen" pitchFamily="2" charset="0"/>
              </a:rPr>
              <a:t> </a:t>
            </a:r>
            <a:r>
              <a:rPr lang="en-US" sz="3900" dirty="0" smtClean="0">
                <a:solidFill>
                  <a:schemeClr val="bg1"/>
                </a:solidFill>
                <a:latin typeface="Teen" pitchFamily="2" charset="0"/>
              </a:rPr>
              <a:t>And he said unto them, Cast the net on the right side of the ship, and ye shall find. They cast therefore, and now they were not able to draw it for the multitude of fishes.</a:t>
            </a:r>
            <a:r>
              <a:rPr lang="en-US" sz="3900" dirty="0" smtClean="0">
                <a:solidFill>
                  <a:schemeClr val="folHlink"/>
                </a:solidFill>
                <a:latin typeface="Teen" pitchFamily="2" charset="0"/>
              </a:rPr>
              <a:t> </a:t>
            </a:r>
            <a:endParaRPr lang="en-US" sz="3900" dirty="0">
              <a:solidFill>
                <a:schemeClr val="bg1"/>
              </a:solidFill>
              <a:latin typeface="Teen" pitchFamily="2"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6196</TotalTime>
  <Words>486</Words>
  <Application>Microsoft Office PowerPoint</Application>
  <PresentationFormat>On-screen Show (4:3)</PresentationFormat>
  <Paragraphs>117</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Teen</vt:lpstr>
      <vt:lpstr>Libel Suit</vt:lpstr>
      <vt:lpstr>Tempus Sans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933</cp:revision>
  <dcterms:created xsi:type="dcterms:W3CDTF">2005-02-19T02:02:57Z</dcterms:created>
  <dcterms:modified xsi:type="dcterms:W3CDTF">2012-07-05T05:42:40Z</dcterms:modified>
</cp:coreProperties>
</file>