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3"/>
  </p:notesMasterIdLst>
  <p:sldIdLst>
    <p:sldId id="256" r:id="rId2"/>
    <p:sldId id="1570" r:id="rId3"/>
    <p:sldId id="1510" r:id="rId4"/>
    <p:sldId id="1511" r:id="rId5"/>
    <p:sldId id="1512" r:id="rId6"/>
    <p:sldId id="1513" r:id="rId7"/>
    <p:sldId id="1514" r:id="rId8"/>
    <p:sldId id="1515" r:id="rId9"/>
    <p:sldId id="1517" r:id="rId10"/>
    <p:sldId id="1571" r:id="rId11"/>
    <p:sldId id="1572" r:id="rId12"/>
    <p:sldId id="1573" r:id="rId13"/>
    <p:sldId id="1519" r:id="rId14"/>
    <p:sldId id="1574" r:id="rId15"/>
    <p:sldId id="1575" r:id="rId16"/>
    <p:sldId id="1576" r:id="rId17"/>
    <p:sldId id="1577" r:id="rId18"/>
    <p:sldId id="1578" r:id="rId19"/>
    <p:sldId id="1579" r:id="rId20"/>
    <p:sldId id="1580" r:id="rId21"/>
    <p:sldId id="1581" r:id="rId22"/>
    <p:sldId id="1583" r:id="rId23"/>
    <p:sldId id="1584" r:id="rId24"/>
    <p:sldId id="1585" r:id="rId25"/>
    <p:sldId id="1582" r:id="rId26"/>
    <p:sldId id="1586" r:id="rId27"/>
    <p:sldId id="1587" r:id="rId28"/>
    <p:sldId id="1539" r:id="rId29"/>
    <p:sldId id="1588" r:id="rId30"/>
    <p:sldId id="1589" r:id="rId31"/>
    <p:sldId id="1590" r:id="rId32"/>
    <p:sldId id="1591" r:id="rId33"/>
    <p:sldId id="1592" r:id="rId34"/>
    <p:sldId id="1593" r:id="rId35"/>
    <p:sldId id="1546" r:id="rId36"/>
    <p:sldId id="1594" r:id="rId37"/>
    <p:sldId id="1595" r:id="rId38"/>
    <p:sldId id="1596" r:id="rId39"/>
    <p:sldId id="1597" r:id="rId40"/>
    <p:sldId id="1598" r:id="rId41"/>
    <p:sldId id="1599" r:id="rId42"/>
    <p:sldId id="1600" r:id="rId43"/>
    <p:sldId id="1601" r:id="rId44"/>
    <p:sldId id="1605" r:id="rId45"/>
    <p:sldId id="1603" r:id="rId46"/>
    <p:sldId id="1606" r:id="rId47"/>
    <p:sldId id="1604" r:id="rId48"/>
    <p:sldId id="1607" r:id="rId49"/>
    <p:sldId id="1609" r:id="rId50"/>
    <p:sldId id="1608" r:id="rId51"/>
    <p:sldId id="1610" r:id="rId52"/>
    <p:sldId id="1615" r:id="rId53"/>
    <p:sldId id="1616" r:id="rId54"/>
    <p:sldId id="1617" r:id="rId55"/>
    <p:sldId id="1618" r:id="rId56"/>
    <p:sldId id="1619" r:id="rId57"/>
    <p:sldId id="1620" r:id="rId58"/>
    <p:sldId id="1621" r:id="rId59"/>
    <p:sldId id="1612" r:id="rId60"/>
    <p:sldId id="1613" r:id="rId61"/>
    <p:sldId id="1483" r:id="rId62"/>
  </p:sldIdLst>
  <p:sldSz cx="9144000" cy="6858000" type="screen4x3"/>
  <p:notesSz cx="6858000" cy="9144000"/>
  <p:embeddedFontLst>
    <p:embeddedFont>
      <p:font typeface="Libel Suit" pitchFamily="2" charset="0"/>
      <p:regular r:id="rId64"/>
    </p:embeddedFont>
    <p:embeddedFont>
      <p:font typeface="Teen" pitchFamily="2" charset="0"/>
      <p:regular r:id="rId65"/>
      <p:bold r:id="rId66"/>
      <p:italic r:id="rId67"/>
      <p:boldItalic r:id="rId68"/>
    </p:embeddedFont>
    <p:embeddedFont>
      <p:font typeface="Tempus Sans ITC" pitchFamily="82" charset="0"/>
      <p:regular r:id="rId6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66"/>
    <a:srgbClr val="A9DA74"/>
    <a:srgbClr val="00FF00"/>
    <a:srgbClr val="990000"/>
    <a:srgbClr val="FF0000"/>
    <a:srgbClr val="FFFF99"/>
    <a:srgbClr val="66FFFF"/>
    <a:srgbClr val="DDDDD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8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2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76B04BC-706F-454A-9302-E3B92368A5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97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478F5-DBA0-41C4-94EF-048ACC5D70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07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4B9A2-F03E-45CC-8AD8-51440F2703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1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8F093-BA0E-4B5D-956C-60AD164C09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9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32810-B947-47F3-BF2F-2D836A4041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7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4DD8D-3080-4E9C-AADD-93B9D8D13A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A0C92-10BA-4BE5-8DF5-441449D3C7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9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357CC-99F0-4797-9395-9BE1B6CD65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5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CA80E-4704-4832-B363-6DB5D7AAF3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F3213-E088-4E96-927A-1F7609A880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9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B38A-5BD9-4048-BBCC-0E0A2358A7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4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2ED1C-E861-4CCD-8FD9-E6E0E275B3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5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963395F-3631-4EA2-90A4-3D58F6664B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3124200"/>
            <a:ext cx="8724901" cy="312420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1370119" name="Text Box 7"/>
          <p:cNvSpPr txBox="1">
            <a:spLocks noChangeArrowheads="1"/>
          </p:cNvSpPr>
          <p:nvPr/>
        </p:nvSpPr>
        <p:spPr bwMode="auto">
          <a:xfrm>
            <a:off x="304800" y="3151521"/>
            <a:ext cx="8610600" cy="306955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Matthew </a:t>
            </a:r>
            <a:r>
              <a:rPr lang="en-US" dirty="0" smtClean="0">
                <a:solidFill>
                  <a:srgbClr val="FFC000"/>
                </a:solidFill>
                <a:latin typeface="Teen" pitchFamily="2" charset="0"/>
              </a:rPr>
              <a:t>4:18</a:t>
            </a: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rgbClr val="FFC000"/>
                </a:solidFill>
                <a:latin typeface="Teen" pitchFamily="2" charset="0"/>
              </a:rPr>
            </a:br>
            <a:r>
              <a:rPr lang="en-US" dirty="0" smtClean="0">
                <a:solidFill>
                  <a:schemeClr val="bg1"/>
                </a:solidFill>
                <a:latin typeface="Teen" pitchFamily="2" charset="0"/>
              </a:rPr>
              <a:t>And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Jesus, walking by the sea </a:t>
            </a:r>
            <a:r>
              <a:rPr lang="en-US" b="1" i="1" dirty="0" smtClean="0">
                <a:solidFill>
                  <a:srgbClr val="00FFFF"/>
                </a:solidFill>
                <a:latin typeface="Teen" pitchFamily="2" charset="0"/>
              </a:rPr>
              <a:t>(SHORE) </a:t>
            </a:r>
            <a:r>
              <a:rPr lang="en-US" dirty="0" smtClean="0">
                <a:solidFill>
                  <a:schemeClr val="bg1"/>
                </a:solidFill>
                <a:latin typeface="Teen" pitchFamily="2" charset="0"/>
              </a:rPr>
              <a:t>of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Galilee, saw two brethren, Simon called Peter, and Andrew his brother, casting a net into the sea: for they were fishers</a:t>
            </a:r>
            <a:r>
              <a:rPr lang="en-US" dirty="0" smtClean="0">
                <a:solidFill>
                  <a:schemeClr val="bg1"/>
                </a:solidFill>
                <a:latin typeface="Teen" pitchFamily="2" charset="0"/>
              </a:rPr>
              <a:t>.</a:t>
            </a:r>
            <a:endParaRPr lang="en-US" dirty="0">
              <a:latin typeface="Teen" pitchFamily="2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13800" u="sng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REALITY</a:t>
            </a:r>
            <a:endParaRPr lang="en-US" sz="13800" u="sng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1787604"/>
            <a:ext cx="8763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That Is Where He MET Them</a:t>
            </a:r>
            <a:endParaRPr lang="en-US" sz="8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92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37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701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3124199"/>
            <a:ext cx="8724901" cy="3557587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1370119" name="Text Box 7"/>
          <p:cNvSpPr txBox="1">
            <a:spLocks noChangeArrowheads="1"/>
          </p:cNvSpPr>
          <p:nvPr/>
        </p:nvSpPr>
        <p:spPr bwMode="auto">
          <a:xfrm>
            <a:off x="304800" y="3142357"/>
            <a:ext cx="8610600" cy="353943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Matthew </a:t>
            </a:r>
            <a:r>
              <a:rPr lang="en-US" dirty="0" smtClean="0">
                <a:solidFill>
                  <a:srgbClr val="FFC000"/>
                </a:solidFill>
                <a:latin typeface="Teen" pitchFamily="2" charset="0"/>
              </a:rPr>
              <a:t>4:21</a:t>
            </a: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rgbClr val="FFC000"/>
                </a:solidFill>
                <a:latin typeface="Teen" pitchFamily="2" charset="0"/>
              </a:rPr>
            </a:br>
            <a:r>
              <a:rPr lang="en-US" dirty="0" smtClean="0">
                <a:solidFill>
                  <a:schemeClr val="bg1"/>
                </a:solidFill>
                <a:latin typeface="Teen" pitchFamily="2" charset="0"/>
              </a:rPr>
              <a:t>And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going on from thence, he saw other two brethren, James the son of Zebedee, and John his brother, in a ship with Zebedee their father, mending their nets; and he called them.</a:t>
            </a:r>
            <a:r>
              <a:rPr lang="en-US" dirty="0">
                <a:latin typeface="Teen" pitchFamily="2" charset="0"/>
              </a:rPr>
              <a:t> 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13800" u="sng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REALITY</a:t>
            </a:r>
            <a:endParaRPr lang="en-US" sz="13800" u="sng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1787604"/>
            <a:ext cx="8763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That Is Where He MET Them</a:t>
            </a:r>
            <a:endParaRPr lang="en-US" sz="8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02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13800" u="sng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REALITY</a:t>
            </a:r>
            <a:endParaRPr lang="en-US" sz="13800" u="sng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1787604"/>
            <a:ext cx="8763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That Is Where He MET Them</a:t>
            </a:r>
            <a:endParaRPr lang="en-US" sz="8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3657600"/>
            <a:ext cx="9144000" cy="130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105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In The Real World</a:t>
            </a:r>
            <a:endParaRPr lang="en-US" sz="1050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4583162"/>
            <a:ext cx="9144000" cy="130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105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Where They Really Lived</a:t>
            </a:r>
            <a:endParaRPr lang="en-US" sz="10500" dirty="0"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42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8" name="Text Box 4"/>
          <p:cNvSpPr txBox="1">
            <a:spLocks noChangeArrowheads="1"/>
          </p:cNvSpPr>
          <p:nvPr/>
        </p:nvSpPr>
        <p:spPr bwMode="auto">
          <a:xfrm>
            <a:off x="800100" y="2872294"/>
            <a:ext cx="8343900" cy="398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ct val="35000"/>
              </a:spcAft>
              <a:buClr>
                <a:schemeClr val="bg1"/>
              </a:buClr>
              <a:buFontTx/>
              <a:buChar char="•"/>
            </a:pPr>
            <a:r>
              <a:rPr lang="en-US" sz="60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They Were </a:t>
            </a:r>
            <a:r>
              <a:rPr lang="en-US" sz="60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Fishermen</a:t>
            </a:r>
            <a:r>
              <a:rPr lang="en-US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/>
            </a:r>
            <a:br>
              <a:rPr lang="en-US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   </a:t>
            </a:r>
            <a:r>
              <a:rPr lang="en-US" dirty="0" smtClean="0">
                <a:solidFill>
                  <a:srgbClr val="99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*That’s </a:t>
            </a:r>
            <a:r>
              <a:rPr lang="en-US" dirty="0">
                <a:solidFill>
                  <a:srgbClr val="99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Who They Were</a:t>
            </a:r>
          </a:p>
          <a:p>
            <a:pPr>
              <a:lnSpc>
                <a:spcPct val="75000"/>
              </a:lnSpc>
              <a:spcAft>
                <a:spcPct val="35000"/>
              </a:spcAft>
              <a:buClr>
                <a:schemeClr val="bg1"/>
              </a:buClr>
              <a:buFontTx/>
              <a:buChar char="•"/>
            </a:pPr>
            <a:r>
              <a:rPr lang="en-US" sz="60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They Were Casting </a:t>
            </a:r>
            <a:r>
              <a:rPr lang="en-US" sz="60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Nets</a:t>
            </a:r>
            <a:br>
              <a:rPr lang="en-US" sz="60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   </a:t>
            </a:r>
            <a:r>
              <a:rPr lang="en-US" dirty="0" smtClean="0">
                <a:solidFill>
                  <a:srgbClr val="99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*That’s </a:t>
            </a:r>
            <a:r>
              <a:rPr lang="en-US" dirty="0">
                <a:solidFill>
                  <a:srgbClr val="99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What They Did</a:t>
            </a:r>
          </a:p>
          <a:p>
            <a:pPr>
              <a:lnSpc>
                <a:spcPct val="75000"/>
              </a:lnSpc>
              <a:spcAft>
                <a:spcPct val="35000"/>
              </a:spcAft>
              <a:buClr>
                <a:schemeClr val="bg1"/>
              </a:buClr>
              <a:buFontTx/>
              <a:buChar char="•"/>
            </a:pPr>
            <a:r>
              <a:rPr lang="en-US" sz="60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They Were At </a:t>
            </a:r>
            <a:r>
              <a:rPr lang="en-US" sz="60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The Sea </a:t>
            </a:r>
            <a:r>
              <a:rPr lang="en-US" sz="60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Of </a:t>
            </a:r>
            <a:r>
              <a:rPr lang="en-US" sz="60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Galilee</a:t>
            </a:r>
            <a:br>
              <a:rPr lang="en-US" sz="60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   </a:t>
            </a:r>
            <a:r>
              <a:rPr lang="en-US" dirty="0" smtClean="0">
                <a:solidFill>
                  <a:srgbClr val="99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*That’s </a:t>
            </a:r>
            <a:r>
              <a:rPr lang="en-US" dirty="0">
                <a:solidFill>
                  <a:srgbClr val="99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Where They Lived</a:t>
            </a:r>
            <a:endParaRPr lang="en-US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13800" u="sng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REALITY</a:t>
            </a:r>
            <a:endParaRPr lang="en-US" sz="13800" u="sng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1787604"/>
            <a:ext cx="8763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That Is Where He MET Them</a:t>
            </a:r>
            <a:endParaRPr lang="en-US" sz="8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7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37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37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13800" u="sng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REALITY</a:t>
            </a:r>
            <a:endParaRPr lang="en-US" sz="13800" u="sng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1787604"/>
            <a:ext cx="8763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That Is Where He MET Them</a:t>
            </a:r>
            <a:endParaRPr lang="en-US" sz="8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3657600"/>
            <a:ext cx="9144000" cy="251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105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Jesus Met Them At The Boat They Were In</a:t>
            </a:r>
            <a:endParaRPr lang="en-US" sz="1050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27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13800" u="sng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RABBI</a:t>
            </a:r>
            <a:endParaRPr lang="en-US" sz="13800" u="sng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1787604"/>
            <a:ext cx="8763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That Is What He MEANT</a:t>
            </a:r>
            <a:endParaRPr lang="en-US" sz="8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28600" y="3538604"/>
            <a:ext cx="8763000" cy="324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156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“I’ll Be Your Rabbi”</a:t>
            </a:r>
            <a:endParaRPr lang="en-US" sz="1560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02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3124200"/>
            <a:ext cx="8724901" cy="1668431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13800" u="sng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RABBI</a:t>
            </a:r>
            <a:endParaRPr lang="en-US" sz="13800" u="sng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1787604"/>
            <a:ext cx="8763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That Is What He MEANT</a:t>
            </a:r>
            <a:endParaRPr lang="en-US" sz="8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66700" y="3200400"/>
            <a:ext cx="8610600" cy="1592231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Matthew 4:19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And he </a:t>
            </a:r>
            <a:r>
              <a:rPr lang="en-US" dirty="0" err="1">
                <a:solidFill>
                  <a:schemeClr val="bg1"/>
                </a:solidFill>
                <a:latin typeface="Teen" pitchFamily="2" charset="0"/>
              </a:rPr>
              <a:t>saith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 unto them, Follow me, and I will make you fishers of men.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> 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90500" y="5403832"/>
            <a:ext cx="8763000" cy="168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156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“Follow Me”</a:t>
            </a:r>
            <a:endParaRPr lang="en-US" sz="1560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08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2819400"/>
            <a:ext cx="8724901" cy="281940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13800" u="sng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RABBI</a:t>
            </a:r>
            <a:endParaRPr lang="en-US" sz="13800" u="sng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1787604"/>
            <a:ext cx="8763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That Is What He MEANT</a:t>
            </a:r>
            <a:endParaRPr lang="en-US" sz="8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90500" y="5943600"/>
            <a:ext cx="8763000" cy="107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96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“He Called Them”</a:t>
            </a:r>
            <a:endParaRPr lang="en-US" sz="960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66700" y="2867016"/>
            <a:ext cx="8610600" cy="2771784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FFC000"/>
                </a:solidFill>
                <a:latin typeface="Teen" pitchFamily="2" charset="0"/>
              </a:rPr>
              <a:t>Matthew 4:21</a:t>
            </a:r>
            <a:r>
              <a:rPr lang="en-US" sz="3600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sz="3600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sz="3600" dirty="0">
                <a:solidFill>
                  <a:schemeClr val="bg1"/>
                </a:solidFill>
                <a:latin typeface="Teen" pitchFamily="2" charset="0"/>
              </a:rPr>
              <a:t>And going on from thence, he saw other two brethren, James the son of Zebedee, and John his brother, in a ship with Zebedee their father, mending their nets; and he called them.</a:t>
            </a:r>
            <a:r>
              <a:rPr lang="en-US" sz="3600" dirty="0">
                <a:latin typeface="Tee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461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13800" u="sng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RABBI</a:t>
            </a:r>
            <a:endParaRPr lang="en-US" sz="13800" u="sng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1787604"/>
            <a:ext cx="8763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That Is What He MEANT</a:t>
            </a:r>
            <a:endParaRPr lang="en-US" sz="8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524000" y="2832080"/>
            <a:ext cx="7620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Tx/>
              <a:buChar char="•"/>
            </a:pPr>
            <a:r>
              <a:rPr lang="en-US" sz="80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I Call You</a:t>
            </a:r>
            <a:endParaRPr lang="en-US" sz="5400" dirty="0" smtClean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  <a:p>
            <a:pPr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Tx/>
              <a:buChar char="•"/>
            </a:pPr>
            <a:r>
              <a:rPr lang="en-US" sz="80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I Can Teach You</a:t>
            </a:r>
            <a:endParaRPr lang="en-US" sz="80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  <a:p>
            <a:pPr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Tx/>
              <a:buChar char="•"/>
            </a:pPr>
            <a:r>
              <a:rPr lang="en-US" sz="80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You Can Do What I Do</a:t>
            </a:r>
            <a:endParaRPr lang="en-US" sz="54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57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2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13800" u="sng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RABBI</a:t>
            </a:r>
            <a:endParaRPr lang="en-US" sz="13800" u="sng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1787604"/>
            <a:ext cx="8763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That Is What He MEANT</a:t>
            </a:r>
            <a:endParaRPr lang="en-US" sz="8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3028515"/>
            <a:ext cx="9144000" cy="390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Aft>
                <a:spcPts val="1800"/>
              </a:spcAft>
            </a:pPr>
            <a:r>
              <a:rPr lang="en-US" sz="7200" dirty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THE TORAH</a:t>
            </a:r>
            <a:br>
              <a:rPr lang="en-US" sz="7200" dirty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60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All</a:t>
            </a:r>
          </a:p>
          <a:p>
            <a:pPr algn="ctr">
              <a:lnSpc>
                <a:spcPct val="55000"/>
              </a:lnSpc>
              <a:spcAft>
                <a:spcPts val="1800"/>
              </a:spcAft>
            </a:pPr>
            <a:r>
              <a:rPr lang="en-US" sz="72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THE </a:t>
            </a:r>
            <a:r>
              <a:rPr lang="en-US" sz="7200" dirty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COMPLETE OLD TESTAMENT</a:t>
            </a:r>
            <a:r>
              <a:rPr lang="en-US" sz="6000" dirty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/>
            </a:r>
            <a:br>
              <a:rPr lang="en-US" sz="6000" dirty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60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THE BEST</a:t>
            </a:r>
          </a:p>
          <a:p>
            <a:pPr algn="ctr">
              <a:lnSpc>
                <a:spcPct val="55000"/>
              </a:lnSpc>
              <a:spcAft>
                <a:spcPts val="1800"/>
              </a:spcAft>
            </a:pPr>
            <a:r>
              <a:rPr lang="en-US" sz="7200" dirty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THE CHOSEN ONES</a:t>
            </a:r>
            <a:br>
              <a:rPr lang="en-US" sz="7200" dirty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60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THE BEST OF THE BEST</a:t>
            </a:r>
          </a:p>
        </p:txBody>
      </p:sp>
    </p:spTree>
    <p:extLst>
      <p:ext uri="{BB962C8B-B14F-4D97-AF65-F5344CB8AC3E}">
        <p14:creationId xmlns:p14="http://schemas.microsoft.com/office/powerpoint/2010/main" val="380400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3048000"/>
            <a:ext cx="8724901" cy="266700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13800" u="sng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RABBI</a:t>
            </a:r>
            <a:endParaRPr lang="en-US" sz="13800" u="sng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1787604"/>
            <a:ext cx="8763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That Is What He MEANT</a:t>
            </a:r>
            <a:endParaRPr lang="en-US" sz="8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04800" y="3092942"/>
            <a:ext cx="8610600" cy="2577116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1 Corinthians 1:26-29</a:t>
            </a:r>
            <a:br>
              <a:rPr lang="en-US" dirty="0">
                <a:solidFill>
                  <a:srgbClr val="FFC000"/>
                </a:solidFill>
                <a:latin typeface="Teen" pitchFamily="2" charset="0"/>
              </a:rPr>
            </a:b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26 </a:t>
            </a:r>
            <a:r>
              <a:rPr lang="en-US" dirty="0" smtClean="0">
                <a:solidFill>
                  <a:schemeClr val="bg1"/>
                </a:solidFill>
                <a:latin typeface="Teen" pitchFamily="2" charset="0"/>
              </a:rPr>
              <a:t>For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ye see your calling, brethren, how that not many wise men after the flesh, not many mighty, not many noble, are called: </a:t>
            </a:r>
          </a:p>
        </p:txBody>
      </p:sp>
    </p:spTree>
    <p:extLst>
      <p:ext uri="{BB962C8B-B14F-4D97-AF65-F5344CB8AC3E}">
        <p14:creationId xmlns:p14="http://schemas.microsoft.com/office/powerpoint/2010/main" val="107764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3048000"/>
            <a:ext cx="8724901" cy="358140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13800" u="sng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RABBI</a:t>
            </a:r>
            <a:endParaRPr lang="en-US" sz="13800" u="sng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1787604"/>
            <a:ext cx="8763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That Is What He MEANT</a:t>
            </a:r>
            <a:endParaRPr lang="en-US" sz="8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04800" y="3089970"/>
            <a:ext cx="8610600" cy="353943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1 Corinthians 1:26-29</a:t>
            </a:r>
            <a:br>
              <a:rPr lang="en-US" dirty="0">
                <a:solidFill>
                  <a:srgbClr val="FFC000"/>
                </a:solidFill>
                <a:latin typeface="Teen" pitchFamily="2" charset="0"/>
              </a:rPr>
            </a:br>
            <a:r>
              <a:rPr lang="en-US" dirty="0" smtClean="0">
                <a:solidFill>
                  <a:srgbClr val="FFC000"/>
                </a:solidFill>
                <a:latin typeface="Teen" pitchFamily="2" charset="0"/>
              </a:rPr>
              <a:t>27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But God hath chosen the foolish things of the world to confound the wise; and God hath chosen the weak things of the world to confound the things which are mighty;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925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3048000"/>
            <a:ext cx="8724901" cy="312420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13800" u="sng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RABBI</a:t>
            </a:r>
            <a:endParaRPr lang="en-US" sz="13800" u="sng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1787604"/>
            <a:ext cx="8763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That Is What He MEANT</a:t>
            </a:r>
            <a:endParaRPr lang="en-US" sz="8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04800" y="3102642"/>
            <a:ext cx="8610600" cy="306955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1 Corinthians 1:26-29</a:t>
            </a:r>
            <a:br>
              <a:rPr lang="en-US" dirty="0">
                <a:solidFill>
                  <a:srgbClr val="FFC000"/>
                </a:solidFill>
                <a:latin typeface="Teen" pitchFamily="2" charset="0"/>
              </a:rPr>
            </a:b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28 </a:t>
            </a:r>
            <a:r>
              <a:rPr lang="en-US" dirty="0" smtClean="0">
                <a:solidFill>
                  <a:schemeClr val="bg1"/>
                </a:solidFill>
                <a:latin typeface="Teen" pitchFamily="2" charset="0"/>
              </a:rPr>
              <a:t>And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base things of the world, and things which are despised, hath God chosen, yea, and things which are not, to bring to </a:t>
            </a:r>
            <a:r>
              <a:rPr lang="en-US" dirty="0" err="1">
                <a:solidFill>
                  <a:schemeClr val="bg1"/>
                </a:solidFill>
                <a:latin typeface="Teen" pitchFamily="2" charset="0"/>
              </a:rPr>
              <a:t>nought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 things that are</a:t>
            </a:r>
            <a:r>
              <a:rPr lang="en-US" dirty="0" smtClean="0">
                <a:solidFill>
                  <a:schemeClr val="bg1"/>
                </a:solidFill>
                <a:latin typeface="Teen" pitchFamily="2" charset="0"/>
              </a:rPr>
              <a:t>:</a:t>
            </a:r>
            <a:endParaRPr lang="en-US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52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3048000"/>
            <a:ext cx="8724901" cy="167640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13800" u="sng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RABBI</a:t>
            </a:r>
            <a:endParaRPr lang="en-US" sz="13800" u="sng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1787604"/>
            <a:ext cx="8763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That Is What He MEANT</a:t>
            </a:r>
            <a:endParaRPr lang="en-US" sz="8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04800" y="3132169"/>
            <a:ext cx="8610600" cy="1592231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1 Corinthians 1:26-29</a:t>
            </a:r>
            <a:br>
              <a:rPr lang="en-US" dirty="0">
                <a:solidFill>
                  <a:srgbClr val="FFC000"/>
                </a:solidFill>
                <a:latin typeface="Teen" pitchFamily="2" charset="0"/>
              </a:rPr>
            </a:br>
            <a:r>
              <a:rPr lang="en-US" dirty="0" smtClean="0">
                <a:solidFill>
                  <a:srgbClr val="FFC000"/>
                </a:solidFill>
                <a:latin typeface="Teen" pitchFamily="2" charset="0"/>
              </a:rPr>
              <a:t>29</a:t>
            </a:r>
            <a:r>
              <a:rPr lang="en-US" dirty="0" smtClean="0">
                <a:solidFill>
                  <a:schemeClr val="folHlink"/>
                </a:solidFill>
                <a:latin typeface="Teen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een" pitchFamily="2" charset="0"/>
              </a:rPr>
              <a:t>That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no flesh should glory in his presence. </a:t>
            </a:r>
          </a:p>
        </p:txBody>
      </p:sp>
    </p:spTree>
    <p:extLst>
      <p:ext uri="{BB962C8B-B14F-4D97-AF65-F5344CB8AC3E}">
        <p14:creationId xmlns:p14="http://schemas.microsoft.com/office/powerpoint/2010/main" val="409828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13800" u="sng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RABBI</a:t>
            </a:r>
            <a:endParaRPr lang="en-US" sz="13800" u="sng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1787604"/>
            <a:ext cx="8763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That Is What He MEANT</a:t>
            </a:r>
            <a:endParaRPr lang="en-US" sz="8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90500" y="3538604"/>
            <a:ext cx="8763000" cy="271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130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Jesus Came To The Boat They Were In</a:t>
            </a:r>
            <a:endParaRPr lang="en-US" sz="1300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08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9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550" y="3048000"/>
            <a:ext cx="8724901" cy="167640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1392642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763000" cy="141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11500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SO, WHAT DID THEY DO?</a:t>
            </a:r>
          </a:p>
        </p:txBody>
      </p:sp>
      <p:sp>
        <p:nvSpPr>
          <p:cNvPr id="1392644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88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They Forsook Immediately</a:t>
            </a:r>
          </a:p>
        </p:txBody>
      </p:sp>
      <p:sp>
        <p:nvSpPr>
          <p:cNvPr id="1392646" name="Text Box 6"/>
          <p:cNvSpPr txBox="1">
            <a:spLocks noChangeArrowheads="1"/>
          </p:cNvSpPr>
          <p:nvPr/>
        </p:nvSpPr>
        <p:spPr bwMode="auto">
          <a:xfrm>
            <a:off x="266700" y="3123962"/>
            <a:ext cx="8610600" cy="16004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Mark 1:18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And straightway they forsook their nets, and followed him.</a:t>
            </a:r>
            <a:r>
              <a:rPr lang="en-US" dirty="0">
                <a:latin typeface="Tee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76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9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39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39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92642" grpId="0"/>
      <p:bldP spid="13926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550" y="5105400"/>
            <a:ext cx="8724901" cy="167640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1392642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763000" cy="141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11500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SO, WHAT DID THEY DO?</a:t>
            </a:r>
          </a:p>
        </p:txBody>
      </p:sp>
      <p:sp>
        <p:nvSpPr>
          <p:cNvPr id="1392644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88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They Forsook Immediately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38200" y="1752600"/>
            <a:ext cx="8305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  <a:buClr>
                <a:schemeClr val="bg1"/>
              </a:buClr>
              <a:buFontTx/>
              <a:buChar char="•"/>
            </a:pPr>
            <a:r>
              <a:rPr lang="en-US" sz="66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They Left Their Nets</a:t>
            </a:r>
            <a:endParaRPr lang="en-US" sz="44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66700" y="5181362"/>
            <a:ext cx="8610600" cy="16004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Matthew 4:20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And they straightway left their nets, and followed him.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550" y="5105400"/>
            <a:ext cx="8724901" cy="167640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1392642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763000" cy="141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11500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SO, WHAT DID THEY DO?</a:t>
            </a:r>
          </a:p>
        </p:txBody>
      </p:sp>
      <p:sp>
        <p:nvSpPr>
          <p:cNvPr id="1392644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88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They Forsook Immediately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38200" y="1752600"/>
            <a:ext cx="8305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  <a:buClr>
                <a:schemeClr val="bg1"/>
              </a:buClr>
              <a:buFontTx/>
              <a:buChar char="•"/>
            </a:pPr>
            <a:r>
              <a:rPr lang="en-US" sz="66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They Left Their Nets</a:t>
            </a:r>
            <a:endParaRPr lang="en-US" sz="44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8200" y="2549604"/>
            <a:ext cx="8305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  <a:buClr>
                <a:schemeClr val="bg1"/>
              </a:buClr>
              <a:buFontTx/>
              <a:buChar char="•"/>
            </a:pPr>
            <a:r>
              <a:rPr lang="en-US" sz="66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They Left Their Boat</a:t>
            </a:r>
            <a:endParaRPr lang="en-US" sz="44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66700" y="5181362"/>
            <a:ext cx="8610600" cy="16004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Matthew </a:t>
            </a:r>
            <a:r>
              <a:rPr lang="en-US" dirty="0" smtClean="0">
                <a:solidFill>
                  <a:srgbClr val="FFC000"/>
                </a:solidFill>
                <a:latin typeface="Teen" pitchFamily="2" charset="0"/>
              </a:rPr>
              <a:t>4:22a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And they immediately left the ship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and their father, and followed him. </a:t>
            </a:r>
          </a:p>
        </p:txBody>
      </p:sp>
    </p:spTree>
    <p:extLst>
      <p:ext uri="{BB962C8B-B14F-4D97-AF65-F5344CB8AC3E}">
        <p14:creationId xmlns:p14="http://schemas.microsoft.com/office/powerpoint/2010/main" val="150381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71" name="Text Box 3"/>
          <p:cNvSpPr txBox="1">
            <a:spLocks noChangeArrowheads="1"/>
          </p:cNvSpPr>
          <p:nvPr/>
        </p:nvSpPr>
        <p:spPr bwMode="auto">
          <a:xfrm>
            <a:off x="190500" y="1737732"/>
            <a:ext cx="8763000" cy="390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1100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Letting Jesus Take You From Where You Are To Where You Can Be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6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550" y="5105400"/>
            <a:ext cx="8724901" cy="167640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1392642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763000" cy="141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11500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SO, WHAT DID THEY DO?</a:t>
            </a:r>
          </a:p>
        </p:txBody>
      </p:sp>
      <p:sp>
        <p:nvSpPr>
          <p:cNvPr id="1392644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88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They Forsook Immediately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38200" y="1752600"/>
            <a:ext cx="8305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  <a:buClr>
                <a:schemeClr val="bg1"/>
              </a:buClr>
              <a:buFontTx/>
              <a:buChar char="•"/>
            </a:pPr>
            <a:r>
              <a:rPr lang="en-US" sz="66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They Left Their Nets</a:t>
            </a:r>
            <a:endParaRPr lang="en-US" sz="44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8200" y="2549604"/>
            <a:ext cx="8305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  <a:buClr>
                <a:schemeClr val="bg1"/>
              </a:buClr>
              <a:buFontTx/>
              <a:buChar char="•"/>
            </a:pPr>
            <a:r>
              <a:rPr lang="en-US" sz="66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They Left Their Boat</a:t>
            </a:r>
            <a:endParaRPr lang="en-US" sz="44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66700" y="5181362"/>
            <a:ext cx="8610600" cy="16004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Matthew </a:t>
            </a:r>
            <a:r>
              <a:rPr lang="en-US" dirty="0" smtClean="0">
                <a:solidFill>
                  <a:srgbClr val="FFC000"/>
                </a:solidFill>
                <a:latin typeface="Teen" pitchFamily="2" charset="0"/>
              </a:rPr>
              <a:t>4:22b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And they immediately left the ship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and their father, and followed him.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> 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38200" y="3387804"/>
            <a:ext cx="8305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  <a:buClr>
                <a:schemeClr val="bg1"/>
              </a:buClr>
              <a:buFontTx/>
              <a:buChar char="•"/>
            </a:pPr>
            <a:r>
              <a:rPr lang="en-US" sz="66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They Left Their Father </a:t>
            </a:r>
            <a:r>
              <a:rPr lang="en-US" sz="4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(families)</a:t>
            </a:r>
            <a:endParaRPr lang="en-US" sz="32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48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550" y="2590800"/>
            <a:ext cx="8724901" cy="358140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1392642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763000" cy="141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11500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SO, WHAT DID THEY DO?</a:t>
            </a:r>
          </a:p>
        </p:txBody>
      </p:sp>
      <p:sp>
        <p:nvSpPr>
          <p:cNvPr id="1392644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They Followed Jesus</a:t>
            </a:r>
            <a:endParaRPr lang="en-US" sz="8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66700" y="2601992"/>
            <a:ext cx="8610600" cy="357020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Matthew 4:23-24</a:t>
            </a:r>
            <a:br>
              <a:rPr lang="en-US" dirty="0">
                <a:solidFill>
                  <a:srgbClr val="FFC000"/>
                </a:solidFill>
                <a:latin typeface="Teen" pitchFamily="2" charset="0"/>
              </a:rPr>
            </a:b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23 </a:t>
            </a:r>
            <a:r>
              <a:rPr lang="en-US" dirty="0" smtClean="0">
                <a:solidFill>
                  <a:schemeClr val="bg1"/>
                </a:solidFill>
                <a:latin typeface="Teen" pitchFamily="2" charset="0"/>
              </a:rPr>
              <a:t>And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Jesus went about all Galilee, teaching in their synagogues, and preaching the gospel of the kingdom, and healing all manner of sickness and all manner of disease among the people.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9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550" y="2158714"/>
            <a:ext cx="8724901" cy="4546886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1392642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763000" cy="141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11500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SO, WHAT DID THEY DO?</a:t>
            </a:r>
          </a:p>
        </p:txBody>
      </p:sp>
      <p:sp>
        <p:nvSpPr>
          <p:cNvPr id="1392644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They Followed Jesus</a:t>
            </a:r>
            <a:endParaRPr lang="en-US" sz="8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6700" y="2158714"/>
            <a:ext cx="8610600" cy="4546886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Matthew 4:23-24</a:t>
            </a:r>
            <a:br>
              <a:rPr lang="en-US" dirty="0">
                <a:solidFill>
                  <a:srgbClr val="FFC000"/>
                </a:solidFill>
                <a:latin typeface="Teen" pitchFamily="2" charset="0"/>
              </a:rPr>
            </a:b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24 </a:t>
            </a:r>
            <a:r>
              <a:rPr lang="en-US" dirty="0" smtClean="0">
                <a:solidFill>
                  <a:schemeClr val="bg1"/>
                </a:solidFill>
                <a:latin typeface="Teen" pitchFamily="2" charset="0"/>
              </a:rPr>
              <a:t>And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his fame went throughout all Syria: and they brought unto him all sick people that were taken with divers diseases and torments, and those which were possessed with devils, and those which were </a:t>
            </a:r>
            <a:r>
              <a:rPr lang="en-US" dirty="0" err="1">
                <a:solidFill>
                  <a:schemeClr val="bg1"/>
                </a:solidFill>
                <a:latin typeface="Teen" pitchFamily="2" charset="0"/>
              </a:rPr>
              <a:t>lunatick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, and those that had the palsy; and he healed them. </a:t>
            </a:r>
          </a:p>
        </p:txBody>
      </p:sp>
    </p:spTree>
    <p:extLst>
      <p:ext uri="{BB962C8B-B14F-4D97-AF65-F5344CB8AC3E}">
        <p14:creationId xmlns:p14="http://schemas.microsoft.com/office/powerpoint/2010/main" val="10950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42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763000" cy="141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11500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SO, WHAT DID THEY DO?</a:t>
            </a:r>
          </a:p>
        </p:txBody>
      </p:sp>
      <p:sp>
        <p:nvSpPr>
          <p:cNvPr id="1392644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They Followed Jesus</a:t>
            </a:r>
            <a:endParaRPr lang="en-US" sz="8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828800"/>
            <a:ext cx="91440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en-US" sz="13800" dirty="0" smtClean="0">
                <a:solidFill>
                  <a:srgbClr val="A9DA7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ALL OVER GALILEE</a:t>
            </a:r>
            <a:endParaRPr lang="en-US" sz="13800" dirty="0">
              <a:solidFill>
                <a:srgbClr val="A9DA74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43000" y="3439347"/>
            <a:ext cx="8001000" cy="334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Tx/>
              <a:buChar char="•"/>
            </a:pPr>
            <a:r>
              <a:rPr lang="en-US" sz="66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Teaching In Synagogues</a:t>
            </a:r>
            <a:endParaRPr lang="en-US" sz="4400" dirty="0" smtClean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  <a:p>
            <a:pPr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Tx/>
              <a:buChar char="•"/>
            </a:pPr>
            <a:r>
              <a:rPr lang="en-US" sz="66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Preaching The Gospel</a:t>
            </a:r>
          </a:p>
          <a:p>
            <a:pPr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Tx/>
              <a:buChar char="•"/>
            </a:pPr>
            <a:r>
              <a:rPr lang="en-US" sz="66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Healing Sickness And Disease</a:t>
            </a:r>
          </a:p>
          <a:p>
            <a:pPr>
              <a:lnSpc>
                <a:spcPct val="80000"/>
              </a:lnSpc>
              <a:spcAft>
                <a:spcPts val="0"/>
              </a:spcAft>
              <a:buClr>
                <a:schemeClr val="bg1"/>
              </a:buClr>
              <a:buFontTx/>
              <a:buChar char="•"/>
            </a:pPr>
            <a:r>
              <a:rPr lang="en-US" sz="66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Casting Out Demons</a:t>
            </a:r>
            <a:endParaRPr lang="en-US" sz="44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36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8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763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96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THE IMPORTANCE OF THE</a:t>
            </a:r>
            <a:br>
              <a:rPr lang="en-US" sz="96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96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MEN JESUS CALLED</a:t>
            </a:r>
            <a:endParaRPr lang="en-US" sz="9600" dirty="0"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0500" y="2743200"/>
            <a:ext cx="8763000" cy="393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9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These guys made a difference and were important to the</a:t>
            </a:r>
            <a:br>
              <a:rPr lang="en-US" sz="9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9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overall plan of God</a:t>
            </a:r>
            <a:endParaRPr lang="en-US" sz="96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763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96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THE IMPORTANCE OF THE</a:t>
            </a:r>
            <a:br>
              <a:rPr lang="en-US" sz="96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96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MEN JESUS CALLED</a:t>
            </a:r>
            <a:endParaRPr lang="en-US" sz="9600" dirty="0"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0500" y="2743200"/>
            <a:ext cx="8763000" cy="395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9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These fishermen were now not only followers, but leaders, helping Jesus with His ministry</a:t>
            </a:r>
            <a:endParaRPr lang="en-US" sz="96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68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763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96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THE IMPORTANCE OF THE</a:t>
            </a:r>
            <a:br>
              <a:rPr lang="en-US" sz="96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96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MEN JESUS CALLED</a:t>
            </a:r>
            <a:endParaRPr lang="en-US" sz="9600" dirty="0"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0500" y="2743200"/>
            <a:ext cx="8763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9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This had a profound</a:t>
            </a:r>
            <a:br>
              <a:rPr lang="en-US" sz="9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9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effect on the people...</a:t>
            </a:r>
            <a:endParaRPr lang="en-US" sz="96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0500" y="4826675"/>
            <a:ext cx="8763000" cy="201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96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Especially the</a:t>
            </a:r>
            <a:br>
              <a:rPr lang="en-US" sz="96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96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“COMMON FOLK!”</a:t>
            </a:r>
            <a:endParaRPr lang="en-US" sz="96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46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763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96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THE IMPORTANCE OF THE</a:t>
            </a:r>
            <a:br>
              <a:rPr lang="en-US" sz="96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96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MEN JESUS CALLED</a:t>
            </a:r>
            <a:endParaRPr lang="en-US" sz="9600" dirty="0"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0500" y="2438400"/>
            <a:ext cx="8763000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8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Their religious leaders had always dressed a certain</a:t>
            </a:r>
            <a:br>
              <a:rPr lang="en-US" sz="8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8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way, taught a certain way,</a:t>
            </a:r>
            <a:br>
              <a:rPr lang="en-US" sz="8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8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and for the most part, were from a certain family...</a:t>
            </a:r>
            <a:endParaRPr lang="en-US" sz="8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25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763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96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THE IMPORTANCE OF THE</a:t>
            </a:r>
            <a:br>
              <a:rPr lang="en-US" sz="96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96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MEN JESUS CALLED</a:t>
            </a:r>
            <a:endParaRPr lang="en-US" sz="9600" dirty="0"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0500" y="3962400"/>
            <a:ext cx="8763000" cy="1570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145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THE TRIBE OF LEVI!</a:t>
            </a:r>
            <a:endParaRPr lang="en-US" sz="145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79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8867" y="416894"/>
            <a:ext cx="8724901" cy="6024213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1364995" name="Text Box 3"/>
          <p:cNvSpPr txBox="1">
            <a:spLocks noChangeArrowheads="1"/>
          </p:cNvSpPr>
          <p:nvPr/>
        </p:nvSpPr>
        <p:spPr bwMode="auto">
          <a:xfrm>
            <a:off x="304800" y="452787"/>
            <a:ext cx="8610600" cy="602421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Matthew 4:17-22</a:t>
            </a:r>
            <a:br>
              <a:rPr lang="en-US" dirty="0">
                <a:solidFill>
                  <a:srgbClr val="FFC000"/>
                </a:solidFill>
                <a:latin typeface="Teen" pitchFamily="2" charset="0"/>
              </a:rPr>
            </a:b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17 </a:t>
            </a:r>
            <a:r>
              <a:rPr lang="en-US" dirty="0" smtClean="0">
                <a:solidFill>
                  <a:schemeClr val="bg1"/>
                </a:solidFill>
                <a:latin typeface="Teen" pitchFamily="2" charset="0"/>
              </a:rPr>
              <a:t>From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that time Jesus began to preach, and to say, Repent: for the kingdom of heaven is at hand.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18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een" pitchFamily="2" charset="0"/>
              </a:rPr>
              <a:t>And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Jesus, walking by the sea </a:t>
            </a:r>
            <a:r>
              <a:rPr lang="en-US" b="1" i="1" dirty="0" smtClean="0">
                <a:solidFill>
                  <a:srgbClr val="00FFFF"/>
                </a:solidFill>
                <a:latin typeface="Teen" pitchFamily="2" charset="0"/>
              </a:rPr>
              <a:t>(SHORE) </a:t>
            </a:r>
            <a:r>
              <a:rPr lang="en-US" dirty="0" smtClean="0">
                <a:solidFill>
                  <a:schemeClr val="bg1"/>
                </a:solidFill>
                <a:latin typeface="Teen" pitchFamily="2" charset="0"/>
              </a:rPr>
              <a:t>of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Galilee, saw two brethren, Simon called Peter, and Andrew his brother, casting a net into the sea: for they were fishers.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19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een" pitchFamily="2" charset="0"/>
              </a:rPr>
              <a:t>And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he </a:t>
            </a:r>
            <a:r>
              <a:rPr lang="en-US" dirty="0" err="1">
                <a:solidFill>
                  <a:schemeClr val="bg1"/>
                </a:solidFill>
                <a:latin typeface="Teen" pitchFamily="2" charset="0"/>
              </a:rPr>
              <a:t>saith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 unto them, Follow me, and I will make you fishers of men.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36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6499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763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96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THE IMPORTANCE OF THE</a:t>
            </a:r>
            <a:br>
              <a:rPr lang="en-US" sz="96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96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MEN JESUS CALLED</a:t>
            </a:r>
            <a:endParaRPr lang="en-US" sz="9600" dirty="0"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0500" y="2083475"/>
            <a:ext cx="8763000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10000"/>
              </a:spcAft>
            </a:pPr>
            <a:r>
              <a:rPr lang="en-US" sz="115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This Was Wild!</a:t>
            </a:r>
            <a:endParaRPr lang="en-US" sz="115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0500" y="3531275"/>
            <a:ext cx="8763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96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Galilean Fishermen Chosen To Help The Rabbi!</a:t>
            </a:r>
            <a:endParaRPr lang="en-US" sz="96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8600" y="4572000"/>
            <a:ext cx="8763000" cy="264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10000"/>
              </a:spcAft>
            </a:pPr>
            <a:r>
              <a:rPr lang="en-US" sz="16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GO FIGURE!</a:t>
            </a:r>
            <a:endParaRPr lang="en-US" sz="166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8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6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763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96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JESUS WANTS YOU TO</a:t>
            </a:r>
            <a:br>
              <a:rPr lang="en-US" sz="96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96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COME AND FOLLOW HIM!</a:t>
            </a:r>
            <a:endParaRPr lang="en-US" sz="96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0500" y="1905000"/>
            <a:ext cx="8763000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10000"/>
              </a:spcAft>
            </a:pPr>
            <a:r>
              <a:rPr lang="en-US" sz="115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Why?</a:t>
            </a:r>
            <a:endParaRPr lang="en-US" sz="115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3405552"/>
            <a:ext cx="9144000" cy="124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115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Because He’s The King!</a:t>
            </a:r>
            <a:endParaRPr lang="en-US" sz="11500" dirty="0"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105400"/>
            <a:ext cx="9144000" cy="117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10800" dirty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“Turn </a:t>
            </a:r>
            <a:r>
              <a:rPr lang="en-US" sz="108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Around  </a:t>
            </a:r>
            <a:r>
              <a:rPr lang="en-US" sz="10800" dirty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I Am Here!”</a:t>
            </a:r>
          </a:p>
        </p:txBody>
      </p:sp>
    </p:spTree>
    <p:extLst>
      <p:ext uri="{BB962C8B-B14F-4D97-AF65-F5344CB8AC3E}">
        <p14:creationId xmlns:p14="http://schemas.microsoft.com/office/powerpoint/2010/main" val="127244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763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96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JESUS WANTS YOU TO</a:t>
            </a:r>
            <a:br>
              <a:rPr lang="en-US" sz="96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96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COME AND FOLLOW HIM!</a:t>
            </a:r>
            <a:endParaRPr lang="en-US" sz="96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5105400"/>
            <a:ext cx="8724901" cy="167640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1704039"/>
            <a:ext cx="9144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REPENT: </a:t>
            </a:r>
            <a:r>
              <a:rPr lang="en-US" sz="66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Turn Around And Follow The King</a:t>
            </a:r>
            <a:endParaRPr lang="en-US" sz="660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66700" y="2244642"/>
            <a:ext cx="8877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  <a:buClr>
                <a:schemeClr val="bg1"/>
              </a:buClr>
              <a:buFontTx/>
              <a:buChar char="•"/>
            </a:pPr>
            <a:r>
              <a:rPr lang="en-US" sz="48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Jesus is the Son of God</a:t>
            </a:r>
            <a:endParaRPr lang="en-US" sz="32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66700" y="5181362"/>
            <a:ext cx="8610600" cy="16004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John 14:1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Let not your heart be troubled: ye believe in God, believe also in me.</a:t>
            </a:r>
            <a:r>
              <a:rPr lang="en-US" dirty="0">
                <a:latin typeface="Tee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755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763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96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JESUS WANTS YOU TO</a:t>
            </a:r>
            <a:br>
              <a:rPr lang="en-US" sz="96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96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COME AND FOLLOW HIM!</a:t>
            </a:r>
            <a:endParaRPr lang="en-US" sz="96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4267200"/>
            <a:ext cx="8724901" cy="251460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1704039"/>
            <a:ext cx="9144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REPENT: </a:t>
            </a:r>
            <a:r>
              <a:rPr lang="en-US" sz="66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Turn Around And Follow The King</a:t>
            </a:r>
            <a:endParaRPr lang="en-US" sz="660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66700" y="2244642"/>
            <a:ext cx="8877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  <a:buClr>
                <a:schemeClr val="bg1"/>
              </a:buClr>
              <a:buFontTx/>
              <a:buChar char="•"/>
            </a:pPr>
            <a:r>
              <a:rPr lang="en-US" sz="48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Jesus is the Son of God</a:t>
            </a:r>
            <a:endParaRPr lang="en-US" sz="32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66700" y="4267200"/>
            <a:ext cx="8610600" cy="2577116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John 3:16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For God so loved the world, that he gave his only begotten Son, that whosoever believeth in him should not perish, but have everlasting life.</a:t>
            </a:r>
            <a:r>
              <a:rPr lang="en-US" dirty="0">
                <a:latin typeface="Tee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741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763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96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JESUS WANTS YOU TO</a:t>
            </a:r>
            <a:br>
              <a:rPr lang="en-US" sz="96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96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COME AND FOLLOW HIM!</a:t>
            </a:r>
            <a:endParaRPr lang="en-US" sz="96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4267200"/>
            <a:ext cx="8724901" cy="251460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1704039"/>
            <a:ext cx="9144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REPENT: </a:t>
            </a:r>
            <a:r>
              <a:rPr lang="en-US" sz="66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Turn Around And Follow The King</a:t>
            </a:r>
            <a:endParaRPr lang="en-US" sz="660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66700" y="2244642"/>
            <a:ext cx="8877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  <a:buClr>
                <a:schemeClr val="bg1"/>
              </a:buClr>
              <a:buFontTx/>
              <a:buChar char="•"/>
            </a:pPr>
            <a:r>
              <a:rPr lang="en-US" sz="48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Jesus is the Son of God</a:t>
            </a:r>
            <a:endParaRPr lang="en-US" sz="32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66700" y="2743038"/>
            <a:ext cx="8877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  <a:buClr>
                <a:schemeClr val="bg1"/>
              </a:buClr>
              <a:buFontTx/>
              <a:buChar char="•"/>
            </a:pPr>
            <a:r>
              <a:rPr lang="en-US" sz="48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Jesus died and rose from the dead</a:t>
            </a:r>
            <a:endParaRPr lang="en-US" sz="32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66700" y="4267200"/>
            <a:ext cx="8610600" cy="2577116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1 Corinthians 15:3-4</a:t>
            </a:r>
            <a:br>
              <a:rPr lang="en-US" dirty="0">
                <a:solidFill>
                  <a:srgbClr val="FFC000"/>
                </a:solidFill>
                <a:latin typeface="Teen" pitchFamily="2" charset="0"/>
              </a:rPr>
            </a:br>
            <a:r>
              <a:rPr lang="en-US" dirty="0" smtClean="0">
                <a:solidFill>
                  <a:srgbClr val="FFC000"/>
                </a:solidFill>
                <a:latin typeface="Teen" pitchFamily="2" charset="0"/>
              </a:rPr>
              <a:t>3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For I delivered unto you first of all that which I also received, how that Christ died for our sins according to the scriptures; </a:t>
            </a:r>
          </a:p>
        </p:txBody>
      </p:sp>
    </p:spTree>
    <p:extLst>
      <p:ext uri="{BB962C8B-B14F-4D97-AF65-F5344CB8AC3E}">
        <p14:creationId xmlns:p14="http://schemas.microsoft.com/office/powerpoint/2010/main" val="302525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763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96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JESUS WANTS YOU TO</a:t>
            </a:r>
            <a:br>
              <a:rPr lang="en-US" sz="96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96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COME AND FOLLOW HIM!</a:t>
            </a:r>
            <a:endParaRPr lang="en-US" sz="96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4724400"/>
            <a:ext cx="8724901" cy="205740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1704039"/>
            <a:ext cx="9144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REPENT: </a:t>
            </a:r>
            <a:r>
              <a:rPr lang="en-US" sz="66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Turn Around And Follow The King</a:t>
            </a:r>
            <a:endParaRPr lang="en-US" sz="660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66700" y="2244642"/>
            <a:ext cx="8877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  <a:buClr>
                <a:schemeClr val="bg1"/>
              </a:buClr>
              <a:buFontTx/>
              <a:buChar char="•"/>
            </a:pPr>
            <a:r>
              <a:rPr lang="en-US" sz="48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Jesus is the Son of God</a:t>
            </a:r>
            <a:endParaRPr lang="en-US" sz="32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66700" y="2743038"/>
            <a:ext cx="8877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  <a:buClr>
                <a:schemeClr val="bg1"/>
              </a:buClr>
              <a:buFontTx/>
              <a:buChar char="•"/>
            </a:pPr>
            <a:r>
              <a:rPr lang="en-US" sz="48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Jesus died and rose from the dead</a:t>
            </a:r>
            <a:endParaRPr lang="en-US" sz="32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66700" y="4724400"/>
            <a:ext cx="8610600" cy="208467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1 Corinthians 15:3-4</a:t>
            </a:r>
            <a:br>
              <a:rPr lang="en-US" dirty="0">
                <a:solidFill>
                  <a:srgbClr val="FFC000"/>
                </a:solidFill>
                <a:latin typeface="Teen" pitchFamily="2" charset="0"/>
              </a:rPr>
            </a:br>
            <a:r>
              <a:rPr lang="en-US" dirty="0" smtClean="0">
                <a:solidFill>
                  <a:srgbClr val="FFC000"/>
                </a:solidFill>
                <a:latin typeface="Teen" pitchFamily="2" charset="0"/>
              </a:rPr>
              <a:t>4 </a:t>
            </a:r>
            <a:r>
              <a:rPr lang="en-US" dirty="0" smtClean="0">
                <a:solidFill>
                  <a:schemeClr val="bg1"/>
                </a:solidFill>
                <a:latin typeface="Teen" pitchFamily="2" charset="0"/>
              </a:rPr>
              <a:t>And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that he was buried, and that he rose again the third day according to the scriptures: </a:t>
            </a:r>
          </a:p>
        </p:txBody>
      </p:sp>
    </p:spTree>
    <p:extLst>
      <p:ext uri="{BB962C8B-B14F-4D97-AF65-F5344CB8AC3E}">
        <p14:creationId xmlns:p14="http://schemas.microsoft.com/office/powerpoint/2010/main" val="9727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763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96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JESUS WANTS YOU TO</a:t>
            </a:r>
            <a:br>
              <a:rPr lang="en-US" sz="96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96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COME AND FOLLOW HIM!</a:t>
            </a:r>
            <a:endParaRPr lang="en-US" sz="96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4724400"/>
            <a:ext cx="8724901" cy="205740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1704039"/>
            <a:ext cx="9144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REPENT: </a:t>
            </a:r>
            <a:r>
              <a:rPr lang="en-US" sz="66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Turn Around And Follow The King</a:t>
            </a:r>
            <a:endParaRPr lang="en-US" sz="660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66700" y="2244642"/>
            <a:ext cx="8877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  <a:buClr>
                <a:schemeClr val="bg1"/>
              </a:buClr>
              <a:buFontTx/>
              <a:buChar char="•"/>
            </a:pPr>
            <a:r>
              <a:rPr lang="en-US" sz="48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Jesus is the Son of God</a:t>
            </a:r>
            <a:endParaRPr lang="en-US" sz="32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66700" y="2743038"/>
            <a:ext cx="8877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  <a:buClr>
                <a:schemeClr val="bg1"/>
              </a:buClr>
              <a:buFontTx/>
              <a:buChar char="•"/>
            </a:pPr>
            <a:r>
              <a:rPr lang="en-US" sz="48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Jesus died and rose from the dead</a:t>
            </a:r>
            <a:endParaRPr lang="en-US" sz="32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66700" y="3241434"/>
            <a:ext cx="8877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  <a:buClr>
                <a:schemeClr val="bg1"/>
              </a:buClr>
              <a:buFontTx/>
              <a:buChar char="•"/>
            </a:pPr>
            <a:r>
              <a:rPr lang="en-US" sz="48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Jesus is the only way to Heaven</a:t>
            </a:r>
            <a:endParaRPr lang="en-US" sz="32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66700" y="4724400"/>
            <a:ext cx="8610600" cy="208467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John 14:6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Jesus </a:t>
            </a:r>
            <a:r>
              <a:rPr lang="en-US" dirty="0" err="1">
                <a:solidFill>
                  <a:schemeClr val="bg1"/>
                </a:solidFill>
                <a:latin typeface="Teen" pitchFamily="2" charset="0"/>
              </a:rPr>
              <a:t>saith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 unto him, I am the way, the truth, and the life: no man cometh unto the Father, but by me. </a:t>
            </a:r>
          </a:p>
        </p:txBody>
      </p:sp>
    </p:spTree>
    <p:extLst>
      <p:ext uri="{BB962C8B-B14F-4D97-AF65-F5344CB8AC3E}">
        <p14:creationId xmlns:p14="http://schemas.microsoft.com/office/powerpoint/2010/main" val="236690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763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96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JESUS WANTS YOU TO</a:t>
            </a:r>
            <a:br>
              <a:rPr lang="en-US" sz="96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96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COME AND FOLLOW HIM!</a:t>
            </a:r>
            <a:endParaRPr lang="en-US" sz="96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4760093"/>
            <a:ext cx="8724901" cy="2021707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1704039"/>
            <a:ext cx="9144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REPENT: </a:t>
            </a:r>
            <a:r>
              <a:rPr lang="en-US" sz="66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Turn Around And Follow The King</a:t>
            </a:r>
            <a:endParaRPr lang="en-US" sz="660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66700" y="2244642"/>
            <a:ext cx="8877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  <a:buClr>
                <a:schemeClr val="bg1"/>
              </a:buClr>
              <a:buFontTx/>
              <a:buChar char="•"/>
            </a:pPr>
            <a:r>
              <a:rPr lang="en-US" sz="48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Jesus is the Son of God</a:t>
            </a:r>
            <a:endParaRPr lang="en-US" sz="32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66700" y="2743038"/>
            <a:ext cx="8877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  <a:buClr>
                <a:schemeClr val="bg1"/>
              </a:buClr>
              <a:buFontTx/>
              <a:buChar char="•"/>
            </a:pPr>
            <a:r>
              <a:rPr lang="en-US" sz="48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Jesus died and rose from the dead</a:t>
            </a:r>
            <a:endParaRPr lang="en-US" sz="32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66700" y="3241434"/>
            <a:ext cx="8877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  <a:buClr>
                <a:schemeClr val="bg1"/>
              </a:buClr>
              <a:buFontTx/>
              <a:buChar char="•"/>
            </a:pPr>
            <a:r>
              <a:rPr lang="en-US" sz="48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Jesus is the only way to Heaven</a:t>
            </a:r>
            <a:endParaRPr lang="en-US" sz="32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66700" y="3733638"/>
            <a:ext cx="8877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  <a:buClr>
                <a:schemeClr val="bg1"/>
              </a:buClr>
              <a:buFontTx/>
              <a:buChar char="•"/>
            </a:pPr>
            <a:r>
              <a:rPr lang="en-US" sz="48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Jesus forgives sin</a:t>
            </a:r>
            <a:endParaRPr lang="en-US" sz="32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66700" y="4760093"/>
            <a:ext cx="8610600" cy="2021707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3300" dirty="0">
                <a:solidFill>
                  <a:srgbClr val="FFC000"/>
                </a:solidFill>
                <a:latin typeface="Teen" pitchFamily="2" charset="0"/>
              </a:rPr>
              <a:t>Matthew 9:6</a:t>
            </a:r>
            <a:r>
              <a:rPr lang="en-US" sz="3300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sz="3300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sz="3300" dirty="0">
                <a:solidFill>
                  <a:schemeClr val="bg1"/>
                </a:solidFill>
                <a:latin typeface="Teen" pitchFamily="2" charset="0"/>
              </a:rPr>
              <a:t>But that ye may know that the Son of man hath power on earth to forgive sins, (then </a:t>
            </a:r>
            <a:r>
              <a:rPr lang="en-US" sz="3300" dirty="0" err="1">
                <a:solidFill>
                  <a:schemeClr val="bg1"/>
                </a:solidFill>
                <a:latin typeface="Teen" pitchFamily="2" charset="0"/>
              </a:rPr>
              <a:t>saith</a:t>
            </a:r>
            <a:r>
              <a:rPr lang="en-US" sz="3300" dirty="0">
                <a:solidFill>
                  <a:schemeClr val="bg1"/>
                </a:solidFill>
                <a:latin typeface="Teen" pitchFamily="2" charset="0"/>
              </a:rPr>
              <a:t> he to the sick of the palsy,) Arise, take up thy bed, and go unto </a:t>
            </a:r>
            <a:r>
              <a:rPr lang="en-US" sz="330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sz="3300" dirty="0">
                <a:solidFill>
                  <a:schemeClr val="bg1"/>
                </a:solidFill>
                <a:latin typeface="Teen" pitchFamily="2" charset="0"/>
              </a:rPr>
              <a:t> house.</a:t>
            </a:r>
            <a:r>
              <a:rPr lang="en-US" sz="3300" dirty="0">
                <a:latin typeface="Tee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631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763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96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JESUS WANTS YOU TO</a:t>
            </a:r>
            <a:br>
              <a:rPr lang="en-US" sz="96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96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COME AND FOLLOW HIM!</a:t>
            </a:r>
            <a:endParaRPr lang="en-US" sz="96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4760093"/>
            <a:ext cx="8724901" cy="2021707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1704039"/>
            <a:ext cx="9144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REPENT: </a:t>
            </a:r>
            <a:r>
              <a:rPr lang="en-US" sz="66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Turn Around And Follow The King</a:t>
            </a:r>
            <a:endParaRPr lang="en-US" sz="660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66700" y="2244642"/>
            <a:ext cx="8877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  <a:buClr>
                <a:schemeClr val="bg1"/>
              </a:buClr>
              <a:buFontTx/>
              <a:buChar char="•"/>
            </a:pPr>
            <a:r>
              <a:rPr lang="en-US" sz="48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Jesus is the Son of God</a:t>
            </a:r>
            <a:endParaRPr lang="en-US" sz="32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66700" y="2743038"/>
            <a:ext cx="8877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  <a:buClr>
                <a:schemeClr val="bg1"/>
              </a:buClr>
              <a:buFontTx/>
              <a:buChar char="•"/>
            </a:pPr>
            <a:r>
              <a:rPr lang="en-US" sz="48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Jesus died and rose from the dead</a:t>
            </a:r>
            <a:endParaRPr lang="en-US" sz="32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66700" y="3241434"/>
            <a:ext cx="8877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  <a:buClr>
                <a:schemeClr val="bg1"/>
              </a:buClr>
              <a:buFontTx/>
              <a:buChar char="•"/>
            </a:pPr>
            <a:r>
              <a:rPr lang="en-US" sz="48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Jesus is the only way to Heaven</a:t>
            </a:r>
            <a:endParaRPr lang="en-US" sz="32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66700" y="3733638"/>
            <a:ext cx="8877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  <a:buClr>
                <a:schemeClr val="bg1"/>
              </a:buClr>
              <a:buFontTx/>
              <a:buChar char="•"/>
            </a:pPr>
            <a:r>
              <a:rPr lang="en-US" sz="48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Jesus forgives sin</a:t>
            </a:r>
            <a:endParaRPr lang="en-US" sz="32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66700" y="4876800"/>
            <a:ext cx="8610600" cy="1892826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FFC000"/>
                </a:solidFill>
                <a:latin typeface="Teen" pitchFamily="2" charset="0"/>
              </a:rPr>
              <a:t>1 John 1:9</a:t>
            </a:r>
            <a:r>
              <a:rPr lang="en-US" sz="3600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sz="3600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sz="3600" dirty="0">
                <a:solidFill>
                  <a:schemeClr val="bg1"/>
                </a:solidFill>
                <a:latin typeface="Teen" pitchFamily="2" charset="0"/>
              </a:rPr>
              <a:t>If we confess our sins, he is faithful and just to forgive us our sins, and to cleanse us from all unrighteousness.</a:t>
            </a:r>
            <a:r>
              <a:rPr lang="en-US" sz="3600" dirty="0">
                <a:latin typeface="Tee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23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8867" y="416894"/>
            <a:ext cx="8724901" cy="6024213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1366019" name="Text Box 3"/>
          <p:cNvSpPr txBox="1">
            <a:spLocks noChangeArrowheads="1"/>
          </p:cNvSpPr>
          <p:nvPr/>
        </p:nvSpPr>
        <p:spPr bwMode="auto">
          <a:xfrm>
            <a:off x="304800" y="457200"/>
            <a:ext cx="8610600" cy="60286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Matthew 4:17-22</a:t>
            </a:r>
            <a:br>
              <a:rPr lang="en-US" dirty="0">
                <a:solidFill>
                  <a:srgbClr val="FFC000"/>
                </a:solidFill>
                <a:latin typeface="Teen" pitchFamily="2" charset="0"/>
              </a:rPr>
            </a:b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20 </a:t>
            </a:r>
            <a:r>
              <a:rPr lang="en-US" dirty="0" smtClean="0">
                <a:solidFill>
                  <a:schemeClr val="bg1"/>
                </a:solidFill>
                <a:latin typeface="Teen" pitchFamily="2" charset="0"/>
              </a:rPr>
              <a:t>And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they straightway left their nets, and followed him.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21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een" pitchFamily="2" charset="0"/>
              </a:rPr>
              <a:t>And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going on from thence, he saw other two brethren, James the son of Zebedee, and John his brother, in a ship with Zebedee their father, mending their nets; and he called them.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C000"/>
                </a:solidFill>
                <a:latin typeface="Teen" pitchFamily="2" charset="0"/>
              </a:rPr>
              <a:t>22</a:t>
            </a:r>
            <a:r>
              <a:rPr lang="en-US" dirty="0" smtClean="0">
                <a:solidFill>
                  <a:schemeClr val="folHlink"/>
                </a:solidFill>
                <a:latin typeface="Teen" pitchFamily="2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And they immediately left the ship and their father, and followed him.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763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96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JESUS WANTS YOU TO</a:t>
            </a:r>
            <a:br>
              <a:rPr lang="en-US" sz="96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96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COME AND FOLLOW HIM!</a:t>
            </a:r>
            <a:endParaRPr lang="en-US" sz="96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5257800"/>
            <a:ext cx="8724901" cy="152400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1704039"/>
            <a:ext cx="9144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REPENT: </a:t>
            </a:r>
            <a:r>
              <a:rPr lang="en-US" sz="66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Turn Around And Follow The King</a:t>
            </a:r>
            <a:endParaRPr lang="en-US" sz="660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66700" y="2244642"/>
            <a:ext cx="8877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  <a:buClr>
                <a:schemeClr val="bg1"/>
              </a:buClr>
              <a:buFontTx/>
              <a:buChar char="•"/>
            </a:pPr>
            <a:r>
              <a:rPr lang="en-US" sz="48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Jesus is the Son of God</a:t>
            </a:r>
            <a:endParaRPr lang="en-US" sz="32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66700" y="2743038"/>
            <a:ext cx="8877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  <a:buClr>
                <a:schemeClr val="bg1"/>
              </a:buClr>
              <a:buFontTx/>
              <a:buChar char="•"/>
            </a:pPr>
            <a:r>
              <a:rPr lang="en-US" sz="48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Jesus died and rose from the dead</a:t>
            </a:r>
            <a:endParaRPr lang="en-US" sz="32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66700" y="3241434"/>
            <a:ext cx="8877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  <a:buClr>
                <a:schemeClr val="bg1"/>
              </a:buClr>
              <a:buFontTx/>
              <a:buChar char="•"/>
            </a:pPr>
            <a:r>
              <a:rPr lang="en-US" sz="48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Jesus is the only way to Heaven</a:t>
            </a:r>
            <a:endParaRPr lang="en-US" sz="32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66700" y="3733638"/>
            <a:ext cx="8877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  <a:buClr>
                <a:schemeClr val="bg1"/>
              </a:buClr>
              <a:buFontTx/>
              <a:buChar char="•"/>
            </a:pPr>
            <a:r>
              <a:rPr lang="en-US" sz="48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Jesus forgives sin</a:t>
            </a:r>
            <a:endParaRPr lang="en-US" sz="32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66700" y="4198203"/>
            <a:ext cx="8877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  <a:buClr>
                <a:schemeClr val="bg1"/>
              </a:buClr>
              <a:buFontTx/>
              <a:buChar char="•"/>
            </a:pPr>
            <a:r>
              <a:rPr lang="en-US" sz="48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Jesus is the Judge</a:t>
            </a:r>
            <a:endParaRPr lang="en-US" sz="32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66700" y="5334000"/>
            <a:ext cx="8610600" cy="144219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FFC000"/>
                </a:solidFill>
                <a:latin typeface="Teen" pitchFamily="2" charset="0"/>
              </a:rPr>
              <a:t>John 5:22</a:t>
            </a:r>
            <a:r>
              <a:rPr lang="en-US" sz="3600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sz="3600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sz="3600" dirty="0">
                <a:solidFill>
                  <a:schemeClr val="bg1"/>
                </a:solidFill>
                <a:latin typeface="Teen" pitchFamily="2" charset="0"/>
              </a:rPr>
              <a:t>For the Father </a:t>
            </a:r>
            <a:r>
              <a:rPr lang="en-US" sz="3600" dirty="0" err="1">
                <a:solidFill>
                  <a:schemeClr val="bg1"/>
                </a:solidFill>
                <a:latin typeface="Teen" pitchFamily="2" charset="0"/>
              </a:rPr>
              <a:t>judgeth</a:t>
            </a:r>
            <a:r>
              <a:rPr lang="en-US" sz="3600" dirty="0">
                <a:solidFill>
                  <a:schemeClr val="bg1"/>
                </a:solidFill>
                <a:latin typeface="Teen" pitchFamily="2" charset="0"/>
              </a:rPr>
              <a:t> no man, but hath committed all judgment unto the Son:</a:t>
            </a:r>
            <a:r>
              <a:rPr lang="en-US" sz="3600" dirty="0">
                <a:latin typeface="Tee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833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763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96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JESUS WANTS YOU TO</a:t>
            </a:r>
            <a:br>
              <a:rPr lang="en-US" sz="96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96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COME AND FOLLOW HIM!</a:t>
            </a:r>
            <a:endParaRPr lang="en-US" sz="96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4876800"/>
            <a:ext cx="8724901" cy="190500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1704039"/>
            <a:ext cx="9144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REPENT: </a:t>
            </a:r>
            <a:r>
              <a:rPr lang="en-US" sz="66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Turn Around And Follow The King</a:t>
            </a:r>
            <a:endParaRPr lang="en-US" sz="660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66700" y="2244642"/>
            <a:ext cx="8877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  <a:buClr>
                <a:schemeClr val="bg1"/>
              </a:buClr>
              <a:buFontTx/>
              <a:buChar char="•"/>
            </a:pPr>
            <a:r>
              <a:rPr lang="en-US" sz="48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Jesus is the Son of God</a:t>
            </a:r>
            <a:endParaRPr lang="en-US" sz="32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66700" y="2743038"/>
            <a:ext cx="8877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  <a:buClr>
                <a:schemeClr val="bg1"/>
              </a:buClr>
              <a:buFontTx/>
              <a:buChar char="•"/>
            </a:pPr>
            <a:r>
              <a:rPr lang="en-US" sz="48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Jesus died and rose from the dead</a:t>
            </a:r>
            <a:endParaRPr lang="en-US" sz="32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66700" y="3241434"/>
            <a:ext cx="8877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  <a:buClr>
                <a:schemeClr val="bg1"/>
              </a:buClr>
              <a:buFontTx/>
              <a:buChar char="•"/>
            </a:pPr>
            <a:r>
              <a:rPr lang="en-US" sz="48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Jesus is the only way to Heaven</a:t>
            </a:r>
            <a:endParaRPr lang="en-US" sz="32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66700" y="3733638"/>
            <a:ext cx="8877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  <a:buClr>
                <a:schemeClr val="bg1"/>
              </a:buClr>
              <a:buFontTx/>
              <a:buChar char="•"/>
            </a:pPr>
            <a:r>
              <a:rPr lang="en-US" sz="48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Jesus forgives sin</a:t>
            </a:r>
            <a:endParaRPr lang="en-US" sz="32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66700" y="4198203"/>
            <a:ext cx="8877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  <a:buClr>
                <a:schemeClr val="bg1"/>
              </a:buClr>
              <a:buFontTx/>
              <a:buChar char="•"/>
            </a:pPr>
            <a:r>
              <a:rPr lang="en-US" sz="48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Jesus is the Judge</a:t>
            </a:r>
            <a:endParaRPr lang="en-US" sz="32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04800" y="4937125"/>
            <a:ext cx="8610600" cy="1835631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500" dirty="0">
                <a:solidFill>
                  <a:srgbClr val="FFC000"/>
                </a:solidFill>
                <a:latin typeface="Teen" pitchFamily="2" charset="0"/>
              </a:rPr>
              <a:t>John 5:27</a:t>
            </a:r>
            <a:r>
              <a:rPr lang="en-US" sz="3500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sz="3500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sz="3500" dirty="0">
                <a:solidFill>
                  <a:schemeClr val="bg1"/>
                </a:solidFill>
                <a:latin typeface="Teen" pitchFamily="2" charset="0"/>
              </a:rPr>
              <a:t>And hath given him authority to execute judgment also, because he is the Son of man.</a:t>
            </a:r>
            <a:r>
              <a:rPr lang="en-US" sz="3500" dirty="0">
                <a:latin typeface="Tee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188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0500" y="1143000"/>
            <a:ext cx="8763000" cy="510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16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HE’S</a:t>
            </a:r>
            <a:br>
              <a:rPr lang="en-US" sz="16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16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CALLING</a:t>
            </a:r>
            <a:br>
              <a:rPr lang="en-US" sz="16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16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YOU!</a:t>
            </a:r>
            <a:endParaRPr lang="en-US" sz="166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9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0500" y="1143000"/>
            <a:ext cx="8763000" cy="507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16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He has come to the boat you’re in!</a:t>
            </a:r>
            <a:endParaRPr lang="en-US" sz="166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7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0500" y="1965026"/>
            <a:ext cx="8763000" cy="344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16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To Your</a:t>
            </a:r>
            <a:br>
              <a:rPr lang="en-US" sz="16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16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Real World!</a:t>
            </a:r>
            <a:endParaRPr lang="en-US" sz="166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06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0500" y="2133600"/>
            <a:ext cx="8763000" cy="344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166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IT’S YOUR DECISION!</a:t>
            </a:r>
            <a:endParaRPr lang="en-US" sz="1660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01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0500" y="2057400"/>
            <a:ext cx="8763000" cy="344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166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Forsake</a:t>
            </a:r>
            <a:br>
              <a:rPr lang="en-US" sz="166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166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or Follow!</a:t>
            </a:r>
            <a:endParaRPr lang="en-US" sz="1660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5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90500" y="914400"/>
            <a:ext cx="8763000" cy="315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10000"/>
              </a:spcAft>
            </a:pPr>
            <a:r>
              <a:rPr lang="en-US" sz="199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WHY?</a:t>
            </a:r>
            <a:endParaRPr lang="en-US" sz="199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0500" y="3531275"/>
            <a:ext cx="8763000" cy="149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138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Because You Can!</a:t>
            </a:r>
            <a:endParaRPr lang="en-US" sz="138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65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0500" y="1378788"/>
            <a:ext cx="8763000" cy="426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138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Jesus Christ Can Save You, Because He Saved Me!</a:t>
            </a:r>
            <a:endParaRPr lang="en-US" sz="13800" dirty="0"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07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6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9550" y="3124200"/>
            <a:ext cx="8724901" cy="2092881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136704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13800" u="sng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REPENT</a:t>
            </a:r>
          </a:p>
        </p:txBody>
      </p:sp>
      <p:sp>
        <p:nvSpPr>
          <p:cNvPr id="1367044" name="Text Box 4"/>
          <p:cNvSpPr txBox="1">
            <a:spLocks noChangeArrowheads="1"/>
          </p:cNvSpPr>
          <p:nvPr/>
        </p:nvSpPr>
        <p:spPr bwMode="auto">
          <a:xfrm>
            <a:off x="152400" y="1787604"/>
            <a:ext cx="8763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88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That Was His MESSAGE</a:t>
            </a:r>
          </a:p>
        </p:txBody>
      </p:sp>
      <p:sp>
        <p:nvSpPr>
          <p:cNvPr id="1367047" name="Text Box 7"/>
          <p:cNvSpPr txBox="1">
            <a:spLocks noChangeArrowheads="1"/>
          </p:cNvSpPr>
          <p:nvPr/>
        </p:nvSpPr>
        <p:spPr bwMode="auto">
          <a:xfrm>
            <a:off x="266700" y="3124200"/>
            <a:ext cx="8610600" cy="2092881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Matthew 4:17 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From that time Jesus began to preach, and to say, Repent: for the kingdom of heaven is at hand</a:t>
            </a:r>
            <a:endParaRPr lang="en-US" dirty="0">
              <a:solidFill>
                <a:schemeClr val="folHlink"/>
              </a:solidFill>
              <a:latin typeface="Tee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6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36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36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6704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5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070" name="Text Box 6"/>
          <p:cNvSpPr txBox="1">
            <a:spLocks noChangeArrowheads="1"/>
          </p:cNvSpPr>
          <p:nvPr/>
        </p:nvSpPr>
        <p:spPr bwMode="auto">
          <a:xfrm>
            <a:off x="228600" y="3538604"/>
            <a:ext cx="8763000" cy="324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15600" dirty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“Turn Around</a:t>
            </a:r>
            <a:br>
              <a:rPr lang="en-US" sz="15600" dirty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15600" dirty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 I Am Here!”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13800" u="sng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REPENT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1787604"/>
            <a:ext cx="8763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88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That Was His MESSAGE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68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9550" y="4585446"/>
            <a:ext cx="8724901" cy="2092881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1369093" name="Text Box 5"/>
          <p:cNvSpPr txBox="1">
            <a:spLocks noChangeArrowheads="1"/>
          </p:cNvSpPr>
          <p:nvPr/>
        </p:nvSpPr>
        <p:spPr bwMode="auto">
          <a:xfrm>
            <a:off x="266700" y="4620927"/>
            <a:ext cx="8610600" cy="208467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Revelation 19:16 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And he hath on his vesture and on his thigh a name written, KING OF KINGS, AND LORD OF LORDS. </a:t>
            </a:r>
          </a:p>
        </p:txBody>
      </p:sp>
      <p:sp>
        <p:nvSpPr>
          <p:cNvPr id="1369094" name="Text Box 6"/>
          <p:cNvSpPr txBox="1">
            <a:spLocks noChangeArrowheads="1"/>
          </p:cNvSpPr>
          <p:nvPr/>
        </p:nvSpPr>
        <p:spPr bwMode="auto">
          <a:xfrm>
            <a:off x="0" y="3341638"/>
            <a:ext cx="9144000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9200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Jesus Is The King Of Heaven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13800" u="sng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REPENT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52400" y="1787604"/>
            <a:ext cx="8763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88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That Was His MESSAGE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6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6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690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5217</TotalTime>
  <Words>806</Words>
  <Application>Microsoft Office PowerPoint</Application>
  <PresentationFormat>On-screen Show (4:3)</PresentationFormat>
  <Paragraphs>183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Libel Suit</vt:lpstr>
      <vt:lpstr>Teen</vt:lpstr>
      <vt:lpstr>Tempus Sans ITC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RDJ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RDJ</dc:creator>
  <cp:lastModifiedBy>Roger J</cp:lastModifiedBy>
  <cp:revision>812</cp:revision>
  <dcterms:created xsi:type="dcterms:W3CDTF">2005-02-19T02:02:57Z</dcterms:created>
  <dcterms:modified xsi:type="dcterms:W3CDTF">2012-07-05T05:41:37Z</dcterms:modified>
</cp:coreProperties>
</file>