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63"/>
  </p:notesMasterIdLst>
  <p:sldIdLst>
    <p:sldId id="2230" r:id="rId5"/>
    <p:sldId id="2231" r:id="rId6"/>
    <p:sldId id="2239" r:id="rId7"/>
    <p:sldId id="2234" r:id="rId8"/>
    <p:sldId id="2158" r:id="rId9"/>
    <p:sldId id="2159" r:id="rId10"/>
    <p:sldId id="2160" r:id="rId11"/>
    <p:sldId id="2161" r:id="rId12"/>
    <p:sldId id="2169" r:id="rId13"/>
    <p:sldId id="2170" r:id="rId14"/>
    <p:sldId id="2178" r:id="rId15"/>
    <p:sldId id="2228" r:id="rId16"/>
    <p:sldId id="2229" r:id="rId17"/>
    <p:sldId id="2181" r:id="rId18"/>
    <p:sldId id="2182" r:id="rId19"/>
    <p:sldId id="2183" r:id="rId20"/>
    <p:sldId id="2184" r:id="rId21"/>
    <p:sldId id="2185" r:id="rId22"/>
    <p:sldId id="2188" r:id="rId23"/>
    <p:sldId id="2190" r:id="rId24"/>
    <p:sldId id="2191" r:id="rId25"/>
    <p:sldId id="2192" r:id="rId26"/>
    <p:sldId id="2194" r:id="rId27"/>
    <p:sldId id="2195" r:id="rId28"/>
    <p:sldId id="2196" r:id="rId29"/>
    <p:sldId id="2197" r:id="rId30"/>
    <p:sldId id="2198" r:id="rId31"/>
    <p:sldId id="2199" r:id="rId32"/>
    <p:sldId id="2200" r:id="rId33"/>
    <p:sldId id="2201" r:id="rId34"/>
    <p:sldId id="2202" r:id="rId35"/>
    <p:sldId id="2203" r:id="rId36"/>
    <p:sldId id="2226" r:id="rId37"/>
    <p:sldId id="2209" r:id="rId38"/>
    <p:sldId id="2210" r:id="rId39"/>
    <p:sldId id="2211" r:id="rId40"/>
    <p:sldId id="2212" r:id="rId41"/>
    <p:sldId id="2213" r:id="rId42"/>
    <p:sldId id="2214" r:id="rId43"/>
    <p:sldId id="2215" r:id="rId44"/>
    <p:sldId id="2216" r:id="rId45"/>
    <p:sldId id="2217" r:id="rId46"/>
    <p:sldId id="2218" r:id="rId47"/>
    <p:sldId id="2219" r:id="rId48"/>
    <p:sldId id="2220" r:id="rId49"/>
    <p:sldId id="2222" r:id="rId50"/>
    <p:sldId id="2224" r:id="rId51"/>
    <p:sldId id="2227" r:id="rId52"/>
    <p:sldId id="2156" r:id="rId53"/>
    <p:sldId id="2235" r:id="rId54"/>
    <p:sldId id="2225" r:id="rId55"/>
    <p:sldId id="2171" r:id="rId56"/>
    <p:sldId id="2172" r:id="rId57"/>
    <p:sldId id="2236" r:id="rId58"/>
    <p:sldId id="2237" r:id="rId59"/>
    <p:sldId id="2238" r:id="rId60"/>
    <p:sldId id="2232" r:id="rId61"/>
    <p:sldId id="2233" r:id="rId62"/>
  </p:sldIdLst>
  <p:sldSz cx="9144000" cy="6858000" type="screen4x3"/>
  <p:notesSz cx="6858000" cy="9144000"/>
  <p:embeddedFontLst>
    <p:embeddedFont>
      <p:font typeface="Felix Titling" pitchFamily="82" charset="0"/>
      <p:regular r:id="rId64"/>
    </p:embeddedFont>
    <p:embeddedFont>
      <p:font typeface="Tempus Sans ITC" pitchFamily="82" charset="0"/>
      <p:regular r:id="rId65"/>
    </p:embeddedFont>
    <p:embeddedFont>
      <p:font typeface="Teen" pitchFamily="2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82CC99"/>
    <a:srgbClr val="00FFFF"/>
    <a:srgbClr val="33CCFF"/>
    <a:srgbClr val="69C184"/>
    <a:srgbClr val="08E074"/>
    <a:srgbClr val="1BF789"/>
    <a:srgbClr val="66FFFF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34" autoAdjust="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2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E0BB210-ED40-4D3A-B1DF-2C189B492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5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DF8B7A40-C953-41DB-91C6-1BDAD19C7D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fld id="{DF8B7A40-C953-41DB-91C6-1BDAD19C7D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57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FC7B1-AE17-4B54-B814-B69C9D6FB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D9185-47C1-4E71-AEEE-DEA42A340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9C9A8-EF14-4FD6-824C-C03EA3E10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EA56-D67F-43BE-AC11-D03BF876F3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7E53-ED30-48B0-8001-95615BBD22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4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7E53-ED30-48B0-8001-95615BBD22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90B5-D62F-43F6-BC28-A0AD06C6D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0AC4-C3E4-4CE2-93F8-F9B0543DE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33D8-EAB8-4414-8E55-998E467DC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3A87A-0B97-4F8F-AF8C-B4140D833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64B2-A77A-43DD-A552-BF2F60024A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A00AC-AD00-42D9-B29E-30725CCEE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F1FC-0981-4CE5-9C62-CCA31C8B5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54373-BB7A-48D3-9808-3C60B2203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B6BA3C-50C2-4023-A7DB-BF734B7D92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85D8DDAD-5B8A-4725-83F9-5EB47EB1D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28016AF-456B-4FFE-A795-AB7189EC1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28016AF-456B-4FFE-A795-AB7189EC1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33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2062339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340" name="Text Box 4"/>
          <p:cNvSpPr txBox="1">
            <a:spLocks noChangeArrowheads="1"/>
          </p:cNvSpPr>
          <p:nvPr/>
        </p:nvSpPr>
        <p:spPr bwMode="auto">
          <a:xfrm>
            <a:off x="304800" y="2479203"/>
            <a:ext cx="8534400" cy="331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said to Israel:</a:t>
            </a:r>
            <a:b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1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“I LOVE YOU”</a:t>
            </a:r>
            <a:endParaRPr lang="en-US" sz="75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338" grpId="0"/>
      <p:bldP spid="20623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364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534400" cy="293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They responded:</a:t>
            </a:r>
            <a:b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“Where have you loved us?”</a:t>
            </a:r>
            <a:endParaRPr lang="en-US" sz="6600" b="1" dirty="0">
              <a:solidFill>
                <a:srgbClr val="99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364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8839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They were bitter against God for what the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Edomites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did to them</a:t>
            </a:r>
            <a:endParaRPr lang="en-US" sz="6000" b="1" dirty="0">
              <a:solidFill>
                <a:srgbClr val="99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364" name="Text Box 4"/>
          <p:cNvSpPr txBox="1">
            <a:spLocks noChangeArrowheads="1"/>
          </p:cNvSpPr>
          <p:nvPr/>
        </p:nvSpPr>
        <p:spPr bwMode="auto">
          <a:xfrm>
            <a:off x="304800" y="2610385"/>
            <a:ext cx="8534400" cy="219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Look at  </a:t>
            </a:r>
            <a:r>
              <a:rPr lang="en-US" sz="8800" b="1" i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Obadiah 1:11-14</a:t>
            </a:r>
            <a:endParaRPr lang="en-US" sz="7200" b="1" i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606" name="Text Box 6"/>
          <p:cNvSpPr txBox="1">
            <a:spLocks noChangeArrowheads="1"/>
          </p:cNvSpPr>
          <p:nvPr/>
        </p:nvSpPr>
        <p:spPr bwMode="auto">
          <a:xfrm>
            <a:off x="266700" y="1620889"/>
            <a:ext cx="8610600" cy="45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Obadiah 1:11-14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11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 day that thou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stoodest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on the other side, in the day that the strangers carried away captive his forces, and foreigners entered into his gates, and cast lots upon Jerusalem, even thou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as one of them.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9" name="Text Box 5"/>
          <p:cNvSpPr txBox="1">
            <a:spLocks noChangeArrowheads="1"/>
          </p:cNvSpPr>
          <p:nvPr/>
        </p:nvSpPr>
        <p:spPr bwMode="auto">
          <a:xfrm>
            <a:off x="266700" y="1433247"/>
            <a:ext cx="8610600" cy="50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Obadiah 1:11-14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12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But thou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not have looked on the day of thy brother in the day that he became a stranger; neither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thou have rejoiced over the children of Judah in the day of their destruction; neither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thou have spoken proudly in the day of distress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653" name="Text Box 5"/>
          <p:cNvSpPr txBox="1">
            <a:spLocks noChangeArrowheads="1"/>
          </p:cNvSpPr>
          <p:nvPr/>
        </p:nvSpPr>
        <p:spPr bwMode="auto">
          <a:xfrm>
            <a:off x="266700" y="1433247"/>
            <a:ext cx="8610600" cy="50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Obadiah 1:11-14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13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not have entered into the gate of my people in the day of their calamity; yea, thou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not have looked on their affliction in the day of their calamity, nor have laid hands on their substance in the day of their calamity;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677" name="Text Box 5"/>
          <p:cNvSpPr txBox="1">
            <a:spLocks noChangeArrowheads="1"/>
          </p:cNvSpPr>
          <p:nvPr/>
        </p:nvSpPr>
        <p:spPr bwMode="auto">
          <a:xfrm>
            <a:off x="266700" y="1996174"/>
            <a:ext cx="8610600" cy="356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Obadiah 1:11-14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14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Neither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thou have stood in the crossway, to cut off those of his that did escape; neither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shouldest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thou have delivered up those of his that did remain in the day of distress.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000" b="1" spc="-15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GOD’S LOVE FOR ISRAEL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8000" b="1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NINE VIOLENT ACTS</a:t>
            </a:r>
          </a:p>
        </p:txBody>
      </p:sp>
      <p:sp>
        <p:nvSpPr>
          <p:cNvPr id="2077699" name="Line 3"/>
          <p:cNvSpPr>
            <a:spLocks noChangeShapeType="1"/>
          </p:cNvSpPr>
          <p:nvPr/>
        </p:nvSpPr>
        <p:spPr bwMode="auto">
          <a:xfrm>
            <a:off x="304800" y="9144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700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584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stood on the other </a:t>
            </a: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side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looked at their brother Israel as </a:t>
            </a: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b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he </a:t>
            </a:r>
            <a:r>
              <a:rPr lang="en-US" sz="3700" b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became a </a:t>
            </a: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stranger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rejoiced at their </a:t>
            </a: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destruction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spoke proudly at their </a:t>
            </a: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distress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entered the gates of Israel with </a:t>
            </a: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b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enemy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looked at Israel with </a:t>
            </a: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affliction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took Israel’s </a:t>
            </a: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substance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stood in the </a:t>
            </a:r>
            <a:r>
              <a:rPr lang="en-US" sz="3700" b="1" spc="-150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crossway</a:t>
            </a:r>
          </a:p>
          <a:p>
            <a:pPr>
              <a:lnSpc>
                <a:spcPct val="75000"/>
              </a:lnSpc>
              <a:spcAft>
                <a:spcPts val="1000"/>
              </a:spcAft>
              <a:buClr>
                <a:srgbClr val="FFFF99"/>
              </a:buClr>
              <a:buFontTx/>
              <a:buAutoNum type="arabicPeriod"/>
            </a:pPr>
            <a:r>
              <a:rPr lang="en-US" sz="3700" b="1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They </a:t>
            </a:r>
            <a:r>
              <a:rPr lang="en-US" sz="37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delivered them to their captors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7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7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7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7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7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7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7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7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8" grpId="0"/>
      <p:bldP spid="20776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7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WHAT’S THE POINT?</a:t>
            </a:r>
          </a:p>
        </p:txBody>
      </p:sp>
      <p:sp>
        <p:nvSpPr>
          <p:cNvPr id="2080771" name="Line 3"/>
          <p:cNvSpPr>
            <a:spLocks noChangeShapeType="1"/>
          </p:cNvSpPr>
          <p:nvPr/>
        </p:nvSpPr>
        <p:spPr bwMode="auto">
          <a:xfrm>
            <a:off x="304800" y="9906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773" name="Text Box 5"/>
          <p:cNvSpPr txBox="1">
            <a:spLocks noChangeArrowheads="1"/>
          </p:cNvSpPr>
          <p:nvPr/>
        </p:nvSpPr>
        <p:spPr bwMode="auto">
          <a:xfrm>
            <a:off x="304800" y="1746462"/>
            <a:ext cx="8534400" cy="45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said: </a:t>
            </a:r>
            <a:r>
              <a:rPr lang="en-US" sz="5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“I LOVE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YOU”</a:t>
            </a:r>
            <a:br>
              <a:rPr lang="en-US" sz="5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but </a:t>
            </a: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bitterness over what the </a:t>
            </a:r>
            <a:r>
              <a:rPr lang="en-US" sz="54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Edomites</a:t>
            </a: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had done to them, </a:t>
            </a: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kept them</a:t>
            </a: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from experiencing and embracing the</a:t>
            </a:r>
            <a:b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 of God!</a:t>
            </a:r>
            <a:endParaRPr lang="en-US" sz="4400" b="1" dirty="0">
              <a:solidFill>
                <a:srgbClr val="99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8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770" grpId="0"/>
      <p:bldP spid="20807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844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534400" cy="472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 there something keeping you from experiencing the Love of God</a:t>
            </a:r>
            <a:br>
              <a:rPr lang="en-US" sz="6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through Jesus Christ our Lord?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0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WHAT’S THE POINT?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9906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86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206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sz="4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  </a:t>
            </a:r>
            <a:r>
              <a:rPr lang="en-US" sz="4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When </a:t>
            </a:r>
            <a:r>
              <a:rPr lang="en-US" sz="4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I SAY</a:t>
            </a:r>
            <a:br>
              <a:rPr lang="en-US" sz="4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</a:br>
            <a:r>
              <a:rPr lang="en-US" sz="4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 </a:t>
            </a:r>
            <a:r>
              <a:rPr lang="en-US" sz="4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“</a:t>
            </a:r>
            <a:r>
              <a:rPr lang="en-US" sz="7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GOD LOVES YOU”</a:t>
            </a: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/>
            </a:r>
            <a:b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</a:br>
            <a:r>
              <a:rPr lang="en-US" sz="4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                          DO YOU RECOIL?</a:t>
            </a:r>
          </a:p>
        </p:txBody>
      </p:sp>
      <p:sp>
        <p:nvSpPr>
          <p:cNvPr id="2084868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b="1" spc="-15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Does some bad experience of a hurt you have endured come to mind?</a:t>
            </a:r>
            <a:endParaRPr lang="en-US" sz="3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084869" name="Line 5"/>
          <p:cNvSpPr>
            <a:spLocks noChangeShapeType="1"/>
          </p:cNvSpPr>
          <p:nvPr/>
        </p:nvSpPr>
        <p:spPr bwMode="auto">
          <a:xfrm>
            <a:off x="762000" y="1447800"/>
            <a:ext cx="3276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870" name="Line 6"/>
          <p:cNvSpPr>
            <a:spLocks noChangeShapeType="1"/>
          </p:cNvSpPr>
          <p:nvPr/>
        </p:nvSpPr>
        <p:spPr bwMode="auto">
          <a:xfrm>
            <a:off x="4495800" y="2057400"/>
            <a:ext cx="4267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871" name="Text Box 7"/>
          <p:cNvSpPr txBox="1">
            <a:spLocks noChangeArrowheads="1"/>
          </p:cNvSpPr>
          <p:nvPr/>
        </p:nvSpPr>
        <p:spPr bwMode="auto">
          <a:xfrm>
            <a:off x="304800" y="3344731"/>
            <a:ext cx="8839200" cy="35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5000"/>
              </a:spcAft>
              <a:buClr>
                <a:srgbClr val="FFFF00"/>
              </a:buClr>
              <a:buFontTx/>
              <a:buChar char="•"/>
            </a:pPr>
            <a:r>
              <a:rPr lang="en-US" sz="39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Abuse or Neglect from </a:t>
            </a:r>
            <a:r>
              <a:rPr lang="en-US" sz="39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</a:t>
            </a:r>
            <a:br>
              <a:rPr lang="en-US" sz="39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9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 </a:t>
            </a:r>
            <a:r>
              <a:rPr lang="en-US" sz="39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parents?</a:t>
            </a:r>
          </a:p>
          <a:p>
            <a:pPr>
              <a:lnSpc>
                <a:spcPct val="75000"/>
              </a:lnSpc>
              <a:spcAft>
                <a:spcPct val="15000"/>
              </a:spcAft>
              <a:buClr>
                <a:srgbClr val="FFFF00"/>
              </a:buClr>
              <a:buFontTx/>
              <a:buChar char="•"/>
            </a:pPr>
            <a:r>
              <a:rPr lang="en-US" sz="3900" b="1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Betrayed by a family member or</a:t>
            </a:r>
            <a:br>
              <a:rPr lang="en-US" sz="3900" b="1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900" b="1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 close friend?</a:t>
            </a:r>
          </a:p>
          <a:p>
            <a:pPr>
              <a:lnSpc>
                <a:spcPct val="75000"/>
              </a:lnSpc>
              <a:spcAft>
                <a:spcPct val="15000"/>
              </a:spcAft>
              <a:buClr>
                <a:srgbClr val="FFFF00"/>
              </a:buClr>
              <a:buFontTx/>
              <a:buChar char="•"/>
            </a:pPr>
            <a:r>
              <a:rPr lang="en-US" sz="39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Death of someone you </a:t>
            </a:r>
            <a:r>
              <a:rPr lang="en-US" sz="39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dearly</a:t>
            </a:r>
            <a:br>
              <a:rPr lang="en-US" sz="39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9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 </a:t>
            </a:r>
            <a:r>
              <a:rPr lang="en-US" sz="39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loved?</a:t>
            </a:r>
          </a:p>
          <a:p>
            <a:pPr>
              <a:lnSpc>
                <a:spcPct val="75000"/>
              </a:lnSpc>
              <a:spcAft>
                <a:spcPct val="15000"/>
              </a:spcAft>
              <a:buClr>
                <a:srgbClr val="FFFF00"/>
              </a:buClr>
              <a:buFontTx/>
              <a:buChar char="•"/>
            </a:pPr>
            <a:r>
              <a:rPr lang="en-US" sz="3900" b="1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Disease that is killing you?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4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8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8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8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84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4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4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84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4866" grpId="0"/>
      <p:bldP spid="2084869" grpId="0" animBg="1"/>
      <p:bldP spid="20848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890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2085891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893" name="Text Box 5"/>
          <p:cNvSpPr txBox="1">
            <a:spLocks noChangeArrowheads="1"/>
          </p:cNvSpPr>
          <p:nvPr/>
        </p:nvSpPr>
        <p:spPr bwMode="auto">
          <a:xfrm>
            <a:off x="228600" y="1350085"/>
            <a:ext cx="8915400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5000"/>
              </a:spcAft>
              <a:buClr>
                <a:srgbClr val="FFFF99"/>
              </a:buClr>
              <a:buFontTx/>
              <a:buChar char="•"/>
            </a:pP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satan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does not want you to </a:t>
            </a:r>
            <a:b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accept the Love of God</a:t>
            </a:r>
          </a:p>
          <a:p>
            <a:pPr>
              <a:lnSpc>
                <a:spcPct val="75000"/>
              </a:lnSpc>
              <a:spcAft>
                <a:spcPct val="15000"/>
              </a:spcAft>
              <a:buClr>
                <a:srgbClr val="FFFF99"/>
              </a:buClr>
              <a:buFontTx/>
              <a:buChar char="•"/>
            </a:pPr>
            <a:r>
              <a:rPr lang="en-US" b="1" dirty="0" err="1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satan</a:t>
            </a:r>
            <a:r>
              <a:rPr lang="en-US" sz="4800" b="1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wants you to dwell</a:t>
            </a:r>
            <a:br>
              <a:rPr lang="en-US" sz="4800" b="1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on past hurts and</a:t>
            </a:r>
            <a:br>
              <a:rPr lang="en-US" sz="4800" b="1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disappointments</a:t>
            </a:r>
          </a:p>
          <a:p>
            <a:pPr>
              <a:lnSpc>
                <a:spcPct val="75000"/>
              </a:lnSpc>
              <a:spcAft>
                <a:spcPct val="15000"/>
              </a:spcAft>
              <a:buClr>
                <a:srgbClr val="FFFF99"/>
              </a:buClr>
              <a:buFontTx/>
              <a:buChar char="•"/>
            </a:pP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satan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wants you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continue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to question God instead of</a:t>
            </a:r>
            <a:b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believing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8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890" grpId="0"/>
      <p:bldP spid="20858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66" name="Text Box 6"/>
          <p:cNvSpPr txBox="1">
            <a:spLocks noChangeArrowheads="1"/>
          </p:cNvSpPr>
          <p:nvPr/>
        </p:nvSpPr>
        <p:spPr bwMode="auto">
          <a:xfrm>
            <a:off x="304800" y="1786166"/>
            <a:ext cx="8534400" cy="430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Instead of accepting God’s Love and Rebuke, they questioned Him!</a:t>
            </a:r>
            <a:endParaRPr lang="en-US" sz="72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8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i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Look At…</a:t>
            </a:r>
          </a:p>
        </p:txBody>
      </p:sp>
      <p:sp>
        <p:nvSpPr>
          <p:cNvPr id="2089991" name="Text Box 7"/>
          <p:cNvSpPr txBox="1">
            <a:spLocks noChangeArrowheads="1"/>
          </p:cNvSpPr>
          <p:nvPr/>
        </p:nvSpPr>
        <p:spPr bwMode="auto">
          <a:xfrm>
            <a:off x="1524000" y="5638800"/>
            <a:ext cx="7620000" cy="1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5000"/>
              </a:spcAft>
              <a:buClr>
                <a:srgbClr val="FFFF99"/>
              </a:buClr>
              <a:buFontTx/>
              <a:buChar char="•"/>
            </a:pPr>
            <a:r>
              <a:rPr lang="en-US" sz="43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son honors his father</a:t>
            </a:r>
          </a:p>
          <a:p>
            <a:pPr>
              <a:lnSpc>
                <a:spcPct val="75000"/>
              </a:lnSpc>
              <a:spcAft>
                <a:spcPct val="15000"/>
              </a:spcAft>
              <a:buClr>
                <a:srgbClr val="FFFF99"/>
              </a:buClr>
              <a:buFontTx/>
              <a:buChar char="•"/>
            </a:pPr>
            <a:r>
              <a:rPr lang="en-US" sz="43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worker honors his boss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990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8610600" cy="40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1:6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son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honoureth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his father, and a servant his master: if then I be a father, where is mine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honour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? and if I be a master, where is my fear?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 unto you, O priests, that despise my name. And ye say, Wherein have we despised thy name?</a:t>
            </a:r>
            <a:r>
              <a:rPr lang="en-US" sz="3800" b="1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9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012" name="Text Box 4"/>
          <p:cNvSpPr txBox="1">
            <a:spLocks noChangeArrowheads="1"/>
          </p:cNvSpPr>
          <p:nvPr/>
        </p:nvSpPr>
        <p:spPr bwMode="auto">
          <a:xfrm>
            <a:off x="304800" y="1832872"/>
            <a:ext cx="8534400" cy="395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was trying to deal with them, but they kept throwing questions back in His face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03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52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HAVE WE DESPISED YOU?</a:t>
            </a:r>
          </a:p>
        </p:txBody>
      </p:sp>
      <p:sp>
        <p:nvSpPr>
          <p:cNvPr id="2092038" name="Text Box 6"/>
          <p:cNvSpPr txBox="1">
            <a:spLocks noChangeArrowheads="1"/>
          </p:cNvSpPr>
          <p:nvPr/>
        </p:nvSpPr>
        <p:spPr bwMode="auto">
          <a:xfrm>
            <a:off x="266700" y="2514600"/>
            <a:ext cx="8610600" cy="43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1:6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son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honoureth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his father, and a servant his master: if then I be a father, where is mine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honour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? and if I be a master, where is my fear?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 unto you, O priests, that despise my name. And ye say, Wherein have we despised thy name?</a:t>
            </a:r>
            <a:r>
              <a:rPr lang="en-US" sz="3800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20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062" name="Text Box 6"/>
          <p:cNvSpPr txBox="1">
            <a:spLocks noChangeArrowheads="1"/>
          </p:cNvSpPr>
          <p:nvPr/>
        </p:nvSpPr>
        <p:spPr bwMode="auto">
          <a:xfrm>
            <a:off x="266700" y="2882900"/>
            <a:ext cx="8610600" cy="30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1:7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 offer polluted bread upon mine altar; and ye say, Wherein have we polluted thee? In that ye say, The table of the LORD is contemptible.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52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HAVE WE DESPISED YOU?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0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52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HAVE WE WEARIED YOU?</a:t>
            </a:r>
          </a:p>
        </p:txBody>
      </p:sp>
      <p:sp>
        <p:nvSpPr>
          <p:cNvPr id="2094086" name="Text Box 6"/>
          <p:cNvSpPr txBox="1">
            <a:spLocks noChangeArrowheads="1"/>
          </p:cNvSpPr>
          <p:nvPr/>
        </p:nvSpPr>
        <p:spPr bwMode="auto">
          <a:xfrm>
            <a:off x="266700" y="2514600"/>
            <a:ext cx="8610600" cy="432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1:13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 said also, Behold, what a weariness is it! and ye have snuffed at it,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hosts; and ye brought that which was torn, and the lame, and the sick; thus ye brought an offering: should I accept this of your hand?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40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10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5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WHEN SHALL WE RETURN?</a:t>
            </a:r>
          </a:p>
        </p:txBody>
      </p:sp>
      <p:sp>
        <p:nvSpPr>
          <p:cNvPr id="2095110" name="Text Box 6"/>
          <p:cNvSpPr txBox="1">
            <a:spLocks noChangeArrowheads="1"/>
          </p:cNvSpPr>
          <p:nvPr/>
        </p:nvSpPr>
        <p:spPr bwMode="auto">
          <a:xfrm>
            <a:off x="266700" y="2590800"/>
            <a:ext cx="8610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3:7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Even from the days of your fathers ye are gone away from mine ordinances, and have not kept them. Return unto me, and I will return unto you,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hosts. But ye said, Wherein shall we return?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345000"/>
            <a:ext cx="9144000" cy="4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75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ANSWERING GOD’S QUESTIONS WITH QUESTIONS IS NO WAY </a:t>
            </a:r>
            <a:r>
              <a:rPr lang="en-US" sz="75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TO</a:t>
            </a:r>
            <a:br>
              <a:rPr lang="en-US" sz="75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</a:br>
            <a:r>
              <a:rPr lang="en-US" sz="75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GET </a:t>
            </a:r>
            <a:r>
              <a:rPr lang="en-US" sz="75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5378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13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5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HAVE WE</a:t>
            </a:r>
            <a:b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ROBBED YOU?</a:t>
            </a:r>
          </a:p>
        </p:txBody>
      </p:sp>
      <p:sp>
        <p:nvSpPr>
          <p:cNvPr id="2096134" name="Text Box 6"/>
          <p:cNvSpPr txBox="1">
            <a:spLocks noChangeArrowheads="1"/>
          </p:cNvSpPr>
          <p:nvPr/>
        </p:nvSpPr>
        <p:spPr bwMode="auto">
          <a:xfrm>
            <a:off x="266700" y="3048000"/>
            <a:ext cx="8610600" cy="257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3:8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Will a man rob God? Yet ye have robbed me. But ye say, Wherein have we robbed thee? In tithes and offerings.</a:t>
            </a:r>
            <a:r>
              <a:rPr lang="en-US" b="1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61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152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000" b="1" dirty="0">
                <a:solidFill>
                  <a:srgbClr val="99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WHAT HAVE WE SPOKEN AGAINST YOU?</a:t>
            </a:r>
          </a:p>
        </p:txBody>
      </p:sp>
      <p:sp>
        <p:nvSpPr>
          <p:cNvPr id="2097158" name="Text Box 6"/>
          <p:cNvSpPr txBox="1">
            <a:spLocks noChangeArrowheads="1"/>
          </p:cNvSpPr>
          <p:nvPr/>
        </p:nvSpPr>
        <p:spPr bwMode="auto">
          <a:xfrm>
            <a:off x="266700" y="3048000"/>
            <a:ext cx="861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3:13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words have been stout against me,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LORD. Yet ye say, What have we spoken so much against thee?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7142"/>
            <a:ext cx="9144000" cy="9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</a:pPr>
            <a:r>
              <a:rPr lang="en-US" sz="6400" b="1" i="1" spc="-150" dirty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Where Has God Loved Me?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Text Box 2"/>
          <p:cNvSpPr txBox="1">
            <a:spLocks noChangeArrowheads="1"/>
          </p:cNvSpPr>
          <p:nvPr/>
        </p:nvSpPr>
        <p:spPr bwMode="auto">
          <a:xfrm>
            <a:off x="0" y="120650"/>
            <a:ext cx="9144000" cy="18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ANSWERING GOD’S QUESTIONS WITH QUESTIONS IS NO WAY TO GET ANSWERS</a:t>
            </a:r>
          </a:p>
        </p:txBody>
      </p:sp>
      <p:sp>
        <p:nvSpPr>
          <p:cNvPr id="2098179" name="Line 3"/>
          <p:cNvSpPr>
            <a:spLocks noChangeShapeType="1"/>
          </p:cNvSpPr>
          <p:nvPr/>
        </p:nvSpPr>
        <p:spPr bwMode="auto">
          <a:xfrm>
            <a:off x="304800" y="1981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183" name="Text Box 7"/>
          <p:cNvSpPr txBox="1">
            <a:spLocks noChangeArrowheads="1"/>
          </p:cNvSpPr>
          <p:nvPr/>
        </p:nvSpPr>
        <p:spPr bwMode="auto">
          <a:xfrm>
            <a:off x="266700" y="3128835"/>
            <a:ext cx="8610600" cy="159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Romans 10:17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 then faith cometh by hearing, and hearing by the word of God.</a:t>
            </a:r>
            <a:r>
              <a:rPr lang="en-US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178" grpId="0"/>
      <p:bldP spid="2098179" grpId="0" animBg="1"/>
      <p:bldP spid="20981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6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534400" cy="32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Are you going</a:t>
            </a:r>
            <a:b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believe God</a:t>
            </a:r>
            <a:b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or not?</a:t>
            </a:r>
            <a:endParaRPr lang="en-US" sz="9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20650"/>
            <a:ext cx="9144000" cy="18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ANSWERING GOD’S QUESTIONS WITH QUESTIONS IS NO WAY TO GET ANSWERS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1981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326" name="Picture 6" descr="MCj038259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322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2104323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4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4322" grpId="0"/>
      <p:bldP spid="21043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370" name="Picture 2" descr="MCj038259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63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06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06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0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10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63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404" name="Text Box 12"/>
          <p:cNvSpPr txBox="1">
            <a:spLocks noChangeArrowheads="1"/>
          </p:cNvSpPr>
          <p:nvPr/>
        </p:nvSpPr>
        <p:spPr bwMode="auto">
          <a:xfrm>
            <a:off x="266700" y="2514600"/>
            <a:ext cx="8610600" cy="432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1:6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son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honoureth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his father, and a servant his master: if then I be a father, where is mine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honour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? and if I be a master, where is my fear?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 unto you, O priests, that despise my name. And ye say, Wherein have we despised thy name?</a:t>
            </a:r>
            <a:r>
              <a:rPr lang="en-US" sz="3800" b="1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2107398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107399" name="Line 7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400" name="Text Box 8"/>
          <p:cNvSpPr txBox="1">
            <a:spLocks noChangeArrowheads="1"/>
          </p:cNvSpPr>
          <p:nvPr/>
        </p:nvSpPr>
        <p:spPr bwMode="auto">
          <a:xfrm>
            <a:off x="3124200" y="1752600"/>
            <a:ext cx="5867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…Honor Me!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74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419" name="Text Box 3"/>
          <p:cNvSpPr txBox="1">
            <a:spLocks noChangeArrowheads="1"/>
          </p:cNvSpPr>
          <p:nvPr/>
        </p:nvSpPr>
        <p:spPr bwMode="auto">
          <a:xfrm>
            <a:off x="266700" y="3506212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1:7-8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 offer polluted bread upon mine altar; and ye say, Wherein have we polluted thee? In that ye say, The table of the LORD is contemptible. </a:t>
            </a:r>
            <a:endParaRPr lang="en-US" b="1" dirty="0">
              <a:solidFill>
                <a:schemeClr val="folHlink"/>
              </a:solidFill>
              <a:effectLst>
                <a:glow rad="228600">
                  <a:schemeClr val="accent4">
                    <a:satMod val="17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108424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8382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…Give Me Your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Best Sacrifice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84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3" name="Text Box 3"/>
          <p:cNvSpPr txBox="1">
            <a:spLocks noChangeArrowheads="1"/>
          </p:cNvSpPr>
          <p:nvPr/>
        </p:nvSpPr>
        <p:spPr bwMode="auto">
          <a:xfrm>
            <a:off x="266700" y="2997456"/>
            <a:ext cx="8610600" cy="386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1:7-8</a:t>
            </a:r>
            <a:b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8  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if ye offer the blind for sacrifice, is it not evil? and if ye offer the lame and sick, is it not evil? offer it now unto thy governor; will he be pleased with thee, or accept thy person?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hosts.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2109448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8382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…Give Me Your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Best Sacrifice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467" name="Text Box 3"/>
          <p:cNvSpPr txBox="1">
            <a:spLocks noChangeArrowheads="1"/>
          </p:cNvSpPr>
          <p:nvPr/>
        </p:nvSpPr>
        <p:spPr bwMode="auto">
          <a:xfrm>
            <a:off x="266700" y="3430012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2:6-7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law of truth was in his mouth, and iniquity was not found in his lips: he walked with me in peace and equity, and did turn many away from iniquity</a:t>
            </a:r>
          </a:p>
        </p:txBody>
      </p:sp>
      <p:sp>
        <p:nvSpPr>
          <p:cNvPr id="2110472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787706"/>
            <a:ext cx="8382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…Be A Godly Example To Others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5" name="Text Box 3"/>
          <p:cNvSpPr txBox="1">
            <a:spLocks noChangeArrowheads="1"/>
          </p:cNvSpPr>
          <p:nvPr/>
        </p:nvSpPr>
        <p:spPr bwMode="auto">
          <a:xfrm>
            <a:off x="266700" y="2628781"/>
            <a:ext cx="8610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1:1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burden of the word of the LORD to Israel by Malachi.</a:t>
            </a:r>
            <a:r>
              <a:rPr lang="en-US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2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491" name="Text Box 3"/>
          <p:cNvSpPr txBox="1">
            <a:spLocks noChangeArrowheads="1"/>
          </p:cNvSpPr>
          <p:nvPr/>
        </p:nvSpPr>
        <p:spPr bwMode="auto">
          <a:xfrm>
            <a:off x="266700" y="3581400"/>
            <a:ext cx="8610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2:6-7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For the priest's lips should keep knowledge, and they should seek the law at his mouth: for he is the messenger of the LORD of hosts. </a:t>
            </a:r>
          </a:p>
        </p:txBody>
      </p:sp>
      <p:sp>
        <p:nvSpPr>
          <p:cNvPr id="2111496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787706"/>
            <a:ext cx="8382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…Be A Godly Example To Others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5" name="Text Box 3"/>
          <p:cNvSpPr txBox="1">
            <a:spLocks noChangeArrowheads="1"/>
          </p:cNvSpPr>
          <p:nvPr/>
        </p:nvSpPr>
        <p:spPr bwMode="auto">
          <a:xfrm>
            <a:off x="266700" y="3201412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2:9-10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9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Therefore have I also made you contemptible and base before all the people, according as ye have not kept my ways, but have been partial in the law. </a:t>
            </a:r>
          </a:p>
        </p:txBody>
      </p:sp>
      <p:sp>
        <p:nvSpPr>
          <p:cNvPr id="2112520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863906"/>
            <a:ext cx="8382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…Treat People Equally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5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39" name="Text Box 3"/>
          <p:cNvSpPr txBox="1">
            <a:spLocks noChangeArrowheads="1"/>
          </p:cNvSpPr>
          <p:nvPr/>
        </p:nvSpPr>
        <p:spPr bwMode="auto">
          <a:xfrm>
            <a:off x="266700" y="2986774"/>
            <a:ext cx="8610600" cy="356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2:9-10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10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Have we not all one father? hath not one God created us? why do we deal treacherously every man against his brother, by profaning the covenant of our fathers? </a:t>
            </a:r>
          </a:p>
        </p:txBody>
      </p:sp>
      <p:sp>
        <p:nvSpPr>
          <p:cNvPr id="2113544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863906"/>
            <a:ext cx="83820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…Treat People Equally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3" name="Text Box 3"/>
          <p:cNvSpPr txBox="1">
            <a:spLocks noChangeArrowheads="1"/>
          </p:cNvSpPr>
          <p:nvPr/>
        </p:nvSpPr>
        <p:spPr bwMode="auto">
          <a:xfrm>
            <a:off x="266700" y="2922282"/>
            <a:ext cx="86106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2:13-14</a:t>
            </a:r>
            <a:b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13  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this have ye done again, covering the altar of the LORD with tears, with weeping, and with crying out, insomuch that he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regardeth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not the offering any more, or </a:t>
            </a:r>
            <a:r>
              <a:rPr lang="en-US" sz="3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receiveth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it with good will at your hand. </a:t>
            </a:r>
            <a:endParaRPr lang="en-US" sz="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114568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8382000" cy="1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…Be Faithful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Your Spouse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5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587" name="Text Box 3"/>
          <p:cNvSpPr txBox="1">
            <a:spLocks noChangeArrowheads="1"/>
          </p:cNvSpPr>
          <p:nvPr/>
        </p:nvSpPr>
        <p:spPr bwMode="auto">
          <a:xfrm>
            <a:off x="266700" y="2921256"/>
            <a:ext cx="8610600" cy="386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2:13-14</a:t>
            </a:r>
            <a:b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14  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Yet ye say, Wherefore? Because the LORD hath been witness between thee and the wife of thy youth, against whom thou hast dealt treacherously: yet is she thy companion, and the wife of thy covenant. </a:t>
            </a:r>
          </a:p>
        </p:txBody>
      </p:sp>
      <p:sp>
        <p:nvSpPr>
          <p:cNvPr id="2115592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8382000" cy="1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…Be Faithful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Your Spouse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611" name="Text Box 3"/>
          <p:cNvSpPr txBox="1">
            <a:spLocks noChangeArrowheads="1"/>
          </p:cNvSpPr>
          <p:nvPr/>
        </p:nvSpPr>
        <p:spPr bwMode="auto">
          <a:xfrm>
            <a:off x="266700" y="3000816"/>
            <a:ext cx="86106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3:8-10</a:t>
            </a:r>
            <a:b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8  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Will a man rob God? Yet ye have robbed me. But ye say, Wherein have we robbed thee? In tithes and offerings.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9</a:t>
            </a:r>
            <a:r>
              <a:rPr lang="en-US" sz="38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</a:t>
            </a:r>
            <a:r>
              <a:rPr lang="en-US" sz="3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 are cursed with a curse: for ye have robbed me, even this whole nation.</a:t>
            </a:r>
          </a:p>
        </p:txBody>
      </p:sp>
      <p:sp>
        <p:nvSpPr>
          <p:cNvPr id="2116616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857454"/>
            <a:ext cx="8382000" cy="1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…Give To The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Lord Cheerfully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9" name="Text Box 3"/>
          <p:cNvSpPr txBox="1">
            <a:spLocks noChangeArrowheads="1"/>
          </p:cNvSpPr>
          <p:nvPr/>
        </p:nvSpPr>
        <p:spPr bwMode="auto">
          <a:xfrm>
            <a:off x="266700" y="2998482"/>
            <a:ext cx="86106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3:8-10</a:t>
            </a:r>
            <a:br>
              <a:rPr lang="en-US" sz="3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3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10  </a:t>
            </a:r>
            <a:r>
              <a:rPr lang="en-US" sz="3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Bring ye all the tithes into the storehouse, that there may be meat in mine house, and prove me now herewith, </a:t>
            </a:r>
            <a:r>
              <a:rPr lang="en-US" sz="34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3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hosts, if I will not open you the windows of heaven, and pour you out a blessing, that there shall not be room enough to receive it. </a:t>
            </a:r>
          </a:p>
        </p:txBody>
      </p:sp>
      <p:sp>
        <p:nvSpPr>
          <p:cNvPr id="2118664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857454"/>
            <a:ext cx="8382000" cy="1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…Give To The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Lord Cheerfully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7" name="Text Box 3"/>
          <p:cNvSpPr txBox="1">
            <a:spLocks noChangeArrowheads="1"/>
          </p:cNvSpPr>
          <p:nvPr/>
        </p:nvSpPr>
        <p:spPr bwMode="auto">
          <a:xfrm>
            <a:off x="266700" y="3353812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3:14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 have said, It is vain to serve God: and what profit is it that we have kept his ordinance, and that we have walked mournfully before the LORD of hosts?</a:t>
            </a:r>
            <a:r>
              <a:rPr lang="en-US" b="1" dirty="0"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2120712" name="Line 8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61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55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YOU SAY YOU LOVE ME?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</a:pPr>
            <a:r>
              <a:rPr lang="en-US" sz="6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LET’S FLIP THE TABLE!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4800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Says…</a:t>
            </a:r>
            <a:endParaRPr lang="en-US" sz="54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1857454"/>
            <a:ext cx="8382000" cy="1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6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…Have A Heart</a:t>
            </a:r>
            <a:b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 Gratitude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0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8" name="Text Box 4"/>
          <p:cNvSpPr txBox="1">
            <a:spLocks noChangeArrowheads="1"/>
          </p:cNvSpPr>
          <p:nvPr/>
        </p:nvSpPr>
        <p:spPr bwMode="auto">
          <a:xfrm>
            <a:off x="0" y="1522238"/>
            <a:ext cx="9144000" cy="400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8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GOD...</a:t>
            </a:r>
          </a:p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8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Look at this incredible prophesy</a:t>
            </a:r>
            <a:endParaRPr lang="en-US" sz="80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03" name="Text Box 3"/>
          <p:cNvSpPr txBox="1">
            <a:spLocks noChangeArrowheads="1"/>
          </p:cNvSpPr>
          <p:nvPr/>
        </p:nvSpPr>
        <p:spPr bwMode="auto">
          <a:xfrm>
            <a:off x="266700" y="907669"/>
            <a:ext cx="8610600" cy="504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3:1-3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Behold, I will send my messenger, and he shall prepare the way before me: and the LORD, whom ye seek, shall suddenly come to his temple, even the messenger of the covenant, whom ye delight in: behold, he shall come,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 of hosts.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93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7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BOOK </a:t>
            </a: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</a:t>
            </a:r>
            <a:b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</a:t>
            </a:r>
            <a:endParaRPr lang="en-US" sz="88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044931" name="Line 3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4932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534400" cy="33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This is the last book in the</a:t>
            </a:r>
            <a:b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Old Testament</a:t>
            </a:r>
            <a:endParaRPr lang="en-US" sz="75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4930" grpId="0"/>
      <p:bldP spid="20449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03" name="Text Box 3"/>
          <p:cNvSpPr txBox="1">
            <a:spLocks noChangeArrowheads="1"/>
          </p:cNvSpPr>
          <p:nvPr/>
        </p:nvSpPr>
        <p:spPr bwMode="auto">
          <a:xfrm>
            <a:off x="266700" y="428179"/>
            <a:ext cx="8610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3:1-3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r>
              <a:rPr lang="en-US" b="1" dirty="0" smtClean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But who may abide the day of his coming? and who shall stand when he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appeareth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? for he is like a refiner's fire, and like fullers' soap: 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he shall sit as a refiner and purifier of silver: and he shall purify the sons of Levi, and purge them as gold and silver, that they may offer unto the LORD an offering in righteousness.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5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731" name="Text Box 3"/>
          <p:cNvSpPr txBox="1">
            <a:spLocks noChangeArrowheads="1"/>
          </p:cNvSpPr>
          <p:nvPr/>
        </p:nvSpPr>
        <p:spPr bwMode="auto">
          <a:xfrm>
            <a:off x="266700" y="907124"/>
            <a:ext cx="8610600" cy="50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4:5-6</a:t>
            </a:r>
            <a:b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 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Behold, I will send you Elijah the prophet before the coming of the great and dreadful day of the LORD: 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 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he shall turn the heart of the fathers to the children, and the heart of the children to their fathers, lest I come and smite the earth with a curse.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30" name="Text Box 2"/>
          <p:cNvSpPr txBox="1">
            <a:spLocks noChangeArrowheads="1"/>
          </p:cNvSpPr>
          <p:nvPr/>
        </p:nvSpPr>
        <p:spPr bwMode="auto">
          <a:xfrm>
            <a:off x="0" y="516932"/>
            <a:ext cx="9144000" cy="603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400 years before John The Baptist and Jesus Christ came, God said it would happen…</a:t>
            </a:r>
          </a:p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11000" b="1" spc="-15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AND IT DID!!!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8" name="Text Box 4"/>
          <p:cNvSpPr txBox="1">
            <a:spLocks noChangeArrowheads="1"/>
          </p:cNvSpPr>
          <p:nvPr/>
        </p:nvSpPr>
        <p:spPr bwMode="auto">
          <a:xfrm>
            <a:off x="0" y="1905000"/>
            <a:ext cx="9144000" cy="32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9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98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INSTEAD OF QUESTIONING GOD...</a:t>
            </a:r>
            <a:endParaRPr lang="en-US" sz="88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98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8" name="Text Box 4"/>
          <p:cNvSpPr txBox="1">
            <a:spLocks noChangeArrowheads="1"/>
          </p:cNvSpPr>
          <p:nvPr/>
        </p:nvSpPr>
        <p:spPr bwMode="auto">
          <a:xfrm>
            <a:off x="0" y="1737873"/>
            <a:ext cx="9144000" cy="374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166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0"/>
              </a:rPr>
              <a:t>BELIEVE HIM!</a:t>
            </a:r>
            <a:endParaRPr lang="en-US" sz="166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2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6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328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His name means</a:t>
            </a:r>
            <a:br>
              <a:rPr lang="en-US" sz="91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</a:t>
            </a:r>
            <a:r>
              <a:rPr lang="en-US" sz="88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Messenger</a:t>
            </a:r>
            <a:r>
              <a:rPr lang="en-US" sz="88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”</a:t>
            </a:r>
            <a:endParaRPr lang="en-US" sz="72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7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BOOK </a:t>
            </a: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</a:t>
            </a:r>
            <a:b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</a:t>
            </a:r>
            <a:endParaRPr lang="en-US" sz="88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100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534400" cy="38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This is the ONLY place his name</a:t>
            </a:r>
            <a:b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 mentioned in the Bible</a:t>
            </a:r>
            <a:endParaRPr lang="en-US" sz="66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7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BOOK </a:t>
            </a: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</a:t>
            </a:r>
            <a:b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</a:t>
            </a:r>
            <a:endParaRPr lang="en-US" sz="88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24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8534400" cy="32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book was written around 440 B.C.</a:t>
            </a:r>
            <a:endParaRPr lang="en-US" sz="72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7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BOOK </a:t>
            </a: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</a:t>
            </a:r>
            <a:b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</a:t>
            </a:r>
            <a:endParaRPr lang="en-US" sz="88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5" name="Text Box 3"/>
          <p:cNvSpPr txBox="1">
            <a:spLocks noChangeArrowheads="1"/>
          </p:cNvSpPr>
          <p:nvPr/>
        </p:nvSpPr>
        <p:spPr bwMode="auto">
          <a:xfrm>
            <a:off x="266700" y="1892554"/>
            <a:ext cx="8610600" cy="30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Malachi 1:2</a:t>
            </a:r>
            <a: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have loved you,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LORD. Yet ye say, Wherein hast thou loved us? Was not Esau Jacob's brother? </a:t>
            </a:r>
            <a:r>
              <a:rPr lang="en-US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LORD: yet I loved Jacob,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3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671</Words>
  <Application>Microsoft Office PowerPoint</Application>
  <PresentationFormat>On-screen Show (4:3)</PresentationFormat>
  <Paragraphs>160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Felix Titling</vt:lpstr>
      <vt:lpstr>Tempus Sans ITC</vt:lpstr>
      <vt:lpstr>Teen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1174</cp:revision>
  <dcterms:created xsi:type="dcterms:W3CDTF">2005-02-19T02:02:57Z</dcterms:created>
  <dcterms:modified xsi:type="dcterms:W3CDTF">2013-02-19T01:34:20Z</dcterms:modified>
</cp:coreProperties>
</file>