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 id="2147483662" r:id="rId3"/>
  </p:sldMasterIdLst>
  <p:notesMasterIdLst>
    <p:notesMasterId r:id="rId68"/>
  </p:notesMasterIdLst>
  <p:sldIdLst>
    <p:sldId id="1937" r:id="rId4"/>
    <p:sldId id="1938" r:id="rId5"/>
    <p:sldId id="1881" r:id="rId6"/>
    <p:sldId id="1882" r:id="rId7"/>
    <p:sldId id="1883" r:id="rId8"/>
    <p:sldId id="1884" r:id="rId9"/>
    <p:sldId id="1885" r:id="rId10"/>
    <p:sldId id="1886" r:id="rId11"/>
    <p:sldId id="1790" r:id="rId12"/>
    <p:sldId id="1866" r:id="rId13"/>
    <p:sldId id="1888" r:id="rId14"/>
    <p:sldId id="1867" r:id="rId15"/>
    <p:sldId id="1889" r:id="rId16"/>
    <p:sldId id="1890" r:id="rId17"/>
    <p:sldId id="1891" r:id="rId18"/>
    <p:sldId id="1892" r:id="rId19"/>
    <p:sldId id="1893" r:id="rId20"/>
    <p:sldId id="1894" r:id="rId21"/>
    <p:sldId id="1895" r:id="rId22"/>
    <p:sldId id="1896" r:id="rId23"/>
    <p:sldId id="1897" r:id="rId24"/>
    <p:sldId id="1898" r:id="rId25"/>
    <p:sldId id="1899" r:id="rId26"/>
    <p:sldId id="1900" r:id="rId27"/>
    <p:sldId id="1901" r:id="rId28"/>
    <p:sldId id="1902" r:id="rId29"/>
    <p:sldId id="1903" r:id="rId30"/>
    <p:sldId id="1904" r:id="rId31"/>
    <p:sldId id="1905" r:id="rId32"/>
    <p:sldId id="1932" r:id="rId33"/>
    <p:sldId id="1906" r:id="rId34"/>
    <p:sldId id="1908" r:id="rId35"/>
    <p:sldId id="1909" r:id="rId36"/>
    <p:sldId id="1910" r:id="rId37"/>
    <p:sldId id="1911" r:id="rId38"/>
    <p:sldId id="1944" r:id="rId39"/>
    <p:sldId id="1912" r:id="rId40"/>
    <p:sldId id="1913" r:id="rId41"/>
    <p:sldId id="1914" r:id="rId42"/>
    <p:sldId id="1915" r:id="rId43"/>
    <p:sldId id="1916" r:id="rId44"/>
    <p:sldId id="1945" r:id="rId45"/>
    <p:sldId id="1917" r:id="rId46"/>
    <p:sldId id="1918" r:id="rId47"/>
    <p:sldId id="1939" r:id="rId48"/>
    <p:sldId id="1919" r:id="rId49"/>
    <p:sldId id="1920" r:id="rId50"/>
    <p:sldId id="1921" r:id="rId51"/>
    <p:sldId id="1923" r:id="rId52"/>
    <p:sldId id="1940" r:id="rId53"/>
    <p:sldId id="1922" r:id="rId54"/>
    <p:sldId id="1924" r:id="rId55"/>
    <p:sldId id="1925" r:id="rId56"/>
    <p:sldId id="1926" r:id="rId57"/>
    <p:sldId id="1927" r:id="rId58"/>
    <p:sldId id="1928" r:id="rId59"/>
    <p:sldId id="1929" r:id="rId60"/>
    <p:sldId id="1941" r:id="rId61"/>
    <p:sldId id="1934" r:id="rId62"/>
    <p:sldId id="1935" r:id="rId63"/>
    <p:sldId id="1936" r:id="rId64"/>
    <p:sldId id="1942" r:id="rId65"/>
    <p:sldId id="1943" r:id="rId66"/>
    <p:sldId id="1872" r:id="rId67"/>
  </p:sldIdLst>
  <p:sldSz cx="9144000" cy="6858000" type="screen4x3"/>
  <p:notesSz cx="6858000" cy="9144000"/>
  <p:embeddedFontLst>
    <p:embeddedFont>
      <p:font typeface="Teen" pitchFamily="2" charset="0"/>
      <p:regular r:id="rId69"/>
      <p:bold r:id="rId70"/>
      <p:italic r:id="rId71"/>
      <p:boldItalic r:id="rId72"/>
    </p:embeddedFont>
    <p:embeddedFont>
      <p:font typeface="Tempus Sans ITC" pitchFamily="82" charset="0"/>
      <p:regular r:id="rId73"/>
    </p:embeddedFont>
  </p:embeddedFontLst>
  <p:defaultTextStyle>
    <a:defPPr>
      <a:defRPr lang="en-US"/>
    </a:defPPr>
    <a:lvl1pPr algn="l" rtl="0" fontAlgn="base">
      <a:spcBef>
        <a:spcPct val="0"/>
      </a:spcBef>
      <a:spcAft>
        <a:spcPct val="0"/>
      </a:spcAft>
      <a:defRPr sz="4000" kern="1200">
        <a:solidFill>
          <a:schemeClr val="tx1"/>
        </a:solidFill>
        <a:latin typeface="Tempus Sans ITC" pitchFamily="82" charset="0"/>
        <a:ea typeface="+mn-ea"/>
        <a:cs typeface="Arial" charset="0"/>
      </a:defRPr>
    </a:lvl1pPr>
    <a:lvl2pPr marL="457200" algn="l" rtl="0" fontAlgn="base">
      <a:spcBef>
        <a:spcPct val="0"/>
      </a:spcBef>
      <a:spcAft>
        <a:spcPct val="0"/>
      </a:spcAft>
      <a:defRPr sz="4000" kern="1200">
        <a:solidFill>
          <a:schemeClr val="tx1"/>
        </a:solidFill>
        <a:latin typeface="Tempus Sans ITC" pitchFamily="82" charset="0"/>
        <a:ea typeface="+mn-ea"/>
        <a:cs typeface="Arial" charset="0"/>
      </a:defRPr>
    </a:lvl2pPr>
    <a:lvl3pPr marL="914400" algn="l" rtl="0" fontAlgn="base">
      <a:spcBef>
        <a:spcPct val="0"/>
      </a:spcBef>
      <a:spcAft>
        <a:spcPct val="0"/>
      </a:spcAft>
      <a:defRPr sz="4000" kern="1200">
        <a:solidFill>
          <a:schemeClr val="tx1"/>
        </a:solidFill>
        <a:latin typeface="Tempus Sans ITC" pitchFamily="82" charset="0"/>
        <a:ea typeface="+mn-ea"/>
        <a:cs typeface="Arial" charset="0"/>
      </a:defRPr>
    </a:lvl3pPr>
    <a:lvl4pPr marL="1371600" algn="l" rtl="0" fontAlgn="base">
      <a:spcBef>
        <a:spcPct val="0"/>
      </a:spcBef>
      <a:spcAft>
        <a:spcPct val="0"/>
      </a:spcAft>
      <a:defRPr sz="4000" kern="1200">
        <a:solidFill>
          <a:schemeClr val="tx1"/>
        </a:solidFill>
        <a:latin typeface="Tempus Sans ITC" pitchFamily="82" charset="0"/>
        <a:ea typeface="+mn-ea"/>
        <a:cs typeface="Arial" charset="0"/>
      </a:defRPr>
    </a:lvl4pPr>
    <a:lvl5pPr marL="1828800" algn="l" rtl="0" fontAlgn="base">
      <a:spcBef>
        <a:spcPct val="0"/>
      </a:spcBef>
      <a:spcAft>
        <a:spcPct val="0"/>
      </a:spcAft>
      <a:defRPr sz="4000" kern="1200">
        <a:solidFill>
          <a:schemeClr val="tx1"/>
        </a:solidFill>
        <a:latin typeface="Tempus Sans ITC" pitchFamily="82" charset="0"/>
        <a:ea typeface="+mn-ea"/>
        <a:cs typeface="Arial" charset="0"/>
      </a:defRPr>
    </a:lvl5pPr>
    <a:lvl6pPr marL="2286000" algn="l" defTabSz="914400" rtl="0" eaLnBrk="1" latinLnBrk="0" hangingPunct="1">
      <a:defRPr sz="4000" kern="1200">
        <a:solidFill>
          <a:schemeClr val="tx1"/>
        </a:solidFill>
        <a:latin typeface="Tempus Sans ITC" pitchFamily="82" charset="0"/>
        <a:ea typeface="+mn-ea"/>
        <a:cs typeface="Arial" charset="0"/>
      </a:defRPr>
    </a:lvl6pPr>
    <a:lvl7pPr marL="2743200" algn="l" defTabSz="914400" rtl="0" eaLnBrk="1" latinLnBrk="0" hangingPunct="1">
      <a:defRPr sz="4000" kern="1200">
        <a:solidFill>
          <a:schemeClr val="tx1"/>
        </a:solidFill>
        <a:latin typeface="Tempus Sans ITC" pitchFamily="82" charset="0"/>
        <a:ea typeface="+mn-ea"/>
        <a:cs typeface="Arial" charset="0"/>
      </a:defRPr>
    </a:lvl7pPr>
    <a:lvl8pPr marL="3200400" algn="l" defTabSz="914400" rtl="0" eaLnBrk="1" latinLnBrk="0" hangingPunct="1">
      <a:defRPr sz="4000" kern="1200">
        <a:solidFill>
          <a:schemeClr val="tx1"/>
        </a:solidFill>
        <a:latin typeface="Tempus Sans ITC" pitchFamily="82" charset="0"/>
        <a:ea typeface="+mn-ea"/>
        <a:cs typeface="Arial" charset="0"/>
      </a:defRPr>
    </a:lvl8pPr>
    <a:lvl9pPr marL="3657600" algn="l" defTabSz="914400" rtl="0" eaLnBrk="1" latinLnBrk="0" hangingPunct="1">
      <a:defRPr sz="4000" kern="1200">
        <a:solidFill>
          <a:schemeClr val="tx1"/>
        </a:solidFill>
        <a:latin typeface="Tempus Sans ITC" pitchFamily="82"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33"/>
    <a:srgbClr val="FFFF00"/>
    <a:srgbClr val="00FFFF"/>
    <a:srgbClr val="990000"/>
    <a:srgbClr val="FF0000"/>
    <a:srgbClr val="FFFF99"/>
    <a:srgbClr val="4D4D4D"/>
    <a:srgbClr val="3333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69" autoAdjust="0"/>
    <p:restoredTop sz="94634" autoAdjust="0"/>
  </p:normalViewPr>
  <p:slideViewPr>
    <p:cSldViewPr>
      <p:cViewPr varScale="1">
        <p:scale>
          <a:sx n="87" d="100"/>
          <a:sy n="87" d="100"/>
        </p:scale>
        <p:origin x="-1488"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notesMaster" Target="notesMasters/notesMaster1.xml"/><Relationship Id="rId76" Type="http://schemas.openxmlformats.org/officeDocument/2006/relationships/theme" Target="theme/theme1.xml"/><Relationship Id="rId7" Type="http://schemas.openxmlformats.org/officeDocument/2006/relationships/slide" Target="slides/slide4.xml"/><Relationship Id="rId71" Type="http://schemas.openxmlformats.org/officeDocument/2006/relationships/font" Target="fonts/font3.fntdata"/><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font" Target="fonts/font5.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font" Target="fonts/font1.fntdata"/><Relationship Id="rId77"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font" Target="fonts/font4.fntdata"/><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font" Target="fonts/font2.fntdata"/><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56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en-US"/>
          </a:p>
        </p:txBody>
      </p:sp>
      <p:sp>
        <p:nvSpPr>
          <p:cNvPr id="6656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en-US"/>
          </a:p>
        </p:txBody>
      </p:sp>
      <p:sp>
        <p:nvSpPr>
          <p:cNvPr id="6656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656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656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en-US"/>
          </a:p>
        </p:txBody>
      </p:sp>
      <p:sp>
        <p:nvSpPr>
          <p:cNvPr id="6656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CBA0F0CB-3B24-489A-BD36-46C3295C84B7}" type="slidenum">
              <a:rPr lang="en-US"/>
              <a:pPr/>
              <a:t>‹#›</a:t>
            </a:fld>
            <a:endParaRPr lang="en-US"/>
          </a:p>
        </p:txBody>
      </p:sp>
    </p:spTree>
    <p:extLst>
      <p:ext uri="{BB962C8B-B14F-4D97-AF65-F5344CB8AC3E}">
        <p14:creationId xmlns:p14="http://schemas.microsoft.com/office/powerpoint/2010/main" val="191478505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212657-579D-4BBD-B88B-C7C745ED7550}" type="slidenum">
              <a:rPr lang="en-US">
                <a:solidFill>
                  <a:srgbClr val="000000"/>
                </a:solidFill>
              </a:rPr>
              <a:pPr/>
              <a:t>1</a:t>
            </a:fld>
            <a:endParaRPr lang="en-US" dirty="0">
              <a:solidFill>
                <a:srgbClr val="000000"/>
              </a:solidFill>
            </a:endParaRPr>
          </a:p>
        </p:txBody>
      </p:sp>
      <p:sp>
        <p:nvSpPr>
          <p:cNvPr id="13902850" name="Rectangle 2"/>
          <p:cNvSpPr>
            <a:spLocks noGrp="1" noRot="1" noChangeAspect="1" noChangeArrowheads="1" noTextEdit="1"/>
          </p:cNvSpPr>
          <p:nvPr>
            <p:ph type="sldImg"/>
          </p:nvPr>
        </p:nvSpPr>
        <p:spPr>
          <a:ln/>
        </p:spPr>
      </p:sp>
      <p:sp>
        <p:nvSpPr>
          <p:cNvPr id="1390285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p:spPr>
        <p:txBody>
          <a:bodyPr/>
          <a:lstStyle/>
          <a:p>
            <a:pPr eaLnBrk="1" hangingPunct="1"/>
            <a:endParaRPr lang="en-US" smtClean="0"/>
          </a:p>
        </p:txBody>
      </p:sp>
      <p:sp>
        <p:nvSpPr>
          <p:cNvPr id="59396" name="Slide Number Placeholder 3"/>
          <p:cNvSpPr>
            <a:spLocks noGrp="1"/>
          </p:cNvSpPr>
          <p:nvPr>
            <p:ph type="sldNum" sz="quarter" idx="5"/>
          </p:nvPr>
        </p:nvSpPr>
        <p:spPr>
          <a:noFill/>
        </p:spPr>
        <p:txBody>
          <a:bodyPr/>
          <a:lstStyle>
            <a:lvl1pPr eaLnBrk="0" hangingPunct="0">
              <a:defRPr sz="4000">
                <a:solidFill>
                  <a:schemeClr val="tx1"/>
                </a:solidFill>
                <a:latin typeface="Tempus Sans ITC" pitchFamily="82" charset="0"/>
                <a:cs typeface="Arial" charset="0"/>
              </a:defRPr>
            </a:lvl1pPr>
            <a:lvl2pPr marL="742950" indent="-285750" eaLnBrk="0" hangingPunct="0">
              <a:defRPr sz="4000">
                <a:solidFill>
                  <a:schemeClr val="tx1"/>
                </a:solidFill>
                <a:latin typeface="Tempus Sans ITC" pitchFamily="82" charset="0"/>
                <a:cs typeface="Arial" charset="0"/>
              </a:defRPr>
            </a:lvl2pPr>
            <a:lvl3pPr marL="1143000" indent="-228600" eaLnBrk="0" hangingPunct="0">
              <a:defRPr sz="4000">
                <a:solidFill>
                  <a:schemeClr val="tx1"/>
                </a:solidFill>
                <a:latin typeface="Tempus Sans ITC" pitchFamily="82" charset="0"/>
                <a:cs typeface="Arial" charset="0"/>
              </a:defRPr>
            </a:lvl3pPr>
            <a:lvl4pPr marL="1600200" indent="-228600" eaLnBrk="0" hangingPunct="0">
              <a:defRPr sz="4000">
                <a:solidFill>
                  <a:schemeClr val="tx1"/>
                </a:solidFill>
                <a:latin typeface="Tempus Sans ITC" pitchFamily="82" charset="0"/>
                <a:cs typeface="Arial" charset="0"/>
              </a:defRPr>
            </a:lvl4pPr>
            <a:lvl5pPr marL="2057400" indent="-228600" eaLnBrk="0" hangingPunct="0">
              <a:defRPr sz="4000">
                <a:solidFill>
                  <a:schemeClr val="tx1"/>
                </a:solidFill>
                <a:latin typeface="Tempus Sans ITC" pitchFamily="82" charset="0"/>
                <a:cs typeface="Arial" charset="0"/>
              </a:defRPr>
            </a:lvl5pPr>
            <a:lvl6pPr marL="2514600" indent="-228600" eaLnBrk="0" fontAlgn="base" hangingPunct="0">
              <a:spcBef>
                <a:spcPct val="0"/>
              </a:spcBef>
              <a:spcAft>
                <a:spcPct val="0"/>
              </a:spcAft>
              <a:defRPr sz="4000">
                <a:solidFill>
                  <a:schemeClr val="tx1"/>
                </a:solidFill>
                <a:latin typeface="Tempus Sans ITC" pitchFamily="82" charset="0"/>
                <a:cs typeface="Arial" charset="0"/>
              </a:defRPr>
            </a:lvl6pPr>
            <a:lvl7pPr marL="2971800" indent="-228600" eaLnBrk="0" fontAlgn="base" hangingPunct="0">
              <a:spcBef>
                <a:spcPct val="0"/>
              </a:spcBef>
              <a:spcAft>
                <a:spcPct val="0"/>
              </a:spcAft>
              <a:defRPr sz="4000">
                <a:solidFill>
                  <a:schemeClr val="tx1"/>
                </a:solidFill>
                <a:latin typeface="Tempus Sans ITC" pitchFamily="82" charset="0"/>
                <a:cs typeface="Arial" charset="0"/>
              </a:defRPr>
            </a:lvl7pPr>
            <a:lvl8pPr marL="3429000" indent="-228600" eaLnBrk="0" fontAlgn="base" hangingPunct="0">
              <a:spcBef>
                <a:spcPct val="0"/>
              </a:spcBef>
              <a:spcAft>
                <a:spcPct val="0"/>
              </a:spcAft>
              <a:defRPr sz="4000">
                <a:solidFill>
                  <a:schemeClr val="tx1"/>
                </a:solidFill>
                <a:latin typeface="Tempus Sans ITC" pitchFamily="82" charset="0"/>
                <a:cs typeface="Arial" charset="0"/>
              </a:defRPr>
            </a:lvl8pPr>
            <a:lvl9pPr marL="3886200" indent="-228600" eaLnBrk="0" fontAlgn="base" hangingPunct="0">
              <a:spcBef>
                <a:spcPct val="0"/>
              </a:spcBef>
              <a:spcAft>
                <a:spcPct val="0"/>
              </a:spcAft>
              <a:defRPr sz="4000">
                <a:solidFill>
                  <a:schemeClr val="tx1"/>
                </a:solidFill>
                <a:latin typeface="Tempus Sans ITC" pitchFamily="82" charset="0"/>
                <a:cs typeface="Arial" charset="0"/>
              </a:defRPr>
            </a:lvl9pPr>
          </a:lstStyle>
          <a:p>
            <a:pPr eaLnBrk="1" hangingPunct="1"/>
            <a:fld id="{DF8B7A40-C953-41DB-91C6-1BDAD19C7D3C}" type="slidenum">
              <a:rPr lang="en-US" sz="1200">
                <a:solidFill>
                  <a:srgbClr val="000000"/>
                </a:solidFill>
                <a:latin typeface="Arial" charset="0"/>
              </a:rPr>
              <a:pPr eaLnBrk="1" hangingPunct="1"/>
              <a:t>2</a:t>
            </a:fld>
            <a:endParaRPr lang="en-US" sz="1200">
              <a:solidFill>
                <a:srgbClr val="000000"/>
              </a:solidFill>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A0F0CB-3B24-489A-BD36-46C3295C84B7}" type="slidenum">
              <a:rPr lang="en-US" smtClean="0"/>
              <a:pPr/>
              <a:t>27</a:t>
            </a:fld>
            <a:endParaRPr lang="en-US"/>
          </a:p>
        </p:txBody>
      </p:sp>
    </p:spTree>
    <p:extLst>
      <p:ext uri="{BB962C8B-B14F-4D97-AF65-F5344CB8AC3E}">
        <p14:creationId xmlns:p14="http://schemas.microsoft.com/office/powerpoint/2010/main" val="34936027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p:spPr>
        <p:txBody>
          <a:bodyPr/>
          <a:lstStyle/>
          <a:p>
            <a:pPr eaLnBrk="1" hangingPunct="1"/>
            <a:endParaRPr lang="en-US" smtClean="0"/>
          </a:p>
        </p:txBody>
      </p:sp>
      <p:sp>
        <p:nvSpPr>
          <p:cNvPr id="59396" name="Slide Number Placeholder 3"/>
          <p:cNvSpPr>
            <a:spLocks noGrp="1"/>
          </p:cNvSpPr>
          <p:nvPr>
            <p:ph type="sldNum" sz="quarter" idx="5"/>
          </p:nvPr>
        </p:nvSpPr>
        <p:spPr>
          <a:noFill/>
        </p:spPr>
        <p:txBody>
          <a:bodyPr/>
          <a:lstStyle>
            <a:lvl1pPr eaLnBrk="0" hangingPunct="0">
              <a:defRPr sz="4000">
                <a:solidFill>
                  <a:schemeClr val="tx1"/>
                </a:solidFill>
                <a:latin typeface="Tempus Sans ITC" pitchFamily="82" charset="0"/>
                <a:cs typeface="Arial" charset="0"/>
              </a:defRPr>
            </a:lvl1pPr>
            <a:lvl2pPr marL="742950" indent="-285750" eaLnBrk="0" hangingPunct="0">
              <a:defRPr sz="4000">
                <a:solidFill>
                  <a:schemeClr val="tx1"/>
                </a:solidFill>
                <a:latin typeface="Tempus Sans ITC" pitchFamily="82" charset="0"/>
                <a:cs typeface="Arial" charset="0"/>
              </a:defRPr>
            </a:lvl2pPr>
            <a:lvl3pPr marL="1143000" indent="-228600" eaLnBrk="0" hangingPunct="0">
              <a:defRPr sz="4000">
                <a:solidFill>
                  <a:schemeClr val="tx1"/>
                </a:solidFill>
                <a:latin typeface="Tempus Sans ITC" pitchFamily="82" charset="0"/>
                <a:cs typeface="Arial" charset="0"/>
              </a:defRPr>
            </a:lvl3pPr>
            <a:lvl4pPr marL="1600200" indent="-228600" eaLnBrk="0" hangingPunct="0">
              <a:defRPr sz="4000">
                <a:solidFill>
                  <a:schemeClr val="tx1"/>
                </a:solidFill>
                <a:latin typeface="Tempus Sans ITC" pitchFamily="82" charset="0"/>
                <a:cs typeface="Arial" charset="0"/>
              </a:defRPr>
            </a:lvl4pPr>
            <a:lvl5pPr marL="2057400" indent="-228600" eaLnBrk="0" hangingPunct="0">
              <a:defRPr sz="4000">
                <a:solidFill>
                  <a:schemeClr val="tx1"/>
                </a:solidFill>
                <a:latin typeface="Tempus Sans ITC" pitchFamily="82" charset="0"/>
                <a:cs typeface="Arial" charset="0"/>
              </a:defRPr>
            </a:lvl5pPr>
            <a:lvl6pPr marL="2514600" indent="-228600" eaLnBrk="0" fontAlgn="base" hangingPunct="0">
              <a:spcBef>
                <a:spcPct val="0"/>
              </a:spcBef>
              <a:spcAft>
                <a:spcPct val="0"/>
              </a:spcAft>
              <a:defRPr sz="4000">
                <a:solidFill>
                  <a:schemeClr val="tx1"/>
                </a:solidFill>
                <a:latin typeface="Tempus Sans ITC" pitchFamily="82" charset="0"/>
                <a:cs typeface="Arial" charset="0"/>
              </a:defRPr>
            </a:lvl6pPr>
            <a:lvl7pPr marL="2971800" indent="-228600" eaLnBrk="0" fontAlgn="base" hangingPunct="0">
              <a:spcBef>
                <a:spcPct val="0"/>
              </a:spcBef>
              <a:spcAft>
                <a:spcPct val="0"/>
              </a:spcAft>
              <a:defRPr sz="4000">
                <a:solidFill>
                  <a:schemeClr val="tx1"/>
                </a:solidFill>
                <a:latin typeface="Tempus Sans ITC" pitchFamily="82" charset="0"/>
                <a:cs typeface="Arial" charset="0"/>
              </a:defRPr>
            </a:lvl7pPr>
            <a:lvl8pPr marL="3429000" indent="-228600" eaLnBrk="0" fontAlgn="base" hangingPunct="0">
              <a:spcBef>
                <a:spcPct val="0"/>
              </a:spcBef>
              <a:spcAft>
                <a:spcPct val="0"/>
              </a:spcAft>
              <a:defRPr sz="4000">
                <a:solidFill>
                  <a:schemeClr val="tx1"/>
                </a:solidFill>
                <a:latin typeface="Tempus Sans ITC" pitchFamily="82" charset="0"/>
                <a:cs typeface="Arial" charset="0"/>
              </a:defRPr>
            </a:lvl8pPr>
            <a:lvl9pPr marL="3886200" indent="-228600" eaLnBrk="0" fontAlgn="base" hangingPunct="0">
              <a:spcBef>
                <a:spcPct val="0"/>
              </a:spcBef>
              <a:spcAft>
                <a:spcPct val="0"/>
              </a:spcAft>
              <a:defRPr sz="4000">
                <a:solidFill>
                  <a:schemeClr val="tx1"/>
                </a:solidFill>
                <a:latin typeface="Tempus Sans ITC" pitchFamily="82" charset="0"/>
                <a:cs typeface="Arial" charset="0"/>
              </a:defRPr>
            </a:lvl9pPr>
          </a:lstStyle>
          <a:p>
            <a:pPr eaLnBrk="1" hangingPunct="1"/>
            <a:fld id="{DF8B7A40-C953-41DB-91C6-1BDAD19C7D3C}" type="slidenum">
              <a:rPr lang="en-US" sz="1200">
                <a:latin typeface="Arial" charset="0"/>
              </a:rPr>
              <a:pPr eaLnBrk="1" hangingPunct="1"/>
              <a:t>63</a:t>
            </a:fld>
            <a:endParaRPr lang="en-US" sz="120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DB8FABE-5D8F-484D-8946-079F487F9274}" type="slidenum">
              <a:rPr lang="en-US"/>
              <a:pPr/>
              <a:t>‹#›</a:t>
            </a:fld>
            <a:endParaRPr lang="en-US"/>
          </a:p>
        </p:txBody>
      </p:sp>
    </p:spTree>
    <p:extLst>
      <p:ext uri="{BB962C8B-B14F-4D97-AF65-F5344CB8AC3E}">
        <p14:creationId xmlns:p14="http://schemas.microsoft.com/office/powerpoint/2010/main" val="33758604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97D3D5C-5A20-41EA-A55E-A5B69B30F403}" type="slidenum">
              <a:rPr lang="en-US"/>
              <a:pPr/>
              <a:t>‹#›</a:t>
            </a:fld>
            <a:endParaRPr lang="en-US"/>
          </a:p>
        </p:txBody>
      </p:sp>
    </p:spTree>
    <p:extLst>
      <p:ext uri="{BB962C8B-B14F-4D97-AF65-F5344CB8AC3E}">
        <p14:creationId xmlns:p14="http://schemas.microsoft.com/office/powerpoint/2010/main" val="22256165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42A2263-7BDE-49E7-88E9-6C04955B6ADC}" type="slidenum">
              <a:rPr lang="en-US"/>
              <a:pPr/>
              <a:t>‹#›</a:t>
            </a:fld>
            <a:endParaRPr lang="en-US"/>
          </a:p>
        </p:txBody>
      </p:sp>
    </p:spTree>
    <p:extLst>
      <p:ext uri="{BB962C8B-B14F-4D97-AF65-F5344CB8AC3E}">
        <p14:creationId xmlns:p14="http://schemas.microsoft.com/office/powerpoint/2010/main" val="25678778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A09DEA56-D67F-43BE-AC11-D03BF876F3F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059291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A09DEA56-D67F-43BE-AC11-D03BF876F3F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059291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D5587DA-461C-43B8-AE4A-25CD28ABA2AF}" type="slidenum">
              <a:rPr lang="en-US"/>
              <a:pPr/>
              <a:t>‹#›</a:t>
            </a:fld>
            <a:endParaRPr lang="en-US"/>
          </a:p>
        </p:txBody>
      </p:sp>
    </p:spTree>
    <p:extLst>
      <p:ext uri="{BB962C8B-B14F-4D97-AF65-F5344CB8AC3E}">
        <p14:creationId xmlns:p14="http://schemas.microsoft.com/office/powerpoint/2010/main" val="31986537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A12B20D-AE64-4747-AB2D-4033A3420BA3}" type="slidenum">
              <a:rPr lang="en-US"/>
              <a:pPr/>
              <a:t>‹#›</a:t>
            </a:fld>
            <a:endParaRPr lang="en-US"/>
          </a:p>
        </p:txBody>
      </p:sp>
    </p:spTree>
    <p:extLst>
      <p:ext uri="{BB962C8B-B14F-4D97-AF65-F5344CB8AC3E}">
        <p14:creationId xmlns:p14="http://schemas.microsoft.com/office/powerpoint/2010/main" val="18896048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4F991F25-E18B-4C06-B8EB-A4F62216D09B}" type="slidenum">
              <a:rPr lang="en-US"/>
              <a:pPr/>
              <a:t>‹#›</a:t>
            </a:fld>
            <a:endParaRPr lang="en-US"/>
          </a:p>
        </p:txBody>
      </p:sp>
    </p:spTree>
    <p:extLst>
      <p:ext uri="{BB962C8B-B14F-4D97-AF65-F5344CB8AC3E}">
        <p14:creationId xmlns:p14="http://schemas.microsoft.com/office/powerpoint/2010/main" val="41099585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F6C1A8A0-86AB-4F38-974B-0B037C346201}" type="slidenum">
              <a:rPr lang="en-US"/>
              <a:pPr/>
              <a:t>‹#›</a:t>
            </a:fld>
            <a:endParaRPr lang="en-US"/>
          </a:p>
        </p:txBody>
      </p:sp>
    </p:spTree>
    <p:extLst>
      <p:ext uri="{BB962C8B-B14F-4D97-AF65-F5344CB8AC3E}">
        <p14:creationId xmlns:p14="http://schemas.microsoft.com/office/powerpoint/2010/main" val="32263371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D33712AD-AA9A-4967-903A-30380E7A7A75}" type="slidenum">
              <a:rPr lang="en-US"/>
              <a:pPr/>
              <a:t>‹#›</a:t>
            </a:fld>
            <a:endParaRPr lang="en-US"/>
          </a:p>
        </p:txBody>
      </p:sp>
    </p:spTree>
    <p:extLst>
      <p:ext uri="{BB962C8B-B14F-4D97-AF65-F5344CB8AC3E}">
        <p14:creationId xmlns:p14="http://schemas.microsoft.com/office/powerpoint/2010/main" val="24523877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73677E53-ED30-48B0-8001-95615BBD223C}" type="slidenum">
              <a:rPr lang="en-US"/>
              <a:pPr/>
              <a:t>‹#›</a:t>
            </a:fld>
            <a:endParaRPr lang="en-US"/>
          </a:p>
        </p:txBody>
      </p:sp>
    </p:spTree>
    <p:extLst>
      <p:ext uri="{BB962C8B-B14F-4D97-AF65-F5344CB8AC3E}">
        <p14:creationId xmlns:p14="http://schemas.microsoft.com/office/powerpoint/2010/main" val="25064401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88D3591-89E7-4DF9-ABAC-279F3FD0C550}" type="slidenum">
              <a:rPr lang="en-US"/>
              <a:pPr/>
              <a:t>‹#›</a:t>
            </a:fld>
            <a:endParaRPr lang="en-US"/>
          </a:p>
        </p:txBody>
      </p:sp>
    </p:spTree>
    <p:extLst>
      <p:ext uri="{BB962C8B-B14F-4D97-AF65-F5344CB8AC3E}">
        <p14:creationId xmlns:p14="http://schemas.microsoft.com/office/powerpoint/2010/main" val="761054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071BA64-E7E5-4AC2-8604-31C6BDE73F21}" type="slidenum">
              <a:rPr lang="en-US"/>
              <a:pPr/>
              <a:t>‹#›</a:t>
            </a:fld>
            <a:endParaRPr lang="en-US"/>
          </a:p>
        </p:txBody>
      </p:sp>
    </p:spTree>
    <p:extLst>
      <p:ext uri="{BB962C8B-B14F-4D97-AF65-F5344CB8AC3E}">
        <p14:creationId xmlns:p14="http://schemas.microsoft.com/office/powerpoint/2010/main" val="18240335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mn-lt"/>
              </a:defRPr>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mn-lt"/>
              </a:defRPr>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mn-lt"/>
              </a:defRPr>
            </a:lvl1pPr>
          </a:lstStyle>
          <a:p>
            <a:fld id="{A28016AF-456B-4FFE-A795-AB7189EC185E}"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atin typeface="+mn-lt"/>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atin typeface="+mn-lt"/>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atin typeface="+mn-lt"/>
              </a:defRPr>
            </a:lvl1pPr>
          </a:lstStyle>
          <a:p>
            <a:pPr>
              <a:defRPr/>
            </a:pPr>
            <a:fld id="{85D8DDAD-5B8A-4725-83F9-5EB47EB1D7A8}" type="slidenum">
              <a:rPr lang="en-US">
                <a:solidFill>
                  <a:srgbClr val="000000"/>
                </a:solidFill>
              </a:rPr>
              <a:pPr>
                <a:defRPr/>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661"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atin typeface="+mn-lt"/>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atin typeface="+mn-lt"/>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atin typeface="+mn-lt"/>
              </a:defRPr>
            </a:lvl1pPr>
          </a:lstStyle>
          <a:p>
            <a:pPr>
              <a:defRPr/>
            </a:pPr>
            <a:fld id="{85D8DDAD-5B8A-4725-83F9-5EB47EB1D7A8}" type="slidenum">
              <a:rPr lang="en-US">
                <a:solidFill>
                  <a:srgbClr val="000000"/>
                </a:solidFill>
              </a:rPr>
              <a:pPr>
                <a:defRPr/>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663"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5.jpg"/><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2"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2000" fill="hold"/>
                                        <p:tgtEl>
                                          <p:spTgt spid="14"/>
                                        </p:tgtEl>
                                        <p:attrNameLst>
                                          <p:attrName>ppt_w</p:attrName>
                                        </p:attrNameLst>
                                      </p:cBhvr>
                                      <p:tavLst>
                                        <p:tav tm="0">
                                          <p:val>
                                            <p:strVal val="4*#ppt_w"/>
                                          </p:val>
                                        </p:tav>
                                        <p:tav tm="100000">
                                          <p:val>
                                            <p:strVal val="#ppt_w"/>
                                          </p:val>
                                        </p:tav>
                                      </p:tavLst>
                                    </p:anim>
                                    <p:anim calcmode="lin" valueType="num">
                                      <p:cBhvr>
                                        <p:cTn id="8" dur="2000" fill="hold"/>
                                        <p:tgtEl>
                                          <p:spTgt spid="14"/>
                                        </p:tgtEl>
                                        <p:attrNameLst>
                                          <p:attrName>ppt_h</p:attrName>
                                        </p:attrNameLst>
                                      </p:cBhvr>
                                      <p:tavLst>
                                        <p:tav tm="0">
                                          <p:val>
                                            <p:strVal val="4*#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25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pic>
        <p:nvPicPr>
          <p:cNvPr id="1740802" name="Picture 2" descr="Israel-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075113" cy="6858000"/>
          </a:xfrm>
          <a:prstGeom prst="rect">
            <a:avLst/>
          </a:prstGeom>
          <a:noFill/>
          <a:effectLst>
            <a:glow rad="228600">
              <a:schemeClr val="accent4">
                <a:satMod val="175000"/>
                <a:alpha val="40000"/>
              </a:schemeClr>
            </a:glow>
            <a:outerShdw blurRad="50800" dist="50800" dir="5400000" algn="ctr" rotWithShape="0">
              <a:schemeClr val="tx1"/>
            </a:outerShdw>
          </a:effectLst>
          <a:extLst>
            <a:ext uri="{909E8E84-426E-40DD-AFC4-6F175D3DCCD1}">
              <a14:hiddenFill xmlns:a14="http://schemas.microsoft.com/office/drawing/2010/main">
                <a:solidFill>
                  <a:srgbClr val="FFFFFF"/>
                </a:solidFill>
              </a14:hiddenFill>
            </a:ext>
          </a:extLst>
        </p:spPr>
      </p:pic>
      <p:sp>
        <p:nvSpPr>
          <p:cNvPr id="1740804" name="Line 4"/>
          <p:cNvSpPr>
            <a:spLocks noChangeShapeType="1"/>
          </p:cNvSpPr>
          <p:nvPr/>
        </p:nvSpPr>
        <p:spPr bwMode="auto">
          <a:xfrm flipH="1" flipV="1">
            <a:off x="2514600" y="2133600"/>
            <a:ext cx="1143000" cy="1143000"/>
          </a:xfrm>
          <a:prstGeom prst="line">
            <a:avLst/>
          </a:prstGeom>
          <a:noFill/>
          <a:ln w="127000">
            <a:solidFill>
              <a:srgbClr val="FF0000"/>
            </a:solidFill>
            <a:round/>
            <a:headEnd/>
            <a:tailEnd type="triangle" w="med" len="med"/>
          </a:ln>
          <a:effectLst>
            <a:outerShdw dist="68392" dir="1308085" algn="ctr" rotWithShape="0">
              <a:schemeClr val="tx1"/>
            </a:outerShdw>
          </a:effectLst>
          <a:extLst>
            <a:ext uri="{909E8E84-426E-40DD-AFC4-6F175D3DCCD1}">
              <a14:hiddenFill xmlns:a14="http://schemas.microsoft.com/office/drawing/2010/main">
                <a:noFill/>
              </a14:hiddenFill>
            </a:ext>
          </a:extLst>
        </p:spPr>
        <p:txBody>
          <a:bodyPr/>
          <a:lstStyle/>
          <a:p>
            <a:endParaRPr lang="en-US"/>
          </a:p>
        </p:txBody>
      </p:sp>
      <p:sp>
        <p:nvSpPr>
          <p:cNvPr id="7" name="Text Box 3"/>
          <p:cNvSpPr txBox="1">
            <a:spLocks noChangeArrowheads="1"/>
          </p:cNvSpPr>
          <p:nvPr/>
        </p:nvSpPr>
        <p:spPr bwMode="auto">
          <a:xfrm>
            <a:off x="2971800" y="1352550"/>
            <a:ext cx="6096000" cy="4419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lnSpc>
                <a:spcPct val="80000"/>
              </a:lnSpc>
              <a:spcAft>
                <a:spcPct val="25000"/>
              </a:spcAft>
            </a:pPr>
            <a:r>
              <a:rPr lang="en-US" sz="7000" b="1" dirty="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Samaria was the capital of the northern kingdom of Israel</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pic>
        <p:nvPicPr>
          <p:cNvPr id="1755138" name="Picture 2" descr="Israel-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075113" cy="6858000"/>
          </a:xfrm>
          <a:prstGeom prst="rect">
            <a:avLst/>
          </a:prstGeom>
          <a:noFill/>
          <a:effectLst>
            <a:glow rad="228600">
              <a:schemeClr val="accent4">
                <a:satMod val="175000"/>
                <a:alpha val="40000"/>
              </a:schemeClr>
            </a:glow>
            <a:outerShdw blurRad="50800" dist="50800" dir="5400000" algn="ctr" rotWithShape="0">
              <a:schemeClr val="tx1"/>
            </a:outerShdw>
          </a:effectLst>
          <a:extLst>
            <a:ext uri="{909E8E84-426E-40DD-AFC4-6F175D3DCCD1}">
              <a14:hiddenFill xmlns:a14="http://schemas.microsoft.com/office/drawing/2010/main">
                <a:solidFill>
                  <a:srgbClr val="FFFFFF"/>
                </a:solidFill>
              </a14:hiddenFill>
            </a:ext>
          </a:extLst>
        </p:spPr>
      </p:pic>
      <p:sp>
        <p:nvSpPr>
          <p:cNvPr id="1755141" name="Text Box 5"/>
          <p:cNvSpPr txBox="1">
            <a:spLocks noChangeArrowheads="1"/>
          </p:cNvSpPr>
          <p:nvPr/>
        </p:nvSpPr>
        <p:spPr bwMode="auto">
          <a:xfrm>
            <a:off x="2971800" y="457200"/>
            <a:ext cx="6096000" cy="6164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lnSpc>
                <a:spcPct val="80000"/>
              </a:lnSpc>
              <a:spcAft>
                <a:spcPct val="25000"/>
              </a:spcAft>
            </a:pPr>
            <a:r>
              <a:rPr lang="en-US" sz="7000" b="1" dirty="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Jerusalem was the capital of the southern kingdom of </a:t>
            </a:r>
            <a:r>
              <a:rPr lang="en-US" sz="7000" b="1" dirty="0" smtClean="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Israel</a:t>
            </a:r>
            <a:br>
              <a:rPr lang="en-US" sz="7000" b="1" dirty="0" smtClean="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br>
            <a:r>
              <a:rPr lang="en-US" sz="6000" dirty="0" smtClean="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(called </a:t>
            </a:r>
            <a:r>
              <a:rPr lang="en-US" sz="6000" dirty="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Judah)</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755141">
                                            <p:txEl>
                                              <p:pRg st="0" end="0"/>
                                            </p:txEl>
                                          </p:spTgt>
                                        </p:tgtEl>
                                        <p:attrNameLst>
                                          <p:attrName>style.visibility</p:attrName>
                                        </p:attrNameLst>
                                      </p:cBhvr>
                                      <p:to>
                                        <p:strVal val="visible"/>
                                      </p:to>
                                    </p:set>
                                    <p:animEffect transition="in" filter="fade">
                                      <p:cBhvr>
                                        <p:cTn id="7" dur="500"/>
                                        <p:tgtEl>
                                          <p:spTgt spid="17551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pic>
        <p:nvPicPr>
          <p:cNvPr id="1739778" name="Picture 2" descr="Israel-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073525" cy="6858000"/>
          </a:xfrm>
          <a:prstGeom prst="rect">
            <a:avLst/>
          </a:prstGeom>
          <a:noFill/>
          <a:effectLst>
            <a:glow rad="228600">
              <a:schemeClr val="accent4">
                <a:satMod val="175000"/>
                <a:alpha val="40000"/>
              </a:schemeClr>
            </a:glow>
            <a:outerShdw blurRad="50800" dist="50800" dir="5400000" algn="ctr" rotWithShape="0">
              <a:schemeClr val="tx1"/>
            </a:outerShdw>
          </a:effectLst>
          <a:extLst>
            <a:ext uri="{909E8E84-426E-40DD-AFC4-6F175D3DCCD1}">
              <a14:hiddenFill xmlns:a14="http://schemas.microsoft.com/office/drawing/2010/main">
                <a:solidFill>
                  <a:srgbClr val="FFFFFF"/>
                </a:solidFill>
              </a14:hiddenFill>
            </a:ext>
          </a:extLst>
        </p:spPr>
      </p:pic>
      <p:sp>
        <p:nvSpPr>
          <p:cNvPr id="1739780" name="Line 4"/>
          <p:cNvSpPr>
            <a:spLocks noChangeShapeType="1"/>
          </p:cNvSpPr>
          <p:nvPr/>
        </p:nvSpPr>
        <p:spPr bwMode="auto">
          <a:xfrm flipH="1">
            <a:off x="2057400" y="3048000"/>
            <a:ext cx="1371600" cy="762000"/>
          </a:xfrm>
          <a:prstGeom prst="line">
            <a:avLst/>
          </a:prstGeom>
          <a:noFill/>
          <a:ln w="127000">
            <a:solidFill>
              <a:srgbClr val="FF0000"/>
            </a:solidFill>
            <a:round/>
            <a:headEnd/>
            <a:tailEnd type="triangle" w="med" len="med"/>
          </a:ln>
          <a:effectLst>
            <a:outerShdw dist="56796" dir="1593903" algn="ctr" rotWithShape="0">
              <a:schemeClr val="tx1"/>
            </a:outerShdw>
          </a:effectLst>
          <a:extLst>
            <a:ext uri="{909E8E84-426E-40DD-AFC4-6F175D3DCCD1}">
              <a14:hiddenFill xmlns:a14="http://schemas.microsoft.com/office/drawing/2010/main">
                <a:noFill/>
              </a14:hiddenFill>
            </a:ext>
          </a:extLst>
        </p:spPr>
        <p:txBody>
          <a:bodyPr/>
          <a:lstStyle/>
          <a:p>
            <a:endParaRPr lang="en-US"/>
          </a:p>
        </p:txBody>
      </p:sp>
      <p:sp>
        <p:nvSpPr>
          <p:cNvPr id="7" name="Text Box 5"/>
          <p:cNvSpPr txBox="1">
            <a:spLocks noChangeArrowheads="1"/>
          </p:cNvSpPr>
          <p:nvPr/>
        </p:nvSpPr>
        <p:spPr bwMode="auto">
          <a:xfrm>
            <a:off x="2971800" y="457200"/>
            <a:ext cx="6096000" cy="6164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lnSpc>
                <a:spcPct val="80000"/>
              </a:lnSpc>
              <a:spcAft>
                <a:spcPct val="25000"/>
              </a:spcAft>
            </a:pPr>
            <a:r>
              <a:rPr lang="en-US" sz="7000" b="1" dirty="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Jerusalem was the capital of the southern kingdom of </a:t>
            </a:r>
            <a:r>
              <a:rPr lang="en-US" sz="7000" b="1" dirty="0" smtClean="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Israel</a:t>
            </a:r>
            <a:br>
              <a:rPr lang="en-US" sz="7000" b="1" dirty="0" smtClean="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br>
            <a:r>
              <a:rPr lang="en-US" sz="6000" dirty="0" smtClean="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(called </a:t>
            </a:r>
            <a:r>
              <a:rPr lang="en-US" sz="6000" dirty="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Judah)</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756163" name="Text Box 3"/>
          <p:cNvSpPr txBox="1">
            <a:spLocks noChangeArrowheads="1"/>
          </p:cNvSpPr>
          <p:nvPr/>
        </p:nvSpPr>
        <p:spPr bwMode="auto">
          <a:xfrm>
            <a:off x="0" y="2133600"/>
            <a:ext cx="9144000" cy="4126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lnSpc>
                <a:spcPct val="80000"/>
              </a:lnSpc>
              <a:spcAft>
                <a:spcPct val="25000"/>
              </a:spcAft>
            </a:pPr>
            <a:r>
              <a:rPr lang="en-US" sz="8100" b="1" dirty="0" err="1">
                <a:solidFill>
                  <a:srgbClr val="FFFF99"/>
                </a:solidFill>
                <a:effectLst>
                  <a:glow rad="139700">
                    <a:schemeClr val="accent4">
                      <a:satMod val="175000"/>
                      <a:alpha val="40000"/>
                    </a:schemeClr>
                  </a:glow>
                  <a:outerShdw blurRad="50800" dist="38100" dir="2700000" algn="tl" rotWithShape="0">
                    <a:prstClr val="black">
                      <a:alpha val="40000"/>
                    </a:prstClr>
                  </a:outerShdw>
                </a:effectLst>
                <a:latin typeface="Teen" pitchFamily="2" charset="0"/>
              </a:rPr>
              <a:t>Amaziah</a:t>
            </a:r>
            <a:r>
              <a:rPr lang="en-US" sz="8100" b="1" dirty="0">
                <a:solidFill>
                  <a:srgbClr val="FFFF99"/>
                </a:solidFill>
                <a:effectLst>
                  <a:glow rad="139700">
                    <a:schemeClr val="accent4">
                      <a:satMod val="175000"/>
                      <a:alpha val="40000"/>
                    </a:schemeClr>
                  </a:glow>
                  <a:outerShdw blurRad="50800" dist="38100" dir="2700000" algn="tl" rotWithShape="0">
                    <a:prstClr val="black">
                      <a:alpha val="40000"/>
                    </a:prstClr>
                  </a:outerShdw>
                </a:effectLst>
                <a:latin typeface="Teen" pitchFamily="2" charset="0"/>
              </a:rPr>
              <a:t> the Priest points the finger at Amos the prophet!</a:t>
            </a:r>
          </a:p>
        </p:txBody>
      </p:sp>
      <p:sp>
        <p:nvSpPr>
          <p:cNvPr id="6" name="Rectangle 5"/>
          <p:cNvSpPr/>
          <p:nvPr/>
        </p:nvSpPr>
        <p:spPr>
          <a:xfrm>
            <a:off x="304800" y="381000"/>
            <a:ext cx="8534400" cy="685800"/>
          </a:xfrm>
          <a:prstGeom prst="rect">
            <a:avLst/>
          </a:prstGeom>
          <a:solidFill>
            <a:srgbClr val="7030A0"/>
          </a:solidFill>
          <a:ln>
            <a:noFill/>
          </a:ln>
          <a:effectLst>
            <a:glow rad="228600">
              <a:schemeClr val="accent4">
                <a:satMod val="175000"/>
                <a:alpha val="40000"/>
              </a:schemeClr>
            </a:glow>
            <a:outerShdw blurRad="50800" dist="50800" dir="5400000" algn="ctr" rotWithShape="0">
              <a:schemeClr val="tx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Box 2"/>
          <p:cNvSpPr txBox="1">
            <a:spLocks noChangeArrowheads="1"/>
          </p:cNvSpPr>
          <p:nvPr/>
        </p:nvSpPr>
        <p:spPr bwMode="auto">
          <a:xfrm>
            <a:off x="0" y="175847"/>
            <a:ext cx="9144000" cy="1652953"/>
          </a:xfrm>
          <a:prstGeom prst="rect">
            <a:avLst/>
          </a:prstGeom>
          <a:noFill/>
          <a:ln>
            <a:noFill/>
          </a:ln>
          <a:effectLst>
            <a:glow rad="228600">
              <a:schemeClr val="accent4">
                <a:satMod val="175000"/>
                <a:alpha val="4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lnSpc>
                <a:spcPct val="65000"/>
              </a:lnSpc>
              <a:spcAft>
                <a:spcPct val="25000"/>
              </a:spcAft>
            </a:pPr>
            <a:r>
              <a:rPr lang="en-US" sz="6600" b="1" spc="-150" dirty="0" smtClean="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SOME BACKGROUND</a:t>
            </a:r>
            <a:br>
              <a:rPr lang="en-US" sz="6600" b="1" spc="-150" dirty="0" smtClean="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br>
            <a:r>
              <a:rPr lang="en-US" sz="8000" b="1" spc="-150" dirty="0" smtClean="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ON AMOS</a:t>
            </a:r>
            <a:endParaRPr lang="en-US" sz="8000" b="1" spc="-150" dirty="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endParaRP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7">
                                            <p:txEl>
                                              <p:pRg st="0" end="0"/>
                                            </p:txEl>
                                          </p:spTgt>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ppt_w</p:attrName>
                                        </p:attrNameLst>
                                      </p:cBhvr>
                                      <p:tavLst>
                                        <p:tav tm="0">
                                          <p:val>
                                            <p:strVal val="#ppt_w*0.70"/>
                                          </p:val>
                                        </p:tav>
                                        <p:tav tm="100000">
                                          <p:val>
                                            <p:strVal val="#ppt_w"/>
                                          </p:val>
                                        </p:tav>
                                      </p:tavLst>
                                    </p:anim>
                                    <p:anim calcmode="lin" valueType="num">
                                      <p:cBhvr>
                                        <p:cTn id="13" dur="1000" fill="hold"/>
                                        <p:tgtEl>
                                          <p:spTgt spid="6"/>
                                        </p:tgtEl>
                                        <p:attrNameLst>
                                          <p:attrName>ppt_h</p:attrName>
                                        </p:attrNameLst>
                                      </p:cBhvr>
                                      <p:tavLst>
                                        <p:tav tm="0">
                                          <p:val>
                                            <p:strVal val="#ppt_h"/>
                                          </p:val>
                                        </p:tav>
                                        <p:tav tm="100000">
                                          <p:val>
                                            <p:strVal val="#ppt_h"/>
                                          </p:val>
                                        </p:tav>
                                      </p:tavLst>
                                    </p:anim>
                                    <p:animEffect transition="in" filter="fade">
                                      <p:cBhvr>
                                        <p:cTn id="14" dur="10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756163">
                                            <p:txEl>
                                              <p:pRg st="0" end="0"/>
                                            </p:txEl>
                                          </p:spTgt>
                                        </p:tgtEl>
                                        <p:attrNameLst>
                                          <p:attrName>style.visibility</p:attrName>
                                        </p:attrNameLst>
                                      </p:cBhvr>
                                      <p:to>
                                        <p:strVal val="visible"/>
                                      </p:to>
                                    </p:set>
                                    <p:animEffect transition="in" filter="fade">
                                      <p:cBhvr>
                                        <p:cTn id="19" dur="500"/>
                                        <p:tgtEl>
                                          <p:spTgt spid="175616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757187" name="Text Box 3"/>
          <p:cNvSpPr txBox="1">
            <a:spLocks noChangeArrowheads="1"/>
          </p:cNvSpPr>
          <p:nvPr/>
        </p:nvSpPr>
        <p:spPr bwMode="auto">
          <a:xfrm>
            <a:off x="0" y="2056417"/>
            <a:ext cx="9144000" cy="4572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lnSpc>
                <a:spcPct val="80000"/>
              </a:lnSpc>
              <a:spcAft>
                <a:spcPct val="25000"/>
              </a:spcAft>
            </a:pPr>
            <a:r>
              <a:rPr lang="en-US" sz="7200" b="1" dirty="0">
                <a:solidFill>
                  <a:srgbClr val="FFFF99"/>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When you have a “big shot” Priest going at it with the country </a:t>
            </a:r>
            <a:r>
              <a:rPr lang="en-US" sz="7200" b="1" i="1" dirty="0">
                <a:solidFill>
                  <a:srgbClr val="FFFF99"/>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“Fig </a:t>
            </a:r>
            <a:r>
              <a:rPr lang="en-US" sz="7200" b="1" i="1" dirty="0" err="1" smtClean="0">
                <a:solidFill>
                  <a:srgbClr val="FFFF99"/>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Pickin</a:t>
            </a:r>
            <a:r>
              <a:rPr lang="en-US" sz="7200" b="1" i="1" dirty="0" smtClean="0">
                <a:solidFill>
                  <a:srgbClr val="FFFF99"/>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 </a:t>
            </a:r>
            <a:r>
              <a:rPr lang="en-US" sz="7200" b="1" i="1" dirty="0">
                <a:solidFill>
                  <a:srgbClr val="FFFF99"/>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Prophet…</a:t>
            </a:r>
          </a:p>
        </p:txBody>
      </p:sp>
      <p:sp>
        <p:nvSpPr>
          <p:cNvPr id="6" name="Rectangle 5"/>
          <p:cNvSpPr/>
          <p:nvPr/>
        </p:nvSpPr>
        <p:spPr>
          <a:xfrm>
            <a:off x="304800" y="381000"/>
            <a:ext cx="8534400" cy="685800"/>
          </a:xfrm>
          <a:prstGeom prst="rect">
            <a:avLst/>
          </a:prstGeom>
          <a:solidFill>
            <a:srgbClr val="7030A0"/>
          </a:solidFill>
          <a:ln>
            <a:noFill/>
          </a:ln>
          <a:effectLst>
            <a:glow rad="228600">
              <a:schemeClr val="accent4">
                <a:satMod val="175000"/>
                <a:alpha val="40000"/>
              </a:schemeClr>
            </a:glow>
            <a:outerShdw blurRad="50800" dist="50800" dir="5400000" algn="ctr" rotWithShape="0">
              <a:schemeClr val="tx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Box 2"/>
          <p:cNvSpPr txBox="1">
            <a:spLocks noChangeArrowheads="1"/>
          </p:cNvSpPr>
          <p:nvPr/>
        </p:nvSpPr>
        <p:spPr bwMode="auto">
          <a:xfrm>
            <a:off x="0" y="175847"/>
            <a:ext cx="9144000" cy="1652953"/>
          </a:xfrm>
          <a:prstGeom prst="rect">
            <a:avLst/>
          </a:prstGeom>
          <a:noFill/>
          <a:ln>
            <a:noFill/>
          </a:ln>
          <a:effectLst>
            <a:glow rad="228600">
              <a:schemeClr val="accent4">
                <a:satMod val="175000"/>
                <a:alpha val="4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lnSpc>
                <a:spcPct val="65000"/>
              </a:lnSpc>
              <a:spcAft>
                <a:spcPct val="25000"/>
              </a:spcAft>
            </a:pPr>
            <a:r>
              <a:rPr lang="en-US" sz="6600" b="1" spc="-150" dirty="0" smtClean="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SOME BACKGROUND</a:t>
            </a:r>
            <a:br>
              <a:rPr lang="en-US" sz="6600" b="1" spc="-150" dirty="0" smtClean="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br>
            <a:r>
              <a:rPr lang="en-US" sz="8000" b="1" spc="-150" dirty="0" smtClean="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ON AMOS</a:t>
            </a:r>
            <a:endParaRPr lang="en-US" sz="8000" b="1" spc="-150" dirty="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endParaRP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758211" name="Text Box 3"/>
          <p:cNvSpPr txBox="1">
            <a:spLocks noChangeArrowheads="1"/>
          </p:cNvSpPr>
          <p:nvPr/>
        </p:nvSpPr>
        <p:spPr bwMode="auto">
          <a:xfrm>
            <a:off x="0" y="2286000"/>
            <a:ext cx="9144000" cy="3991285"/>
          </a:xfrm>
          <a:prstGeom prst="rect">
            <a:avLst/>
          </a:prstGeom>
          <a:noFill/>
          <a:ln>
            <a:noFill/>
          </a:ln>
          <a:effectLst>
            <a:outerShdw dist="63500" dir="2212194"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lnSpc>
                <a:spcPct val="80000"/>
              </a:lnSpc>
              <a:spcAft>
                <a:spcPct val="25000"/>
              </a:spcAft>
            </a:pPr>
            <a:r>
              <a:rPr lang="en-US" sz="11800" b="1" dirty="0">
                <a:solidFill>
                  <a:srgbClr val="FFFF99"/>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YOU </a:t>
            </a:r>
            <a:r>
              <a:rPr lang="en-US" sz="11800" b="1" dirty="0" smtClean="0">
                <a:solidFill>
                  <a:srgbClr val="FFFF99"/>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GOT A</a:t>
            </a:r>
            <a:r>
              <a:rPr lang="en-US" sz="11800" b="1" dirty="0">
                <a:solidFill>
                  <a:srgbClr val="FFFF00"/>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
            </a:r>
            <a:br>
              <a:rPr lang="en-US" sz="11800" b="1" dirty="0">
                <a:solidFill>
                  <a:srgbClr val="FFFF00"/>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br>
            <a:r>
              <a:rPr lang="en-US" sz="19000" b="1" dirty="0">
                <a:solidFill>
                  <a:srgbClr val="FFFF00"/>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FIGHT!</a:t>
            </a:r>
          </a:p>
        </p:txBody>
      </p:sp>
      <p:sp>
        <p:nvSpPr>
          <p:cNvPr id="6" name="Rectangle 5"/>
          <p:cNvSpPr/>
          <p:nvPr/>
        </p:nvSpPr>
        <p:spPr>
          <a:xfrm>
            <a:off x="304800" y="381000"/>
            <a:ext cx="8534400" cy="685800"/>
          </a:xfrm>
          <a:prstGeom prst="rect">
            <a:avLst/>
          </a:prstGeom>
          <a:solidFill>
            <a:srgbClr val="7030A0"/>
          </a:solidFill>
          <a:ln>
            <a:noFill/>
          </a:ln>
          <a:effectLst>
            <a:glow rad="228600">
              <a:schemeClr val="accent4">
                <a:satMod val="175000"/>
                <a:alpha val="40000"/>
              </a:schemeClr>
            </a:glow>
            <a:outerShdw blurRad="50800" dist="50800" dir="5400000" algn="ctr" rotWithShape="0">
              <a:schemeClr val="tx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Box 2"/>
          <p:cNvSpPr txBox="1">
            <a:spLocks noChangeArrowheads="1"/>
          </p:cNvSpPr>
          <p:nvPr/>
        </p:nvSpPr>
        <p:spPr bwMode="auto">
          <a:xfrm>
            <a:off x="0" y="175847"/>
            <a:ext cx="9144000" cy="1652953"/>
          </a:xfrm>
          <a:prstGeom prst="rect">
            <a:avLst/>
          </a:prstGeom>
          <a:noFill/>
          <a:ln>
            <a:noFill/>
          </a:ln>
          <a:effectLst>
            <a:glow rad="228600">
              <a:schemeClr val="accent4">
                <a:satMod val="175000"/>
                <a:alpha val="4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lnSpc>
                <a:spcPct val="65000"/>
              </a:lnSpc>
              <a:spcAft>
                <a:spcPct val="25000"/>
              </a:spcAft>
            </a:pPr>
            <a:r>
              <a:rPr lang="en-US" sz="6600" b="1" spc="-150" dirty="0" smtClean="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SOME BACKGROUND</a:t>
            </a:r>
            <a:br>
              <a:rPr lang="en-US" sz="6600" b="1" spc="-150" dirty="0" smtClean="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br>
            <a:r>
              <a:rPr lang="en-US" sz="8000" b="1" spc="-150" dirty="0" smtClean="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ON AMOS</a:t>
            </a:r>
            <a:endParaRPr lang="en-US" sz="8000" b="1" spc="-150" dirty="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endParaRP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758211"/>
                                        </p:tgtEl>
                                        <p:attrNameLst>
                                          <p:attrName>style.visibility</p:attrName>
                                        </p:attrNameLst>
                                      </p:cBhvr>
                                      <p:to>
                                        <p:strVal val="visible"/>
                                      </p:to>
                                    </p:set>
                                    <p:anim calcmode="lin" valueType="num">
                                      <p:cBhvr>
                                        <p:cTn id="7" dur="500" fill="hold"/>
                                        <p:tgtEl>
                                          <p:spTgt spid="1758211"/>
                                        </p:tgtEl>
                                        <p:attrNameLst>
                                          <p:attrName>ppt_w</p:attrName>
                                        </p:attrNameLst>
                                      </p:cBhvr>
                                      <p:tavLst>
                                        <p:tav tm="0">
                                          <p:val>
                                            <p:fltVal val="0"/>
                                          </p:val>
                                        </p:tav>
                                        <p:tav tm="100000">
                                          <p:val>
                                            <p:strVal val="#ppt_w"/>
                                          </p:val>
                                        </p:tav>
                                      </p:tavLst>
                                    </p:anim>
                                    <p:anim calcmode="lin" valueType="num">
                                      <p:cBhvr>
                                        <p:cTn id="8" dur="500" fill="hold"/>
                                        <p:tgtEl>
                                          <p:spTgt spid="17582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821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759235" name="Text Box 3"/>
          <p:cNvSpPr txBox="1">
            <a:spLocks noChangeArrowheads="1"/>
          </p:cNvSpPr>
          <p:nvPr/>
        </p:nvSpPr>
        <p:spPr bwMode="auto">
          <a:xfrm>
            <a:off x="266700" y="414681"/>
            <a:ext cx="8610600" cy="6028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nSpc>
                <a:spcPct val="80000"/>
              </a:lnSpc>
            </a:pPr>
            <a:r>
              <a:rPr lang="en-US" b="1" dirty="0" smtClean="0">
                <a:solidFill>
                  <a:srgbClr val="FFC000"/>
                </a:solidFill>
                <a:effectLst>
                  <a:glow rad="228600">
                    <a:schemeClr val="accent4">
                      <a:satMod val="175000"/>
                    </a:schemeClr>
                  </a:glow>
                  <a:outerShdw blurRad="50800" dist="38100" dir="2700000" algn="tl" rotWithShape="0">
                    <a:prstClr val="black">
                      <a:alpha val="40000"/>
                    </a:prstClr>
                  </a:outerShdw>
                </a:effectLst>
                <a:latin typeface="Teen" pitchFamily="2" charset="0"/>
              </a:rPr>
              <a:t>Amos </a:t>
            </a:r>
            <a:r>
              <a:rPr lang="en-US" b="1" dirty="0">
                <a:solidFill>
                  <a:srgbClr val="FFC000"/>
                </a:solidFill>
                <a:effectLst>
                  <a:glow rad="228600">
                    <a:schemeClr val="accent4">
                      <a:satMod val="175000"/>
                    </a:schemeClr>
                  </a:glow>
                  <a:outerShdw blurRad="50800" dist="38100" dir="2700000" algn="tl" rotWithShape="0">
                    <a:prstClr val="black">
                      <a:alpha val="40000"/>
                    </a:prstClr>
                  </a:outerShdw>
                </a:effectLst>
                <a:latin typeface="Teen" pitchFamily="2" charset="0"/>
              </a:rPr>
              <a:t>7:10-13</a:t>
            </a:r>
            <a:br>
              <a:rPr lang="en-US" b="1" dirty="0">
                <a:solidFill>
                  <a:srgbClr val="FFC000"/>
                </a:solidFill>
                <a:effectLst>
                  <a:glow rad="228600">
                    <a:schemeClr val="accent4">
                      <a:satMod val="175000"/>
                    </a:schemeClr>
                  </a:glow>
                  <a:outerShdw blurRad="50800" dist="38100" dir="2700000" algn="tl" rotWithShape="0">
                    <a:prstClr val="black">
                      <a:alpha val="40000"/>
                    </a:prstClr>
                  </a:outerShdw>
                </a:effectLst>
                <a:latin typeface="Teen" pitchFamily="2" charset="0"/>
              </a:rPr>
            </a:br>
            <a:r>
              <a:rPr lang="en-US" b="1" dirty="0">
                <a:solidFill>
                  <a:srgbClr val="FFC000"/>
                </a:solidFill>
                <a:effectLst>
                  <a:glow rad="228600">
                    <a:schemeClr val="accent4">
                      <a:satMod val="175000"/>
                    </a:schemeClr>
                  </a:glow>
                  <a:outerShdw blurRad="50800" dist="38100" dir="2700000" algn="tl" rotWithShape="0">
                    <a:prstClr val="black">
                      <a:alpha val="40000"/>
                    </a:prstClr>
                  </a:outerShdw>
                </a:effectLst>
                <a:latin typeface="Teen" pitchFamily="2" charset="0"/>
              </a:rPr>
              <a:t>10  </a:t>
            </a:r>
            <a:r>
              <a:rPr lang="en-US" b="1" dirty="0">
                <a:solidFill>
                  <a:schemeClr val="bg1"/>
                </a:solidFill>
                <a:effectLst>
                  <a:glow rad="228600">
                    <a:schemeClr val="accent4">
                      <a:satMod val="175000"/>
                    </a:schemeClr>
                  </a:glow>
                  <a:outerShdw blurRad="50800" dist="38100" dir="2700000" algn="tl" rotWithShape="0">
                    <a:prstClr val="black">
                      <a:alpha val="40000"/>
                    </a:prstClr>
                  </a:outerShdw>
                </a:effectLst>
                <a:latin typeface="Teen" pitchFamily="2" charset="0"/>
              </a:rPr>
              <a:t>Then </a:t>
            </a:r>
            <a:r>
              <a:rPr lang="en-US" b="1" dirty="0" err="1">
                <a:solidFill>
                  <a:schemeClr val="bg1"/>
                </a:solidFill>
                <a:effectLst>
                  <a:glow rad="228600">
                    <a:schemeClr val="accent4">
                      <a:satMod val="175000"/>
                    </a:schemeClr>
                  </a:glow>
                  <a:outerShdw blurRad="50800" dist="38100" dir="2700000" algn="tl" rotWithShape="0">
                    <a:prstClr val="black">
                      <a:alpha val="40000"/>
                    </a:prstClr>
                  </a:outerShdw>
                </a:effectLst>
                <a:latin typeface="Teen" pitchFamily="2" charset="0"/>
              </a:rPr>
              <a:t>Amaziah</a:t>
            </a:r>
            <a:r>
              <a:rPr lang="en-US" b="1" dirty="0">
                <a:solidFill>
                  <a:schemeClr val="bg1"/>
                </a:solidFill>
                <a:effectLst>
                  <a:glow rad="228600">
                    <a:schemeClr val="accent4">
                      <a:satMod val="175000"/>
                    </a:schemeClr>
                  </a:glow>
                  <a:outerShdw blurRad="50800" dist="38100" dir="2700000" algn="tl" rotWithShape="0">
                    <a:prstClr val="black">
                      <a:alpha val="40000"/>
                    </a:prstClr>
                  </a:outerShdw>
                </a:effectLst>
                <a:latin typeface="Teen" pitchFamily="2" charset="0"/>
              </a:rPr>
              <a:t> the priest of Bethel sent to Jeroboam king of Israel, saying, Amos hath conspired against thee in the midst of the house of Israel: the land is not able to bear all his words.</a:t>
            </a:r>
            <a:r>
              <a:rPr lang="en-US" b="1" dirty="0">
                <a:solidFill>
                  <a:schemeClr val="folHlink"/>
                </a:solidFill>
                <a:effectLst>
                  <a:glow rad="228600">
                    <a:schemeClr val="accent4">
                      <a:satMod val="175000"/>
                    </a:schemeClr>
                  </a:glow>
                  <a:outerShdw blurRad="50800" dist="38100" dir="2700000" algn="tl" rotWithShape="0">
                    <a:prstClr val="black">
                      <a:alpha val="40000"/>
                    </a:prstClr>
                  </a:outerShdw>
                </a:effectLst>
                <a:latin typeface="Teen" pitchFamily="2" charset="0"/>
              </a:rPr>
              <a:t> </a:t>
            </a:r>
          </a:p>
          <a:p>
            <a:pPr>
              <a:lnSpc>
                <a:spcPct val="80000"/>
              </a:lnSpc>
            </a:pPr>
            <a:r>
              <a:rPr lang="en-US" b="1" dirty="0">
                <a:solidFill>
                  <a:srgbClr val="FFC000"/>
                </a:solidFill>
                <a:effectLst>
                  <a:glow rad="228600">
                    <a:schemeClr val="accent4">
                      <a:satMod val="175000"/>
                    </a:schemeClr>
                  </a:glow>
                  <a:outerShdw blurRad="50800" dist="38100" dir="2700000" algn="tl" rotWithShape="0">
                    <a:prstClr val="black">
                      <a:alpha val="40000"/>
                    </a:prstClr>
                  </a:outerShdw>
                </a:effectLst>
                <a:latin typeface="Teen" pitchFamily="2" charset="0"/>
              </a:rPr>
              <a:t>11</a:t>
            </a:r>
            <a:r>
              <a:rPr lang="en-US" b="1" dirty="0">
                <a:solidFill>
                  <a:schemeClr val="folHlink"/>
                </a:solidFill>
                <a:effectLst>
                  <a:glow rad="228600">
                    <a:schemeClr val="accent4">
                      <a:satMod val="175000"/>
                    </a:schemeClr>
                  </a:glow>
                  <a:outerShdw blurRad="50800" dist="38100" dir="2700000" algn="tl" rotWithShape="0">
                    <a:prstClr val="black">
                      <a:alpha val="40000"/>
                    </a:prstClr>
                  </a:outerShdw>
                </a:effectLst>
                <a:latin typeface="Teen" pitchFamily="2" charset="0"/>
              </a:rPr>
              <a:t>  </a:t>
            </a:r>
            <a:r>
              <a:rPr lang="en-US" b="1" dirty="0">
                <a:solidFill>
                  <a:schemeClr val="bg1"/>
                </a:solidFill>
                <a:effectLst>
                  <a:glow rad="228600">
                    <a:schemeClr val="accent4">
                      <a:satMod val="175000"/>
                    </a:schemeClr>
                  </a:glow>
                  <a:outerShdw blurRad="50800" dist="38100" dir="2700000" algn="tl" rotWithShape="0">
                    <a:prstClr val="black">
                      <a:alpha val="40000"/>
                    </a:prstClr>
                  </a:outerShdw>
                </a:effectLst>
                <a:latin typeface="Teen" pitchFamily="2" charset="0"/>
              </a:rPr>
              <a:t>For thus Amos </a:t>
            </a:r>
            <a:r>
              <a:rPr lang="en-US" b="1" dirty="0" err="1">
                <a:solidFill>
                  <a:schemeClr val="bg1"/>
                </a:solidFill>
                <a:effectLst>
                  <a:glow rad="228600">
                    <a:schemeClr val="accent4">
                      <a:satMod val="175000"/>
                    </a:schemeClr>
                  </a:glow>
                  <a:outerShdw blurRad="50800" dist="38100" dir="2700000" algn="tl" rotWithShape="0">
                    <a:prstClr val="black">
                      <a:alpha val="40000"/>
                    </a:prstClr>
                  </a:outerShdw>
                </a:effectLst>
                <a:latin typeface="Teen" pitchFamily="2" charset="0"/>
              </a:rPr>
              <a:t>saith</a:t>
            </a:r>
            <a:r>
              <a:rPr lang="en-US" b="1" dirty="0">
                <a:solidFill>
                  <a:schemeClr val="bg1"/>
                </a:solidFill>
                <a:effectLst>
                  <a:glow rad="228600">
                    <a:schemeClr val="accent4">
                      <a:satMod val="175000"/>
                    </a:schemeClr>
                  </a:glow>
                  <a:outerShdw blurRad="50800" dist="38100" dir="2700000" algn="tl" rotWithShape="0">
                    <a:prstClr val="black">
                      <a:alpha val="40000"/>
                    </a:prstClr>
                  </a:outerShdw>
                </a:effectLst>
                <a:latin typeface="Teen" pitchFamily="2" charset="0"/>
              </a:rPr>
              <a:t>, Jeroboam shall die by the sword, and Israel shall surely be led away captive out of their own land.</a:t>
            </a:r>
            <a:endParaRPr lang="en-US" b="1" dirty="0">
              <a:solidFill>
                <a:schemeClr val="folHlink"/>
              </a:solidFill>
              <a:effectLst>
                <a:glow rad="228600">
                  <a:schemeClr val="accent4">
                    <a:satMod val="175000"/>
                  </a:schemeClr>
                </a:glow>
                <a:outerShdw blurRad="50800" dist="38100" dir="2700000" algn="tl" rotWithShape="0">
                  <a:prstClr val="black">
                    <a:alpha val="40000"/>
                  </a:prstClr>
                </a:outerShdw>
              </a:effectLst>
              <a:latin typeface="Teen" pitchFamily="2" charset="0"/>
            </a:endParaRP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59235"/>
                                        </p:tgtEl>
                                        <p:attrNameLst>
                                          <p:attrName>style.visibility</p:attrName>
                                        </p:attrNameLst>
                                      </p:cBhvr>
                                      <p:to>
                                        <p:strVal val="visible"/>
                                      </p:to>
                                    </p:set>
                                    <p:animEffect transition="in" filter="fade">
                                      <p:cBhvr>
                                        <p:cTn id="7" dur="500"/>
                                        <p:tgtEl>
                                          <p:spTgt spid="1759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923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760259" name="Text Box 3"/>
          <p:cNvSpPr txBox="1">
            <a:spLocks noChangeArrowheads="1"/>
          </p:cNvSpPr>
          <p:nvPr/>
        </p:nvSpPr>
        <p:spPr bwMode="auto">
          <a:xfrm>
            <a:off x="266700" y="1399566"/>
            <a:ext cx="8610600" cy="40588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nSpc>
                <a:spcPct val="80000"/>
              </a:lnSpc>
            </a:pPr>
            <a:r>
              <a:rPr lang="en-US" b="1" dirty="0" smtClean="0">
                <a:solidFill>
                  <a:srgbClr val="FFC000"/>
                </a:solidFill>
                <a:effectLst>
                  <a:glow rad="228600">
                    <a:schemeClr val="accent4">
                      <a:satMod val="175000"/>
                    </a:schemeClr>
                  </a:glow>
                  <a:outerShdw blurRad="50800" dist="38100" dir="2700000" algn="tl" rotWithShape="0">
                    <a:prstClr val="black">
                      <a:alpha val="40000"/>
                    </a:prstClr>
                  </a:outerShdw>
                </a:effectLst>
                <a:latin typeface="Teen" pitchFamily="2" charset="0"/>
              </a:rPr>
              <a:t>Amos </a:t>
            </a:r>
            <a:r>
              <a:rPr lang="en-US" b="1" dirty="0">
                <a:solidFill>
                  <a:srgbClr val="FFC000"/>
                </a:solidFill>
                <a:effectLst>
                  <a:glow rad="228600">
                    <a:schemeClr val="accent4">
                      <a:satMod val="175000"/>
                    </a:schemeClr>
                  </a:glow>
                  <a:outerShdw blurRad="50800" dist="38100" dir="2700000" algn="tl" rotWithShape="0">
                    <a:prstClr val="black">
                      <a:alpha val="40000"/>
                    </a:prstClr>
                  </a:outerShdw>
                </a:effectLst>
                <a:latin typeface="Teen" pitchFamily="2" charset="0"/>
              </a:rPr>
              <a:t>7:10-13</a:t>
            </a:r>
            <a:br>
              <a:rPr lang="en-US" b="1" dirty="0">
                <a:solidFill>
                  <a:srgbClr val="FFC000"/>
                </a:solidFill>
                <a:effectLst>
                  <a:glow rad="228600">
                    <a:schemeClr val="accent4">
                      <a:satMod val="175000"/>
                    </a:schemeClr>
                  </a:glow>
                  <a:outerShdw blurRad="50800" dist="38100" dir="2700000" algn="tl" rotWithShape="0">
                    <a:prstClr val="black">
                      <a:alpha val="40000"/>
                    </a:prstClr>
                  </a:outerShdw>
                </a:effectLst>
                <a:latin typeface="Teen" pitchFamily="2" charset="0"/>
              </a:rPr>
            </a:br>
            <a:r>
              <a:rPr lang="en-US" b="1" dirty="0">
                <a:solidFill>
                  <a:srgbClr val="FFC000"/>
                </a:solidFill>
                <a:effectLst>
                  <a:glow rad="228600">
                    <a:schemeClr val="accent4">
                      <a:satMod val="175000"/>
                    </a:schemeClr>
                  </a:glow>
                  <a:outerShdw blurRad="50800" dist="38100" dir="2700000" algn="tl" rotWithShape="0">
                    <a:prstClr val="black">
                      <a:alpha val="40000"/>
                    </a:prstClr>
                  </a:outerShdw>
                </a:effectLst>
                <a:latin typeface="Teen" pitchFamily="2" charset="0"/>
              </a:rPr>
              <a:t>12  </a:t>
            </a:r>
            <a:r>
              <a:rPr lang="en-US" b="1" dirty="0">
                <a:solidFill>
                  <a:schemeClr val="bg1"/>
                </a:solidFill>
                <a:effectLst>
                  <a:glow rad="228600">
                    <a:schemeClr val="accent4">
                      <a:satMod val="175000"/>
                    </a:schemeClr>
                  </a:glow>
                  <a:outerShdw blurRad="50800" dist="38100" dir="2700000" algn="tl" rotWithShape="0">
                    <a:prstClr val="black">
                      <a:alpha val="40000"/>
                    </a:prstClr>
                  </a:outerShdw>
                </a:effectLst>
                <a:latin typeface="Teen" pitchFamily="2" charset="0"/>
              </a:rPr>
              <a:t>Also </a:t>
            </a:r>
            <a:r>
              <a:rPr lang="en-US" b="1" dirty="0" err="1">
                <a:solidFill>
                  <a:schemeClr val="bg1"/>
                </a:solidFill>
                <a:effectLst>
                  <a:glow rad="228600">
                    <a:schemeClr val="accent4">
                      <a:satMod val="175000"/>
                    </a:schemeClr>
                  </a:glow>
                  <a:outerShdw blurRad="50800" dist="38100" dir="2700000" algn="tl" rotWithShape="0">
                    <a:prstClr val="black">
                      <a:alpha val="40000"/>
                    </a:prstClr>
                  </a:outerShdw>
                </a:effectLst>
                <a:latin typeface="Teen" pitchFamily="2" charset="0"/>
              </a:rPr>
              <a:t>Amaziah</a:t>
            </a:r>
            <a:r>
              <a:rPr lang="en-US" b="1" dirty="0">
                <a:solidFill>
                  <a:schemeClr val="bg1"/>
                </a:solidFill>
                <a:effectLst>
                  <a:glow rad="228600">
                    <a:schemeClr val="accent4">
                      <a:satMod val="175000"/>
                    </a:schemeClr>
                  </a:glow>
                  <a:outerShdw blurRad="50800" dist="38100" dir="2700000" algn="tl" rotWithShape="0">
                    <a:prstClr val="black">
                      <a:alpha val="40000"/>
                    </a:prstClr>
                  </a:outerShdw>
                </a:effectLst>
                <a:latin typeface="Teen" pitchFamily="2" charset="0"/>
              </a:rPr>
              <a:t> said unto Amos, O thou seer, go, flee thee away into the land of Judah, and there eat bread, and prophesy there:</a:t>
            </a:r>
            <a:r>
              <a:rPr lang="en-US" b="1" dirty="0">
                <a:solidFill>
                  <a:schemeClr val="folHlink"/>
                </a:solidFill>
                <a:effectLst>
                  <a:glow rad="228600">
                    <a:schemeClr val="accent4">
                      <a:satMod val="175000"/>
                    </a:schemeClr>
                  </a:glow>
                  <a:outerShdw blurRad="50800" dist="38100" dir="2700000" algn="tl" rotWithShape="0">
                    <a:prstClr val="black">
                      <a:alpha val="40000"/>
                    </a:prstClr>
                  </a:outerShdw>
                </a:effectLst>
                <a:latin typeface="Teen" pitchFamily="2" charset="0"/>
              </a:rPr>
              <a:t> </a:t>
            </a:r>
          </a:p>
          <a:p>
            <a:pPr>
              <a:lnSpc>
                <a:spcPct val="80000"/>
              </a:lnSpc>
            </a:pPr>
            <a:r>
              <a:rPr lang="en-US" b="1" dirty="0">
                <a:solidFill>
                  <a:srgbClr val="FFC000"/>
                </a:solidFill>
                <a:effectLst>
                  <a:glow rad="228600">
                    <a:schemeClr val="accent4">
                      <a:satMod val="175000"/>
                    </a:schemeClr>
                  </a:glow>
                  <a:outerShdw blurRad="50800" dist="38100" dir="2700000" algn="tl" rotWithShape="0">
                    <a:prstClr val="black">
                      <a:alpha val="40000"/>
                    </a:prstClr>
                  </a:outerShdw>
                </a:effectLst>
                <a:latin typeface="Teen" pitchFamily="2" charset="0"/>
              </a:rPr>
              <a:t>13</a:t>
            </a:r>
            <a:r>
              <a:rPr lang="en-US" b="1" dirty="0">
                <a:solidFill>
                  <a:schemeClr val="folHlink"/>
                </a:solidFill>
                <a:effectLst>
                  <a:glow rad="228600">
                    <a:schemeClr val="accent4">
                      <a:satMod val="175000"/>
                    </a:schemeClr>
                  </a:glow>
                  <a:outerShdw blurRad="50800" dist="38100" dir="2700000" algn="tl" rotWithShape="0">
                    <a:prstClr val="black">
                      <a:alpha val="40000"/>
                    </a:prstClr>
                  </a:outerShdw>
                </a:effectLst>
                <a:latin typeface="Teen" pitchFamily="2" charset="0"/>
              </a:rPr>
              <a:t>  </a:t>
            </a:r>
            <a:r>
              <a:rPr lang="en-US" b="1" dirty="0">
                <a:solidFill>
                  <a:schemeClr val="bg1"/>
                </a:solidFill>
                <a:effectLst>
                  <a:glow rad="228600">
                    <a:schemeClr val="accent4">
                      <a:satMod val="175000"/>
                    </a:schemeClr>
                  </a:glow>
                  <a:outerShdw blurRad="50800" dist="38100" dir="2700000" algn="tl" rotWithShape="0">
                    <a:prstClr val="black">
                      <a:alpha val="40000"/>
                    </a:prstClr>
                  </a:outerShdw>
                </a:effectLst>
                <a:latin typeface="Teen" pitchFamily="2" charset="0"/>
              </a:rPr>
              <a:t>But prophesy not again any more at Bethel: for it is the king's chapel, and it is the king's court.</a:t>
            </a:r>
            <a:r>
              <a:rPr lang="en-US" b="1" dirty="0">
                <a:solidFill>
                  <a:schemeClr val="folHlink"/>
                </a:solidFill>
                <a:effectLst>
                  <a:glow rad="228600">
                    <a:schemeClr val="accent4">
                      <a:satMod val="175000"/>
                    </a:schemeClr>
                  </a:glow>
                  <a:outerShdw blurRad="50800" dist="38100" dir="2700000" algn="tl" rotWithShape="0">
                    <a:prstClr val="black">
                      <a:alpha val="40000"/>
                    </a:prstClr>
                  </a:outerShdw>
                </a:effectLst>
                <a:latin typeface="Teen" pitchFamily="2" charset="0"/>
              </a:rPr>
              <a:t> </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761282" name="Text Box 2"/>
          <p:cNvSpPr txBox="1">
            <a:spLocks noChangeArrowheads="1"/>
          </p:cNvSpPr>
          <p:nvPr/>
        </p:nvSpPr>
        <p:spPr bwMode="auto">
          <a:xfrm>
            <a:off x="381000" y="1295400"/>
            <a:ext cx="8763000" cy="1936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nSpc>
                <a:spcPct val="80000"/>
              </a:lnSpc>
              <a:spcAft>
                <a:spcPct val="20000"/>
              </a:spcAft>
              <a:buClr>
                <a:srgbClr val="FFFF99"/>
              </a:buClr>
              <a:buFontTx/>
              <a:buChar char="•"/>
            </a:pPr>
            <a:r>
              <a:rPr lang="en-US" sz="6500" b="1" i="1" dirty="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Telling ON Amos</a:t>
            </a:r>
          </a:p>
          <a:p>
            <a:pPr>
              <a:lnSpc>
                <a:spcPct val="80000"/>
              </a:lnSpc>
              <a:spcAft>
                <a:spcPct val="20000"/>
              </a:spcAft>
              <a:buClr>
                <a:srgbClr val="FFFF99"/>
              </a:buClr>
              <a:buFontTx/>
              <a:buChar char="•"/>
            </a:pPr>
            <a:r>
              <a:rPr lang="en-US" sz="6500" b="1" i="1" dirty="0">
                <a:solidFill>
                  <a:srgbClr val="66FF33"/>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Telling OFF Amos</a:t>
            </a:r>
          </a:p>
        </p:txBody>
      </p:sp>
      <p:sp>
        <p:nvSpPr>
          <p:cNvPr id="1761285" name="Text Box 5"/>
          <p:cNvSpPr txBox="1">
            <a:spLocks noChangeArrowheads="1"/>
          </p:cNvSpPr>
          <p:nvPr/>
        </p:nvSpPr>
        <p:spPr bwMode="auto">
          <a:xfrm>
            <a:off x="0" y="4191000"/>
            <a:ext cx="9144000" cy="24239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lnSpc>
                <a:spcPct val="60000"/>
              </a:lnSpc>
              <a:spcAft>
                <a:spcPct val="15000"/>
              </a:spcAft>
            </a:pPr>
            <a:r>
              <a:rPr lang="en-US" sz="8000" b="1" dirty="0">
                <a:solidFill>
                  <a:srgbClr val="FFFF00"/>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This is the King’s Chapel </a:t>
            </a:r>
            <a:r>
              <a:rPr lang="en-US" sz="8000" b="1" dirty="0" smtClean="0">
                <a:solidFill>
                  <a:srgbClr val="FFFF00"/>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 The </a:t>
            </a:r>
            <a:r>
              <a:rPr lang="en-US" sz="8000" b="1" dirty="0">
                <a:solidFill>
                  <a:srgbClr val="FFFF00"/>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King’s Court!</a:t>
            </a:r>
          </a:p>
        </p:txBody>
      </p:sp>
      <p:sp>
        <p:nvSpPr>
          <p:cNvPr id="9" name="Rectangle 8"/>
          <p:cNvSpPr/>
          <p:nvPr/>
        </p:nvSpPr>
        <p:spPr>
          <a:xfrm>
            <a:off x="304800" y="304800"/>
            <a:ext cx="8534400" cy="685800"/>
          </a:xfrm>
          <a:prstGeom prst="rect">
            <a:avLst/>
          </a:prstGeom>
          <a:solidFill>
            <a:srgbClr val="7030A0"/>
          </a:solidFill>
          <a:ln>
            <a:noFill/>
          </a:ln>
          <a:effectLst>
            <a:glow rad="228600">
              <a:schemeClr val="accent4">
                <a:satMod val="175000"/>
                <a:alpha val="40000"/>
              </a:schemeClr>
            </a:glow>
            <a:outerShdw blurRad="50800" dist="50800" dir="5400000" algn="ctr" rotWithShape="0">
              <a:schemeClr val="tx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2"/>
          <p:cNvSpPr txBox="1">
            <a:spLocks noChangeArrowheads="1"/>
          </p:cNvSpPr>
          <p:nvPr/>
        </p:nvSpPr>
        <p:spPr bwMode="auto">
          <a:xfrm>
            <a:off x="0" y="175847"/>
            <a:ext cx="9144000" cy="880177"/>
          </a:xfrm>
          <a:prstGeom prst="rect">
            <a:avLst/>
          </a:prstGeom>
          <a:noFill/>
          <a:ln>
            <a:noFill/>
          </a:ln>
          <a:effectLst>
            <a:glow rad="228600">
              <a:schemeClr val="accent4">
                <a:satMod val="175000"/>
                <a:alpha val="4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lnSpc>
                <a:spcPct val="65000"/>
              </a:lnSpc>
              <a:spcAft>
                <a:spcPct val="25000"/>
              </a:spcAft>
            </a:pPr>
            <a:r>
              <a:rPr lang="en-US" sz="7000" b="1" spc="-150" dirty="0" smtClean="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AMAZIAH THE PRIEST</a:t>
            </a:r>
            <a:endParaRPr lang="en-US" sz="7000" b="1" spc="-150" dirty="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endParaRP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p:cTn id="7" dur="5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0">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0">
                                            <p:txEl>
                                              <p:pRg st="0" end="0"/>
                                            </p:txEl>
                                          </p:spTgt>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1000" fill="hold"/>
                                        <p:tgtEl>
                                          <p:spTgt spid="9"/>
                                        </p:tgtEl>
                                        <p:attrNameLst>
                                          <p:attrName>ppt_w</p:attrName>
                                        </p:attrNameLst>
                                      </p:cBhvr>
                                      <p:tavLst>
                                        <p:tav tm="0">
                                          <p:val>
                                            <p:strVal val="#ppt_w*0.70"/>
                                          </p:val>
                                        </p:tav>
                                        <p:tav tm="100000">
                                          <p:val>
                                            <p:strVal val="#ppt_w"/>
                                          </p:val>
                                        </p:tav>
                                      </p:tavLst>
                                    </p:anim>
                                    <p:anim calcmode="lin" valueType="num">
                                      <p:cBhvr>
                                        <p:cTn id="13" dur="1000" fill="hold"/>
                                        <p:tgtEl>
                                          <p:spTgt spid="9"/>
                                        </p:tgtEl>
                                        <p:attrNameLst>
                                          <p:attrName>ppt_h</p:attrName>
                                        </p:attrNameLst>
                                      </p:cBhvr>
                                      <p:tavLst>
                                        <p:tav tm="0">
                                          <p:val>
                                            <p:strVal val="#ppt_h"/>
                                          </p:val>
                                        </p:tav>
                                        <p:tav tm="100000">
                                          <p:val>
                                            <p:strVal val="#ppt_h"/>
                                          </p:val>
                                        </p:tav>
                                      </p:tavLst>
                                    </p:anim>
                                    <p:animEffect transition="in" filter="fade">
                                      <p:cBhvr>
                                        <p:cTn id="14" dur="10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1761282">
                                            <p:txEl>
                                              <p:pRg st="0" end="0"/>
                                            </p:txEl>
                                          </p:spTgt>
                                        </p:tgtEl>
                                        <p:attrNameLst>
                                          <p:attrName>style.visibility</p:attrName>
                                        </p:attrNameLst>
                                      </p:cBhvr>
                                      <p:to>
                                        <p:strVal val="visible"/>
                                      </p:to>
                                    </p:set>
                                    <p:anim calcmode="lin" valueType="num">
                                      <p:cBhvr additive="base">
                                        <p:cTn id="19" dur="500" fill="hold"/>
                                        <p:tgtEl>
                                          <p:spTgt spid="1761282">
                                            <p:txEl>
                                              <p:pRg st="0" end="0"/>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76128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1761282">
                                            <p:txEl>
                                              <p:pRg st="1" end="1"/>
                                            </p:txEl>
                                          </p:spTgt>
                                        </p:tgtEl>
                                        <p:attrNameLst>
                                          <p:attrName>style.visibility</p:attrName>
                                        </p:attrNameLst>
                                      </p:cBhvr>
                                      <p:to>
                                        <p:strVal val="visible"/>
                                      </p:to>
                                    </p:set>
                                    <p:anim calcmode="lin" valueType="num">
                                      <p:cBhvr additive="base">
                                        <p:cTn id="25" dur="500" fill="hold"/>
                                        <p:tgtEl>
                                          <p:spTgt spid="1761282">
                                            <p:txEl>
                                              <p:pRg st="1" end="1"/>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176128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761285">
                                            <p:txEl>
                                              <p:pRg st="0" end="0"/>
                                            </p:txEl>
                                          </p:spTgt>
                                        </p:tgtEl>
                                        <p:attrNameLst>
                                          <p:attrName>style.visibility</p:attrName>
                                        </p:attrNameLst>
                                      </p:cBhvr>
                                      <p:to>
                                        <p:strVal val="visible"/>
                                      </p:to>
                                    </p:set>
                                    <p:animEffect transition="in" filter="fade">
                                      <p:cBhvr>
                                        <p:cTn id="31" dur="500"/>
                                        <p:tgtEl>
                                          <p:spTgt spid="176128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762307" name="Text Box 3"/>
          <p:cNvSpPr txBox="1">
            <a:spLocks noChangeArrowheads="1"/>
          </p:cNvSpPr>
          <p:nvPr/>
        </p:nvSpPr>
        <p:spPr bwMode="auto">
          <a:xfrm>
            <a:off x="266700" y="1509447"/>
            <a:ext cx="8610600" cy="5043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nSpc>
                <a:spcPct val="80000"/>
              </a:lnSpc>
            </a:pPr>
            <a:r>
              <a:rPr lang="en-US" b="1" dirty="0">
                <a:solidFill>
                  <a:srgbClr val="FFC000"/>
                </a:solidFill>
                <a:effectLst>
                  <a:glow rad="228600">
                    <a:schemeClr val="accent4">
                      <a:satMod val="175000"/>
                    </a:schemeClr>
                  </a:glow>
                  <a:outerShdw blurRad="50800" dist="38100" dir="2700000" algn="tl" rotWithShape="0">
                    <a:prstClr val="black">
                      <a:alpha val="40000"/>
                    </a:prstClr>
                  </a:outerShdw>
                </a:effectLst>
                <a:latin typeface="Teen" pitchFamily="2" charset="0"/>
              </a:rPr>
              <a:t>Amos 7:14-17</a:t>
            </a:r>
            <a:br>
              <a:rPr lang="en-US" b="1" dirty="0">
                <a:solidFill>
                  <a:srgbClr val="FFC000"/>
                </a:solidFill>
                <a:effectLst>
                  <a:glow rad="228600">
                    <a:schemeClr val="accent4">
                      <a:satMod val="175000"/>
                    </a:schemeClr>
                  </a:glow>
                  <a:outerShdw blurRad="50800" dist="38100" dir="2700000" algn="tl" rotWithShape="0">
                    <a:prstClr val="black">
                      <a:alpha val="40000"/>
                    </a:prstClr>
                  </a:outerShdw>
                </a:effectLst>
                <a:latin typeface="Teen" pitchFamily="2" charset="0"/>
              </a:rPr>
            </a:br>
            <a:r>
              <a:rPr lang="en-US" b="1" dirty="0">
                <a:solidFill>
                  <a:srgbClr val="FFC000"/>
                </a:solidFill>
                <a:effectLst>
                  <a:glow rad="228600">
                    <a:schemeClr val="accent4">
                      <a:satMod val="175000"/>
                    </a:schemeClr>
                  </a:glow>
                  <a:outerShdw blurRad="50800" dist="38100" dir="2700000" algn="tl" rotWithShape="0">
                    <a:prstClr val="black">
                      <a:alpha val="40000"/>
                    </a:prstClr>
                  </a:outerShdw>
                </a:effectLst>
                <a:latin typeface="Teen" pitchFamily="2" charset="0"/>
              </a:rPr>
              <a:t>14  </a:t>
            </a:r>
            <a:r>
              <a:rPr lang="en-US" b="1" dirty="0">
                <a:solidFill>
                  <a:schemeClr val="bg1"/>
                </a:solidFill>
                <a:effectLst>
                  <a:glow rad="228600">
                    <a:schemeClr val="accent4">
                      <a:satMod val="175000"/>
                    </a:schemeClr>
                  </a:glow>
                  <a:outerShdw blurRad="50800" dist="38100" dir="2700000" algn="tl" rotWithShape="0">
                    <a:prstClr val="black">
                      <a:alpha val="40000"/>
                    </a:prstClr>
                  </a:outerShdw>
                </a:effectLst>
                <a:latin typeface="Teen" pitchFamily="2" charset="0"/>
              </a:rPr>
              <a:t>Then answered Amos, and said to </a:t>
            </a:r>
            <a:r>
              <a:rPr lang="en-US" b="1" dirty="0" err="1">
                <a:solidFill>
                  <a:schemeClr val="bg1"/>
                </a:solidFill>
                <a:effectLst>
                  <a:glow rad="228600">
                    <a:schemeClr val="accent4">
                      <a:satMod val="175000"/>
                    </a:schemeClr>
                  </a:glow>
                  <a:outerShdw blurRad="50800" dist="38100" dir="2700000" algn="tl" rotWithShape="0">
                    <a:prstClr val="black">
                      <a:alpha val="40000"/>
                    </a:prstClr>
                  </a:outerShdw>
                </a:effectLst>
                <a:latin typeface="Teen" pitchFamily="2" charset="0"/>
              </a:rPr>
              <a:t>Amaziah</a:t>
            </a:r>
            <a:r>
              <a:rPr lang="en-US" b="1" dirty="0">
                <a:solidFill>
                  <a:schemeClr val="bg1"/>
                </a:solidFill>
                <a:effectLst>
                  <a:glow rad="228600">
                    <a:schemeClr val="accent4">
                      <a:satMod val="175000"/>
                    </a:schemeClr>
                  </a:glow>
                  <a:outerShdw blurRad="50800" dist="38100" dir="2700000" algn="tl" rotWithShape="0">
                    <a:prstClr val="black">
                      <a:alpha val="40000"/>
                    </a:prstClr>
                  </a:outerShdw>
                </a:effectLst>
                <a:latin typeface="Teen" pitchFamily="2" charset="0"/>
              </a:rPr>
              <a:t>, I was no prophet, neither was I a prophet's son; but I was an </a:t>
            </a:r>
            <a:r>
              <a:rPr lang="en-US" b="1" dirty="0" err="1">
                <a:solidFill>
                  <a:schemeClr val="bg1"/>
                </a:solidFill>
                <a:effectLst>
                  <a:glow rad="228600">
                    <a:schemeClr val="accent4">
                      <a:satMod val="175000"/>
                    </a:schemeClr>
                  </a:glow>
                  <a:outerShdw blurRad="50800" dist="38100" dir="2700000" algn="tl" rotWithShape="0">
                    <a:prstClr val="black">
                      <a:alpha val="40000"/>
                    </a:prstClr>
                  </a:outerShdw>
                </a:effectLst>
                <a:latin typeface="Teen" pitchFamily="2" charset="0"/>
              </a:rPr>
              <a:t>herdman</a:t>
            </a:r>
            <a:r>
              <a:rPr lang="en-US" b="1" dirty="0">
                <a:solidFill>
                  <a:schemeClr val="bg1"/>
                </a:solidFill>
                <a:effectLst>
                  <a:glow rad="228600">
                    <a:schemeClr val="accent4">
                      <a:satMod val="175000"/>
                    </a:schemeClr>
                  </a:glow>
                  <a:outerShdw blurRad="50800" dist="38100" dir="2700000" algn="tl" rotWithShape="0">
                    <a:prstClr val="black">
                      <a:alpha val="40000"/>
                    </a:prstClr>
                  </a:outerShdw>
                </a:effectLst>
                <a:latin typeface="Teen" pitchFamily="2" charset="0"/>
              </a:rPr>
              <a:t>, and a gatherer of </a:t>
            </a:r>
            <a:r>
              <a:rPr lang="en-US" b="1" dirty="0" err="1">
                <a:solidFill>
                  <a:schemeClr val="bg1"/>
                </a:solidFill>
                <a:effectLst>
                  <a:glow rad="228600">
                    <a:schemeClr val="accent4">
                      <a:satMod val="175000"/>
                    </a:schemeClr>
                  </a:glow>
                  <a:outerShdw blurRad="50800" dist="38100" dir="2700000" algn="tl" rotWithShape="0">
                    <a:prstClr val="black">
                      <a:alpha val="40000"/>
                    </a:prstClr>
                  </a:outerShdw>
                </a:effectLst>
                <a:latin typeface="Teen" pitchFamily="2" charset="0"/>
              </a:rPr>
              <a:t>sycomore</a:t>
            </a:r>
            <a:r>
              <a:rPr lang="en-US" b="1" dirty="0">
                <a:solidFill>
                  <a:schemeClr val="bg1"/>
                </a:solidFill>
                <a:effectLst>
                  <a:glow rad="228600">
                    <a:schemeClr val="accent4">
                      <a:satMod val="175000"/>
                    </a:schemeClr>
                  </a:glow>
                  <a:outerShdw blurRad="50800" dist="38100" dir="2700000" algn="tl" rotWithShape="0">
                    <a:prstClr val="black">
                      <a:alpha val="40000"/>
                    </a:prstClr>
                  </a:outerShdw>
                </a:effectLst>
                <a:latin typeface="Teen" pitchFamily="2" charset="0"/>
              </a:rPr>
              <a:t> fruit:</a:t>
            </a:r>
            <a:r>
              <a:rPr lang="en-US" b="1" dirty="0">
                <a:solidFill>
                  <a:schemeClr val="folHlink"/>
                </a:solidFill>
                <a:effectLst>
                  <a:glow rad="228600">
                    <a:schemeClr val="accent4">
                      <a:satMod val="175000"/>
                    </a:schemeClr>
                  </a:glow>
                  <a:outerShdw blurRad="50800" dist="38100" dir="2700000" algn="tl" rotWithShape="0">
                    <a:prstClr val="black">
                      <a:alpha val="40000"/>
                    </a:prstClr>
                  </a:outerShdw>
                </a:effectLst>
                <a:latin typeface="Teen" pitchFamily="2" charset="0"/>
              </a:rPr>
              <a:t> </a:t>
            </a:r>
          </a:p>
          <a:p>
            <a:pPr>
              <a:lnSpc>
                <a:spcPct val="80000"/>
              </a:lnSpc>
            </a:pPr>
            <a:r>
              <a:rPr lang="en-US" b="1" dirty="0">
                <a:solidFill>
                  <a:srgbClr val="FFC000"/>
                </a:solidFill>
                <a:effectLst>
                  <a:glow rad="228600">
                    <a:schemeClr val="accent4">
                      <a:satMod val="175000"/>
                    </a:schemeClr>
                  </a:glow>
                  <a:outerShdw blurRad="50800" dist="38100" dir="2700000" algn="tl" rotWithShape="0">
                    <a:prstClr val="black">
                      <a:alpha val="40000"/>
                    </a:prstClr>
                  </a:outerShdw>
                </a:effectLst>
                <a:latin typeface="Teen" pitchFamily="2" charset="0"/>
              </a:rPr>
              <a:t>15</a:t>
            </a:r>
            <a:r>
              <a:rPr lang="en-US" b="1" dirty="0">
                <a:solidFill>
                  <a:schemeClr val="folHlink"/>
                </a:solidFill>
                <a:effectLst>
                  <a:glow rad="228600">
                    <a:schemeClr val="accent4">
                      <a:satMod val="175000"/>
                    </a:schemeClr>
                  </a:glow>
                  <a:outerShdw blurRad="50800" dist="38100" dir="2700000" algn="tl" rotWithShape="0">
                    <a:prstClr val="black">
                      <a:alpha val="40000"/>
                    </a:prstClr>
                  </a:outerShdw>
                </a:effectLst>
                <a:latin typeface="Teen" pitchFamily="2" charset="0"/>
              </a:rPr>
              <a:t>  </a:t>
            </a:r>
            <a:r>
              <a:rPr lang="en-US" b="1" dirty="0">
                <a:solidFill>
                  <a:schemeClr val="bg1"/>
                </a:solidFill>
                <a:effectLst>
                  <a:glow rad="228600">
                    <a:schemeClr val="accent4">
                      <a:satMod val="175000"/>
                    </a:schemeClr>
                  </a:glow>
                  <a:outerShdw blurRad="50800" dist="38100" dir="2700000" algn="tl" rotWithShape="0">
                    <a:prstClr val="black">
                      <a:alpha val="40000"/>
                    </a:prstClr>
                  </a:outerShdw>
                </a:effectLst>
                <a:latin typeface="Teen" pitchFamily="2" charset="0"/>
              </a:rPr>
              <a:t>And the LORD took me as I followed the flock, and the LORD said unto me, Go, prophesy unto my people Israel.</a:t>
            </a:r>
            <a:r>
              <a:rPr lang="en-US" b="1" dirty="0">
                <a:solidFill>
                  <a:schemeClr val="folHlink"/>
                </a:solidFill>
                <a:effectLst>
                  <a:glow rad="228600">
                    <a:schemeClr val="accent4">
                      <a:satMod val="175000"/>
                    </a:schemeClr>
                  </a:glow>
                  <a:outerShdw blurRad="50800" dist="38100" dir="2700000" algn="tl" rotWithShape="0">
                    <a:prstClr val="black">
                      <a:alpha val="40000"/>
                    </a:prstClr>
                  </a:outerShdw>
                </a:effectLst>
                <a:latin typeface="Teen" pitchFamily="2" charset="0"/>
              </a:rPr>
              <a:t> </a:t>
            </a:r>
            <a:endParaRPr lang="en-US" b="1" dirty="0">
              <a:solidFill>
                <a:schemeClr val="bg1"/>
              </a:solidFill>
              <a:effectLst>
                <a:glow rad="228600">
                  <a:schemeClr val="accent4">
                    <a:satMod val="175000"/>
                  </a:schemeClr>
                </a:glow>
                <a:outerShdw blurRad="50800" dist="38100" dir="2700000" algn="tl" rotWithShape="0">
                  <a:prstClr val="black">
                    <a:alpha val="40000"/>
                  </a:prstClr>
                </a:outerShdw>
              </a:effectLst>
              <a:latin typeface="Teen" pitchFamily="2" charset="0"/>
            </a:endParaRPr>
          </a:p>
        </p:txBody>
      </p:sp>
      <p:sp>
        <p:nvSpPr>
          <p:cNvPr id="7" name="Rectangle 6"/>
          <p:cNvSpPr/>
          <p:nvPr/>
        </p:nvSpPr>
        <p:spPr>
          <a:xfrm>
            <a:off x="304800" y="457200"/>
            <a:ext cx="8534400" cy="685800"/>
          </a:xfrm>
          <a:prstGeom prst="rect">
            <a:avLst/>
          </a:prstGeom>
          <a:solidFill>
            <a:srgbClr val="7030A0"/>
          </a:solidFill>
          <a:ln>
            <a:noFill/>
          </a:ln>
          <a:effectLst>
            <a:glow rad="228600">
              <a:schemeClr val="accent4">
                <a:satMod val="175000"/>
                <a:alpha val="40000"/>
              </a:schemeClr>
            </a:glow>
            <a:outerShdw blurRad="50800" dist="50800" dir="5400000" algn="ctr" rotWithShape="0">
              <a:schemeClr val="tx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Box 2"/>
          <p:cNvSpPr txBox="1">
            <a:spLocks noChangeArrowheads="1"/>
          </p:cNvSpPr>
          <p:nvPr/>
        </p:nvSpPr>
        <p:spPr bwMode="auto">
          <a:xfrm>
            <a:off x="0" y="136468"/>
            <a:ext cx="9144000" cy="1082732"/>
          </a:xfrm>
          <a:prstGeom prst="rect">
            <a:avLst/>
          </a:prstGeom>
          <a:noFill/>
          <a:ln>
            <a:noFill/>
          </a:ln>
          <a:effectLst>
            <a:glow rad="228600">
              <a:schemeClr val="accent4">
                <a:satMod val="175000"/>
                <a:alpha val="4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lnSpc>
                <a:spcPct val="65000"/>
              </a:lnSpc>
              <a:spcAft>
                <a:spcPct val="25000"/>
              </a:spcAft>
            </a:pPr>
            <a:r>
              <a:rPr lang="en-US" sz="8800" b="1" spc="-150" dirty="0" smtClean="0">
                <a:solidFill>
                  <a:srgbClr val="FFFF00"/>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AMOS FIRED BACK!</a:t>
            </a:r>
            <a:endParaRPr lang="en-US" sz="8800" b="1" spc="-150" dirty="0">
              <a:solidFill>
                <a:srgbClr val="FFFF00"/>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endParaRP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6"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1000" fill="hold"/>
                                        <p:tgtEl>
                                          <p:spTgt spid="8">
                                            <p:txEl>
                                              <p:pRg st="0" end="0"/>
                                            </p:txEl>
                                          </p:spTgt>
                                        </p:tgtEl>
                                        <p:attrNameLst>
                                          <p:attrName>ppt_w</p:attrName>
                                        </p:attrNameLst>
                                      </p:cBhvr>
                                      <p:tavLst>
                                        <p:tav tm="0">
                                          <p:val>
                                            <p:strVal val="(6*min(max(#ppt_w*#ppt_h,.3),1)-7.4)/-.7*#ppt_w"/>
                                          </p:val>
                                        </p:tav>
                                        <p:tav tm="100000">
                                          <p:val>
                                            <p:strVal val="#ppt_w"/>
                                          </p:val>
                                        </p:tav>
                                      </p:tavLst>
                                    </p:anim>
                                    <p:anim calcmode="lin" valueType="num">
                                      <p:cBhvr>
                                        <p:cTn id="8" dur="1000" fill="hold"/>
                                        <p:tgtEl>
                                          <p:spTgt spid="8">
                                            <p:txEl>
                                              <p:pRg st="0" end="0"/>
                                            </p:txEl>
                                          </p:spTgt>
                                        </p:tgtEl>
                                        <p:attrNameLst>
                                          <p:attrName>ppt_h</p:attrName>
                                        </p:attrNameLst>
                                      </p:cBhvr>
                                      <p:tavLst>
                                        <p:tav tm="0">
                                          <p:val>
                                            <p:strVal val="(6*min(max(#ppt_w*#ppt_h,.3),1)-7.4)/-.7*#ppt_h"/>
                                          </p:val>
                                        </p:tav>
                                        <p:tav tm="100000">
                                          <p:val>
                                            <p:strVal val="#ppt_h"/>
                                          </p:val>
                                        </p:tav>
                                      </p:tavLst>
                                    </p:anim>
                                    <p:anim calcmode="lin" valueType="num">
                                      <p:cBhvr>
                                        <p:cTn id="9" dur="1000" fill="hold"/>
                                        <p:tgtEl>
                                          <p:spTgt spid="8">
                                            <p:txEl>
                                              <p:pRg st="0" end="0"/>
                                            </p:txEl>
                                          </p:spTgt>
                                        </p:tgtEl>
                                        <p:attrNameLst>
                                          <p:attrName>ppt_x</p:attrName>
                                        </p:attrNameLst>
                                      </p:cBhvr>
                                      <p:tavLst>
                                        <p:tav tm="0">
                                          <p:val>
                                            <p:fltVal val="0.5"/>
                                          </p:val>
                                        </p:tav>
                                        <p:tav tm="100000">
                                          <p:val>
                                            <p:strVal val="#ppt_x"/>
                                          </p:val>
                                        </p:tav>
                                      </p:tavLst>
                                    </p:anim>
                                    <p:anim calcmode="lin" valueType="num">
                                      <p:cBhvr>
                                        <p:cTn id="10" dur="1000" fill="hold"/>
                                        <p:tgtEl>
                                          <p:spTgt spid="8">
                                            <p:txEl>
                                              <p:pRg st="0" end="0"/>
                                            </p:txEl>
                                          </p:spTgt>
                                        </p:tgtEl>
                                        <p:attrNameLst>
                                          <p:attrName>ppt_y</p:attrName>
                                        </p:attrNameLst>
                                      </p:cBhvr>
                                      <p:tavLst>
                                        <p:tav tm="0">
                                          <p:val>
                                            <p:strVal val="1+(6*min(max(#ppt_w*#ppt_h,.3),1)-7.4)/-.7*#ppt_h/2"/>
                                          </p:val>
                                        </p:tav>
                                        <p:tav tm="100000">
                                          <p:val>
                                            <p:strVal val="#ppt_y"/>
                                          </p:val>
                                        </p:tav>
                                      </p:tavLst>
                                    </p:anim>
                                  </p:childTnLst>
                                </p:cTn>
                              </p:par>
                              <p:par>
                                <p:cTn id="11" presetID="55"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1000" fill="hold"/>
                                        <p:tgtEl>
                                          <p:spTgt spid="7"/>
                                        </p:tgtEl>
                                        <p:attrNameLst>
                                          <p:attrName>ppt_w</p:attrName>
                                        </p:attrNameLst>
                                      </p:cBhvr>
                                      <p:tavLst>
                                        <p:tav tm="0">
                                          <p:val>
                                            <p:strVal val="#ppt_w*0.70"/>
                                          </p:val>
                                        </p:tav>
                                        <p:tav tm="100000">
                                          <p:val>
                                            <p:strVal val="#ppt_w"/>
                                          </p:val>
                                        </p:tav>
                                      </p:tavLst>
                                    </p:anim>
                                    <p:anim calcmode="lin" valueType="num">
                                      <p:cBhvr>
                                        <p:cTn id="14" dur="1000" fill="hold"/>
                                        <p:tgtEl>
                                          <p:spTgt spid="7"/>
                                        </p:tgtEl>
                                        <p:attrNameLst>
                                          <p:attrName>ppt_h</p:attrName>
                                        </p:attrNameLst>
                                      </p:cBhvr>
                                      <p:tavLst>
                                        <p:tav tm="0">
                                          <p:val>
                                            <p:strVal val="#ppt_h"/>
                                          </p:val>
                                        </p:tav>
                                        <p:tav tm="100000">
                                          <p:val>
                                            <p:strVal val="#ppt_h"/>
                                          </p:val>
                                        </p:tav>
                                      </p:tavLst>
                                    </p:anim>
                                    <p:animEffect transition="in" filter="fade">
                                      <p:cBhvr>
                                        <p:cTn id="15" dur="10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762307"/>
                                        </p:tgtEl>
                                        <p:attrNameLst>
                                          <p:attrName>style.visibility</p:attrName>
                                        </p:attrNameLst>
                                      </p:cBhvr>
                                      <p:to>
                                        <p:strVal val="visible"/>
                                      </p:to>
                                    </p:set>
                                    <p:animEffect transition="in" filter="fade">
                                      <p:cBhvr>
                                        <p:cTn id="20" dur="500"/>
                                        <p:tgtEl>
                                          <p:spTgt spid="17623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2307" grpId="0"/>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60605921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000" fill="hold"/>
                                        <p:tgtEl>
                                          <p:spTgt spid="3"/>
                                        </p:tgtEl>
                                        <p:attrNameLst>
                                          <p:attrName>ppt_w</p:attrName>
                                        </p:attrNameLst>
                                      </p:cBhvr>
                                      <p:tavLst>
                                        <p:tav tm="0">
                                          <p:val>
                                            <p:strVal val="4*#ppt_w"/>
                                          </p:val>
                                        </p:tav>
                                        <p:tav tm="100000">
                                          <p:val>
                                            <p:strVal val="#ppt_w"/>
                                          </p:val>
                                        </p:tav>
                                      </p:tavLst>
                                    </p:anim>
                                    <p:anim calcmode="lin" valueType="num">
                                      <p:cBhvr>
                                        <p:cTn id="8" dur="2000" fill="hold"/>
                                        <p:tgtEl>
                                          <p:spTgt spid="3"/>
                                        </p:tgtEl>
                                        <p:attrNameLst>
                                          <p:attrName>ppt_h</p:attrName>
                                        </p:attrNameLst>
                                      </p:cBhvr>
                                      <p:tavLst>
                                        <p:tav tm="0">
                                          <p:val>
                                            <p:strVal val="4*#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763331" name="Text Box 3"/>
          <p:cNvSpPr txBox="1">
            <a:spLocks noChangeArrowheads="1"/>
          </p:cNvSpPr>
          <p:nvPr/>
        </p:nvSpPr>
        <p:spPr bwMode="auto">
          <a:xfrm>
            <a:off x="266700" y="2412417"/>
            <a:ext cx="8610600" cy="3073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nSpc>
                <a:spcPct val="80000"/>
              </a:lnSpc>
            </a:pPr>
            <a:r>
              <a:rPr lang="en-US" b="1" dirty="0" smtClean="0">
                <a:solidFill>
                  <a:srgbClr val="FFC000"/>
                </a:solidFill>
                <a:effectLst>
                  <a:glow rad="228600">
                    <a:schemeClr val="accent4">
                      <a:satMod val="175000"/>
                    </a:schemeClr>
                  </a:glow>
                  <a:outerShdw blurRad="50800" dist="38100" dir="2700000" algn="tl" rotWithShape="0">
                    <a:prstClr val="black">
                      <a:alpha val="40000"/>
                    </a:prstClr>
                  </a:outerShdw>
                </a:effectLst>
                <a:latin typeface="Teen" pitchFamily="2" charset="0"/>
              </a:rPr>
              <a:t>Amos 7:14-17</a:t>
            </a:r>
            <a:br>
              <a:rPr lang="en-US" b="1" dirty="0" smtClean="0">
                <a:solidFill>
                  <a:srgbClr val="FFC000"/>
                </a:solidFill>
                <a:effectLst>
                  <a:glow rad="228600">
                    <a:schemeClr val="accent4">
                      <a:satMod val="175000"/>
                    </a:schemeClr>
                  </a:glow>
                  <a:outerShdw blurRad="50800" dist="38100" dir="2700000" algn="tl" rotWithShape="0">
                    <a:prstClr val="black">
                      <a:alpha val="40000"/>
                    </a:prstClr>
                  </a:outerShdw>
                </a:effectLst>
                <a:latin typeface="Teen" pitchFamily="2" charset="0"/>
              </a:rPr>
            </a:br>
            <a:r>
              <a:rPr lang="en-US" b="1" dirty="0" smtClean="0">
                <a:solidFill>
                  <a:srgbClr val="FFC000"/>
                </a:solidFill>
                <a:effectLst>
                  <a:glow rad="228600">
                    <a:schemeClr val="accent4">
                      <a:satMod val="175000"/>
                    </a:schemeClr>
                  </a:glow>
                  <a:outerShdw blurRad="50800" dist="38100" dir="2700000" algn="tl" rotWithShape="0">
                    <a:prstClr val="black">
                      <a:alpha val="40000"/>
                    </a:prstClr>
                  </a:outerShdw>
                </a:effectLst>
                <a:latin typeface="Teen" pitchFamily="2" charset="0"/>
              </a:rPr>
              <a:t>16  </a:t>
            </a:r>
            <a:r>
              <a:rPr lang="en-US" b="1" dirty="0" smtClean="0">
                <a:solidFill>
                  <a:schemeClr val="bg1"/>
                </a:solidFill>
                <a:effectLst>
                  <a:glow rad="228600">
                    <a:schemeClr val="accent4">
                      <a:satMod val="175000"/>
                    </a:schemeClr>
                  </a:glow>
                  <a:outerShdw blurRad="50800" dist="38100" dir="2700000" algn="tl" rotWithShape="0">
                    <a:prstClr val="black">
                      <a:alpha val="40000"/>
                    </a:prstClr>
                  </a:outerShdw>
                </a:effectLst>
                <a:latin typeface="Teen" pitchFamily="2" charset="0"/>
              </a:rPr>
              <a:t>Now therefore hear thou the word of the LORD: Thou </a:t>
            </a:r>
            <a:r>
              <a:rPr lang="en-US" b="1" dirty="0" err="1" smtClean="0">
                <a:solidFill>
                  <a:schemeClr val="bg1"/>
                </a:solidFill>
                <a:effectLst>
                  <a:glow rad="228600">
                    <a:schemeClr val="accent4">
                      <a:satMod val="175000"/>
                    </a:schemeClr>
                  </a:glow>
                  <a:outerShdw blurRad="50800" dist="38100" dir="2700000" algn="tl" rotWithShape="0">
                    <a:prstClr val="black">
                      <a:alpha val="40000"/>
                    </a:prstClr>
                  </a:outerShdw>
                </a:effectLst>
                <a:latin typeface="Teen" pitchFamily="2" charset="0"/>
              </a:rPr>
              <a:t>sayest</a:t>
            </a:r>
            <a:r>
              <a:rPr lang="en-US" b="1" dirty="0" smtClean="0">
                <a:solidFill>
                  <a:schemeClr val="bg1"/>
                </a:solidFill>
                <a:effectLst>
                  <a:glow rad="228600">
                    <a:schemeClr val="accent4">
                      <a:satMod val="175000"/>
                    </a:schemeClr>
                  </a:glow>
                  <a:outerShdw blurRad="50800" dist="38100" dir="2700000" algn="tl" rotWithShape="0">
                    <a:prstClr val="black">
                      <a:alpha val="40000"/>
                    </a:prstClr>
                  </a:outerShdw>
                </a:effectLst>
                <a:latin typeface="Teen" pitchFamily="2" charset="0"/>
              </a:rPr>
              <a:t>, Prophesy not against Israel, and drop not thy word against the house of Isaac.</a:t>
            </a:r>
            <a:r>
              <a:rPr lang="en-US" b="1" dirty="0" smtClean="0">
                <a:solidFill>
                  <a:schemeClr val="folHlink"/>
                </a:solidFill>
                <a:effectLst>
                  <a:glow rad="228600">
                    <a:schemeClr val="accent4">
                      <a:satMod val="175000"/>
                    </a:schemeClr>
                  </a:glow>
                  <a:outerShdw blurRad="50800" dist="38100" dir="2700000" algn="tl" rotWithShape="0">
                    <a:prstClr val="black">
                      <a:alpha val="40000"/>
                    </a:prstClr>
                  </a:outerShdw>
                </a:effectLst>
                <a:latin typeface="Teen" pitchFamily="2" charset="0"/>
              </a:rPr>
              <a:t> </a:t>
            </a:r>
            <a:endParaRPr lang="en-US" b="1" dirty="0">
              <a:solidFill>
                <a:schemeClr val="folHlink"/>
              </a:solidFill>
              <a:effectLst>
                <a:glow rad="228600">
                  <a:schemeClr val="accent4">
                    <a:satMod val="175000"/>
                  </a:schemeClr>
                </a:glow>
                <a:outerShdw blurRad="50800" dist="38100" dir="2700000" algn="tl" rotWithShape="0">
                  <a:prstClr val="black">
                    <a:alpha val="40000"/>
                  </a:prstClr>
                </a:outerShdw>
              </a:effectLst>
              <a:latin typeface="Teen" pitchFamily="2" charset="0"/>
            </a:endParaRPr>
          </a:p>
        </p:txBody>
      </p:sp>
      <p:sp>
        <p:nvSpPr>
          <p:cNvPr id="7" name="Rectangle 6"/>
          <p:cNvSpPr/>
          <p:nvPr/>
        </p:nvSpPr>
        <p:spPr>
          <a:xfrm>
            <a:off x="304800" y="457200"/>
            <a:ext cx="8534400" cy="685800"/>
          </a:xfrm>
          <a:prstGeom prst="rect">
            <a:avLst/>
          </a:prstGeom>
          <a:solidFill>
            <a:srgbClr val="7030A0"/>
          </a:solidFill>
          <a:ln>
            <a:noFill/>
          </a:ln>
          <a:effectLst>
            <a:glow rad="228600">
              <a:schemeClr val="accent4">
                <a:satMod val="175000"/>
                <a:alpha val="40000"/>
              </a:schemeClr>
            </a:glow>
            <a:outerShdw blurRad="50800" dist="50800" dir="5400000" algn="ctr" rotWithShape="0">
              <a:schemeClr val="tx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Box 2"/>
          <p:cNvSpPr txBox="1">
            <a:spLocks noChangeArrowheads="1"/>
          </p:cNvSpPr>
          <p:nvPr/>
        </p:nvSpPr>
        <p:spPr bwMode="auto">
          <a:xfrm>
            <a:off x="0" y="136468"/>
            <a:ext cx="9144000" cy="1082732"/>
          </a:xfrm>
          <a:prstGeom prst="rect">
            <a:avLst/>
          </a:prstGeom>
          <a:noFill/>
          <a:ln>
            <a:noFill/>
          </a:ln>
          <a:effectLst>
            <a:glow rad="228600">
              <a:schemeClr val="accent4">
                <a:satMod val="175000"/>
                <a:alpha val="4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lnSpc>
                <a:spcPct val="65000"/>
              </a:lnSpc>
              <a:spcAft>
                <a:spcPct val="25000"/>
              </a:spcAft>
            </a:pPr>
            <a:r>
              <a:rPr lang="en-US" sz="8800" b="1" spc="-150" dirty="0" smtClean="0">
                <a:solidFill>
                  <a:srgbClr val="FFFF00"/>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AMOS FIRED BACK!</a:t>
            </a:r>
            <a:endParaRPr lang="en-US" sz="8800" b="1" spc="-150" dirty="0">
              <a:solidFill>
                <a:srgbClr val="FFFF00"/>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endParaRP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764355" name="Text Box 3"/>
          <p:cNvSpPr txBox="1">
            <a:spLocks noChangeArrowheads="1"/>
          </p:cNvSpPr>
          <p:nvPr/>
        </p:nvSpPr>
        <p:spPr bwMode="auto">
          <a:xfrm>
            <a:off x="266700" y="1585647"/>
            <a:ext cx="8610600" cy="5043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nSpc>
                <a:spcPct val="80000"/>
              </a:lnSpc>
            </a:pPr>
            <a:r>
              <a:rPr lang="en-US" b="1" dirty="0">
                <a:solidFill>
                  <a:srgbClr val="FFC000"/>
                </a:solidFill>
                <a:effectLst>
                  <a:glow rad="228600">
                    <a:schemeClr val="accent4">
                      <a:satMod val="175000"/>
                    </a:schemeClr>
                  </a:glow>
                  <a:outerShdw blurRad="50800" dist="38100" dir="2700000" algn="tl" rotWithShape="0">
                    <a:prstClr val="black">
                      <a:alpha val="40000"/>
                    </a:prstClr>
                  </a:outerShdw>
                </a:effectLst>
                <a:latin typeface="Teen" pitchFamily="2" charset="0"/>
              </a:rPr>
              <a:t>Amos 7:14-17</a:t>
            </a:r>
            <a:br>
              <a:rPr lang="en-US" b="1" dirty="0">
                <a:solidFill>
                  <a:srgbClr val="FFC000"/>
                </a:solidFill>
                <a:effectLst>
                  <a:glow rad="228600">
                    <a:schemeClr val="accent4">
                      <a:satMod val="175000"/>
                    </a:schemeClr>
                  </a:glow>
                  <a:outerShdw blurRad="50800" dist="38100" dir="2700000" algn="tl" rotWithShape="0">
                    <a:prstClr val="black">
                      <a:alpha val="40000"/>
                    </a:prstClr>
                  </a:outerShdw>
                </a:effectLst>
                <a:latin typeface="Teen" pitchFamily="2" charset="0"/>
              </a:rPr>
            </a:br>
            <a:r>
              <a:rPr lang="en-US" b="1" dirty="0">
                <a:solidFill>
                  <a:srgbClr val="FFC000"/>
                </a:solidFill>
                <a:effectLst>
                  <a:glow rad="228600">
                    <a:schemeClr val="accent4">
                      <a:satMod val="175000"/>
                    </a:schemeClr>
                  </a:glow>
                  <a:outerShdw blurRad="50800" dist="38100" dir="2700000" algn="tl" rotWithShape="0">
                    <a:prstClr val="black">
                      <a:alpha val="40000"/>
                    </a:prstClr>
                  </a:outerShdw>
                </a:effectLst>
                <a:latin typeface="Teen" pitchFamily="2" charset="0"/>
              </a:rPr>
              <a:t>17  </a:t>
            </a:r>
            <a:r>
              <a:rPr lang="en-US" b="1" dirty="0">
                <a:solidFill>
                  <a:schemeClr val="bg1"/>
                </a:solidFill>
                <a:effectLst>
                  <a:glow rad="228600">
                    <a:schemeClr val="accent4">
                      <a:satMod val="175000"/>
                    </a:schemeClr>
                  </a:glow>
                  <a:outerShdw blurRad="50800" dist="38100" dir="2700000" algn="tl" rotWithShape="0">
                    <a:prstClr val="black">
                      <a:alpha val="40000"/>
                    </a:prstClr>
                  </a:outerShdw>
                </a:effectLst>
                <a:latin typeface="Teen" pitchFamily="2" charset="0"/>
              </a:rPr>
              <a:t>Therefore thus </a:t>
            </a:r>
            <a:r>
              <a:rPr lang="en-US" b="1" dirty="0" err="1">
                <a:solidFill>
                  <a:schemeClr val="bg1"/>
                </a:solidFill>
                <a:effectLst>
                  <a:glow rad="228600">
                    <a:schemeClr val="accent4">
                      <a:satMod val="175000"/>
                    </a:schemeClr>
                  </a:glow>
                  <a:outerShdw blurRad="50800" dist="38100" dir="2700000" algn="tl" rotWithShape="0">
                    <a:prstClr val="black">
                      <a:alpha val="40000"/>
                    </a:prstClr>
                  </a:outerShdw>
                </a:effectLst>
                <a:latin typeface="Teen" pitchFamily="2" charset="0"/>
              </a:rPr>
              <a:t>saith</a:t>
            </a:r>
            <a:r>
              <a:rPr lang="en-US" b="1" dirty="0">
                <a:solidFill>
                  <a:schemeClr val="bg1"/>
                </a:solidFill>
                <a:effectLst>
                  <a:glow rad="228600">
                    <a:schemeClr val="accent4">
                      <a:satMod val="175000"/>
                    </a:schemeClr>
                  </a:glow>
                  <a:outerShdw blurRad="50800" dist="38100" dir="2700000" algn="tl" rotWithShape="0">
                    <a:prstClr val="black">
                      <a:alpha val="40000"/>
                    </a:prstClr>
                  </a:outerShdw>
                </a:effectLst>
                <a:latin typeface="Teen" pitchFamily="2" charset="0"/>
              </a:rPr>
              <a:t> the LORD; Thy wife shall be an harlot in the city, and thy sons and thy daughters shall fall by the sword, and thy land shall be divided by line; and thou shalt die in a polluted land: and Israel shall surely go into captivity forth of his land.</a:t>
            </a:r>
          </a:p>
        </p:txBody>
      </p:sp>
      <p:sp>
        <p:nvSpPr>
          <p:cNvPr id="7" name="Rectangle 6"/>
          <p:cNvSpPr/>
          <p:nvPr/>
        </p:nvSpPr>
        <p:spPr>
          <a:xfrm>
            <a:off x="304800" y="457200"/>
            <a:ext cx="8534400" cy="685800"/>
          </a:xfrm>
          <a:prstGeom prst="rect">
            <a:avLst/>
          </a:prstGeom>
          <a:solidFill>
            <a:srgbClr val="7030A0"/>
          </a:solidFill>
          <a:ln>
            <a:noFill/>
          </a:ln>
          <a:effectLst>
            <a:glow rad="228600">
              <a:schemeClr val="accent4">
                <a:satMod val="175000"/>
                <a:alpha val="40000"/>
              </a:schemeClr>
            </a:glow>
            <a:outerShdw blurRad="50800" dist="50800" dir="5400000" algn="ctr" rotWithShape="0">
              <a:schemeClr val="tx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Box 2"/>
          <p:cNvSpPr txBox="1">
            <a:spLocks noChangeArrowheads="1"/>
          </p:cNvSpPr>
          <p:nvPr/>
        </p:nvSpPr>
        <p:spPr bwMode="auto">
          <a:xfrm>
            <a:off x="0" y="136468"/>
            <a:ext cx="9144000" cy="1082732"/>
          </a:xfrm>
          <a:prstGeom prst="rect">
            <a:avLst/>
          </a:prstGeom>
          <a:noFill/>
          <a:ln>
            <a:noFill/>
          </a:ln>
          <a:effectLst>
            <a:glow rad="228600">
              <a:schemeClr val="accent4">
                <a:satMod val="175000"/>
                <a:alpha val="4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lnSpc>
                <a:spcPct val="65000"/>
              </a:lnSpc>
              <a:spcAft>
                <a:spcPct val="25000"/>
              </a:spcAft>
            </a:pPr>
            <a:r>
              <a:rPr lang="en-US" sz="8800" b="1" spc="-150" dirty="0" smtClean="0">
                <a:solidFill>
                  <a:srgbClr val="FFFF00"/>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AMOS FIRED BACK!</a:t>
            </a:r>
            <a:endParaRPr lang="en-US" sz="8800" b="1" spc="-150" dirty="0">
              <a:solidFill>
                <a:srgbClr val="FFFF00"/>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endParaRP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765381" name="Text Box 5"/>
          <p:cNvSpPr txBox="1">
            <a:spLocks noChangeArrowheads="1"/>
          </p:cNvSpPr>
          <p:nvPr/>
        </p:nvSpPr>
        <p:spPr bwMode="auto">
          <a:xfrm>
            <a:off x="228600" y="1447800"/>
            <a:ext cx="8915400" cy="27839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nSpc>
                <a:spcPct val="80000"/>
              </a:lnSpc>
              <a:spcAft>
                <a:spcPct val="20000"/>
              </a:spcAft>
              <a:buClr>
                <a:srgbClr val="FFFF99"/>
              </a:buClr>
              <a:buFontTx/>
              <a:buChar char="•"/>
            </a:pPr>
            <a:r>
              <a:rPr lang="en-US" sz="4800" b="1" dirty="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I didn’t ask for the job! </a:t>
            </a:r>
            <a:r>
              <a:rPr lang="en-US" sz="2000" b="1" dirty="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(v14-15)</a:t>
            </a:r>
            <a:r>
              <a:rPr lang="en-US" sz="4800" b="1" dirty="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 </a:t>
            </a:r>
          </a:p>
          <a:p>
            <a:pPr>
              <a:lnSpc>
                <a:spcPct val="80000"/>
              </a:lnSpc>
              <a:spcAft>
                <a:spcPct val="20000"/>
              </a:spcAft>
              <a:buClr>
                <a:srgbClr val="FFFF99"/>
              </a:buClr>
              <a:buFontTx/>
              <a:buChar char="•"/>
            </a:pPr>
            <a:endParaRPr lang="en-US" sz="4800" b="1" dirty="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endParaRPr>
          </a:p>
          <a:p>
            <a:pPr>
              <a:lnSpc>
                <a:spcPct val="80000"/>
              </a:lnSpc>
              <a:spcAft>
                <a:spcPct val="20000"/>
              </a:spcAft>
              <a:buClr>
                <a:srgbClr val="FFFF99"/>
              </a:buClr>
              <a:buFontTx/>
              <a:buChar char="•"/>
            </a:pPr>
            <a:r>
              <a:rPr lang="en-US" sz="4800" b="1" dirty="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You say “shut my mouth”</a:t>
            </a:r>
            <a:br>
              <a:rPr lang="en-US" sz="4800" b="1" dirty="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br>
            <a:r>
              <a:rPr lang="en-US" sz="4800" b="1" dirty="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   about Israel!</a:t>
            </a:r>
            <a:endParaRPr lang="en-US" sz="4800" b="1" dirty="0">
              <a:solidFill>
                <a:srgbClr val="00FFFF"/>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endParaRPr>
          </a:p>
        </p:txBody>
      </p:sp>
      <p:sp>
        <p:nvSpPr>
          <p:cNvPr id="1765382" name="Text Box 6"/>
          <p:cNvSpPr txBox="1">
            <a:spLocks noChangeArrowheads="1"/>
          </p:cNvSpPr>
          <p:nvPr/>
        </p:nvSpPr>
        <p:spPr bwMode="auto">
          <a:xfrm>
            <a:off x="0" y="2057400"/>
            <a:ext cx="9144000" cy="7936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lnSpc>
                <a:spcPct val="80000"/>
              </a:lnSpc>
              <a:spcAft>
                <a:spcPct val="20000"/>
              </a:spcAft>
              <a:buClr>
                <a:srgbClr val="FFFF99"/>
              </a:buClr>
            </a:pPr>
            <a:r>
              <a:rPr lang="en-US" sz="5400" b="1" dirty="0">
                <a:solidFill>
                  <a:srgbClr val="00FFFF"/>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“Fig </a:t>
            </a:r>
            <a:r>
              <a:rPr lang="en-US" sz="5400" b="1" dirty="0" err="1" smtClean="0">
                <a:solidFill>
                  <a:srgbClr val="00FFFF"/>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Pickin</a:t>
            </a:r>
            <a:r>
              <a:rPr lang="en-US" sz="5400" b="1" dirty="0" smtClean="0">
                <a:solidFill>
                  <a:srgbClr val="00FFFF"/>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 </a:t>
            </a:r>
            <a:r>
              <a:rPr lang="en-US" sz="5400" b="1" dirty="0">
                <a:solidFill>
                  <a:srgbClr val="00FFFF"/>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Preacher”</a:t>
            </a:r>
          </a:p>
        </p:txBody>
      </p:sp>
      <p:sp>
        <p:nvSpPr>
          <p:cNvPr id="1765383" name="Text Box 7"/>
          <p:cNvSpPr txBox="1">
            <a:spLocks noChangeArrowheads="1"/>
          </p:cNvSpPr>
          <p:nvPr/>
        </p:nvSpPr>
        <p:spPr bwMode="auto">
          <a:xfrm>
            <a:off x="0" y="4495800"/>
            <a:ext cx="9144000" cy="2160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lnSpc>
                <a:spcPct val="80000"/>
              </a:lnSpc>
              <a:spcAft>
                <a:spcPct val="20000"/>
              </a:spcAft>
              <a:buClr>
                <a:srgbClr val="FFFF99"/>
              </a:buClr>
            </a:pPr>
            <a:r>
              <a:rPr lang="en-US" sz="9600" b="1" i="1" dirty="0">
                <a:solidFill>
                  <a:srgbClr val="FFC000"/>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FINE!!!</a:t>
            </a:r>
            <a:r>
              <a:rPr lang="en-US" sz="7200" b="1" i="1" dirty="0">
                <a:solidFill>
                  <a:srgbClr val="FFC000"/>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
            </a:r>
            <a:br>
              <a:rPr lang="en-US" sz="7200" b="1" i="1" dirty="0">
                <a:solidFill>
                  <a:srgbClr val="FFC000"/>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br>
            <a:r>
              <a:rPr lang="en-US" sz="7200" b="1" i="1" dirty="0">
                <a:solidFill>
                  <a:srgbClr val="FFC000"/>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Let’s Talk About You!</a:t>
            </a:r>
          </a:p>
        </p:txBody>
      </p:sp>
      <p:sp>
        <p:nvSpPr>
          <p:cNvPr id="9" name="Rectangle 8"/>
          <p:cNvSpPr/>
          <p:nvPr/>
        </p:nvSpPr>
        <p:spPr>
          <a:xfrm>
            <a:off x="304800" y="457200"/>
            <a:ext cx="8534400" cy="685800"/>
          </a:xfrm>
          <a:prstGeom prst="rect">
            <a:avLst/>
          </a:prstGeom>
          <a:solidFill>
            <a:srgbClr val="7030A0"/>
          </a:solidFill>
          <a:ln>
            <a:noFill/>
          </a:ln>
          <a:effectLst>
            <a:glow rad="228600">
              <a:schemeClr val="accent4">
                <a:satMod val="175000"/>
                <a:alpha val="40000"/>
              </a:schemeClr>
            </a:glow>
            <a:outerShdw blurRad="50800" dist="50800" dir="5400000" algn="ctr" rotWithShape="0">
              <a:schemeClr val="tx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2"/>
          <p:cNvSpPr txBox="1">
            <a:spLocks noChangeArrowheads="1"/>
          </p:cNvSpPr>
          <p:nvPr/>
        </p:nvSpPr>
        <p:spPr bwMode="auto">
          <a:xfrm>
            <a:off x="0" y="136468"/>
            <a:ext cx="9144000" cy="1082732"/>
          </a:xfrm>
          <a:prstGeom prst="rect">
            <a:avLst/>
          </a:prstGeom>
          <a:noFill/>
          <a:ln>
            <a:noFill/>
          </a:ln>
          <a:effectLst>
            <a:glow rad="228600">
              <a:schemeClr val="accent4">
                <a:satMod val="175000"/>
                <a:alpha val="4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lnSpc>
                <a:spcPct val="65000"/>
              </a:lnSpc>
              <a:spcAft>
                <a:spcPct val="25000"/>
              </a:spcAft>
            </a:pPr>
            <a:r>
              <a:rPr lang="en-US" sz="8800" b="1" spc="-150" dirty="0" smtClean="0">
                <a:solidFill>
                  <a:srgbClr val="FFFF00"/>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AMOS FIRED BACK!</a:t>
            </a:r>
            <a:endParaRPr lang="en-US" sz="8800" b="1" spc="-150" dirty="0">
              <a:solidFill>
                <a:srgbClr val="FFFF00"/>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endParaRP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1765381">
                                            <p:txEl>
                                              <p:pRg st="0" end="0"/>
                                            </p:txEl>
                                          </p:spTgt>
                                        </p:tgtEl>
                                        <p:attrNameLst>
                                          <p:attrName>style.visibility</p:attrName>
                                        </p:attrNameLst>
                                      </p:cBhvr>
                                      <p:to>
                                        <p:strVal val="visible"/>
                                      </p:to>
                                    </p:set>
                                    <p:anim calcmode="lin" valueType="num">
                                      <p:cBhvr additive="base">
                                        <p:cTn id="7" dur="500" fill="hold"/>
                                        <p:tgtEl>
                                          <p:spTgt spid="1765381">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76538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ntr" presetSubtype="0" fill="hold" nodeType="clickEffect">
                                  <p:stCondLst>
                                    <p:cond delay="0"/>
                                  </p:stCondLst>
                                  <p:childTnLst>
                                    <p:set>
                                      <p:cBhvr>
                                        <p:cTn id="12" dur="1" fill="hold">
                                          <p:stCondLst>
                                            <p:cond delay="0"/>
                                          </p:stCondLst>
                                        </p:cTn>
                                        <p:tgtEl>
                                          <p:spTgt spid="1765382">
                                            <p:txEl>
                                              <p:pRg st="0" end="0"/>
                                            </p:txEl>
                                          </p:spTgt>
                                        </p:tgtEl>
                                        <p:attrNameLst>
                                          <p:attrName>style.visibility</p:attrName>
                                        </p:attrNameLst>
                                      </p:cBhvr>
                                      <p:to>
                                        <p:strVal val="visible"/>
                                      </p:to>
                                    </p:set>
                                    <p:animEffect transition="in" filter="fade">
                                      <p:cBhvr>
                                        <p:cTn id="13" dur="500"/>
                                        <p:tgtEl>
                                          <p:spTgt spid="1765382">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2" fill="hold" nodeType="clickEffect">
                                  <p:stCondLst>
                                    <p:cond delay="0"/>
                                  </p:stCondLst>
                                  <p:childTnLst>
                                    <p:set>
                                      <p:cBhvr>
                                        <p:cTn id="17" dur="1" fill="hold">
                                          <p:stCondLst>
                                            <p:cond delay="0"/>
                                          </p:stCondLst>
                                        </p:cTn>
                                        <p:tgtEl>
                                          <p:spTgt spid="1765381">
                                            <p:txEl>
                                              <p:pRg st="2" end="2"/>
                                            </p:txEl>
                                          </p:spTgt>
                                        </p:tgtEl>
                                        <p:attrNameLst>
                                          <p:attrName>style.visibility</p:attrName>
                                        </p:attrNameLst>
                                      </p:cBhvr>
                                      <p:to>
                                        <p:strVal val="visible"/>
                                      </p:to>
                                    </p:set>
                                    <p:anim calcmode="lin" valueType="num">
                                      <p:cBhvr additive="base">
                                        <p:cTn id="18" dur="500" fill="hold"/>
                                        <p:tgtEl>
                                          <p:spTgt spid="1765381">
                                            <p:txEl>
                                              <p:pRg st="2" end="2"/>
                                            </p:txEl>
                                          </p:spTgt>
                                        </p:tgtEl>
                                        <p:attrNameLst>
                                          <p:attrName>ppt_x</p:attrName>
                                        </p:attrNameLst>
                                      </p:cBhvr>
                                      <p:tavLst>
                                        <p:tav tm="0">
                                          <p:val>
                                            <p:strVal val="1+#ppt_w/2"/>
                                          </p:val>
                                        </p:tav>
                                        <p:tav tm="100000">
                                          <p:val>
                                            <p:strVal val="#ppt_x"/>
                                          </p:val>
                                        </p:tav>
                                      </p:tavLst>
                                    </p:anim>
                                    <p:anim calcmode="lin" valueType="num">
                                      <p:cBhvr additive="base">
                                        <p:cTn id="19" dur="500" fill="hold"/>
                                        <p:tgtEl>
                                          <p:spTgt spid="176538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nodeType="clickEffect">
                                  <p:stCondLst>
                                    <p:cond delay="0"/>
                                  </p:stCondLst>
                                  <p:childTnLst>
                                    <p:set>
                                      <p:cBhvr>
                                        <p:cTn id="23" dur="1" fill="hold">
                                          <p:stCondLst>
                                            <p:cond delay="0"/>
                                          </p:stCondLst>
                                        </p:cTn>
                                        <p:tgtEl>
                                          <p:spTgt spid="1765383">
                                            <p:txEl>
                                              <p:pRg st="0" end="0"/>
                                            </p:txEl>
                                          </p:spTgt>
                                        </p:tgtEl>
                                        <p:attrNameLst>
                                          <p:attrName>style.visibility</p:attrName>
                                        </p:attrNameLst>
                                      </p:cBhvr>
                                      <p:to>
                                        <p:strVal val="visible"/>
                                      </p:to>
                                    </p:set>
                                    <p:animEffect transition="in" filter="fade">
                                      <p:cBhvr>
                                        <p:cTn id="24" dur="500"/>
                                        <p:tgtEl>
                                          <p:spTgt spid="176538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766403" name="Text Box 3"/>
          <p:cNvSpPr txBox="1">
            <a:spLocks noChangeArrowheads="1"/>
          </p:cNvSpPr>
          <p:nvPr/>
        </p:nvSpPr>
        <p:spPr bwMode="auto">
          <a:xfrm>
            <a:off x="266700" y="907124"/>
            <a:ext cx="8610600" cy="5043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nSpc>
                <a:spcPct val="80000"/>
              </a:lnSpc>
            </a:pPr>
            <a:r>
              <a:rPr lang="en-US" b="1" dirty="0">
                <a:solidFill>
                  <a:srgbClr val="FFC000"/>
                </a:solidFill>
                <a:effectLst>
                  <a:glow rad="228600">
                    <a:schemeClr val="accent4">
                      <a:satMod val="175000"/>
                    </a:schemeClr>
                  </a:glow>
                  <a:outerShdw blurRad="50800" dist="38100" dir="2700000" algn="tl" rotWithShape="0">
                    <a:prstClr val="black">
                      <a:alpha val="40000"/>
                    </a:prstClr>
                  </a:outerShdw>
                </a:effectLst>
                <a:latin typeface="Teen" pitchFamily="2" charset="0"/>
              </a:rPr>
              <a:t>Amos 7:17</a:t>
            </a:r>
            <a:r>
              <a:rPr lang="en-US" b="1" dirty="0">
                <a:solidFill>
                  <a:schemeClr val="folHlink"/>
                </a:solidFill>
                <a:effectLst>
                  <a:glow rad="228600">
                    <a:schemeClr val="accent4">
                      <a:satMod val="175000"/>
                    </a:schemeClr>
                  </a:glow>
                  <a:outerShdw blurRad="50800" dist="38100" dir="2700000" algn="tl" rotWithShape="0">
                    <a:prstClr val="black">
                      <a:alpha val="40000"/>
                    </a:prstClr>
                  </a:outerShdw>
                </a:effectLst>
                <a:latin typeface="Teen" pitchFamily="2" charset="0"/>
              </a:rPr>
              <a:t/>
            </a:r>
            <a:br>
              <a:rPr lang="en-US" b="1" dirty="0">
                <a:solidFill>
                  <a:schemeClr val="folHlink"/>
                </a:solidFill>
                <a:effectLst>
                  <a:glow rad="228600">
                    <a:schemeClr val="accent4">
                      <a:satMod val="175000"/>
                    </a:schemeClr>
                  </a:glow>
                  <a:outerShdw blurRad="50800" dist="38100" dir="2700000" algn="tl" rotWithShape="0">
                    <a:prstClr val="black">
                      <a:alpha val="40000"/>
                    </a:prstClr>
                  </a:outerShdw>
                </a:effectLst>
                <a:latin typeface="Teen" pitchFamily="2" charset="0"/>
              </a:rPr>
            </a:br>
            <a:r>
              <a:rPr lang="en-US" b="1" dirty="0">
                <a:solidFill>
                  <a:schemeClr val="bg1"/>
                </a:solidFill>
                <a:effectLst>
                  <a:glow rad="228600">
                    <a:schemeClr val="accent4">
                      <a:satMod val="175000"/>
                    </a:schemeClr>
                  </a:glow>
                  <a:outerShdw blurRad="50800" dist="38100" dir="2700000" algn="tl" rotWithShape="0">
                    <a:prstClr val="black">
                      <a:alpha val="40000"/>
                    </a:prstClr>
                  </a:outerShdw>
                </a:effectLst>
                <a:latin typeface="Teen" pitchFamily="2" charset="0"/>
              </a:rPr>
              <a:t>Therefore thus </a:t>
            </a:r>
            <a:r>
              <a:rPr lang="en-US" b="1" dirty="0" err="1">
                <a:solidFill>
                  <a:schemeClr val="bg1"/>
                </a:solidFill>
                <a:effectLst>
                  <a:glow rad="228600">
                    <a:schemeClr val="accent4">
                      <a:satMod val="175000"/>
                    </a:schemeClr>
                  </a:glow>
                  <a:outerShdw blurRad="50800" dist="38100" dir="2700000" algn="tl" rotWithShape="0">
                    <a:prstClr val="black">
                      <a:alpha val="40000"/>
                    </a:prstClr>
                  </a:outerShdw>
                </a:effectLst>
                <a:latin typeface="Teen" pitchFamily="2" charset="0"/>
              </a:rPr>
              <a:t>saith</a:t>
            </a:r>
            <a:r>
              <a:rPr lang="en-US" b="1" dirty="0">
                <a:solidFill>
                  <a:schemeClr val="bg1"/>
                </a:solidFill>
                <a:effectLst>
                  <a:glow rad="228600">
                    <a:schemeClr val="accent4">
                      <a:satMod val="175000"/>
                    </a:schemeClr>
                  </a:glow>
                  <a:outerShdw blurRad="50800" dist="38100" dir="2700000" algn="tl" rotWithShape="0">
                    <a:prstClr val="black">
                      <a:alpha val="40000"/>
                    </a:prstClr>
                  </a:outerShdw>
                </a:effectLst>
                <a:latin typeface="Teen" pitchFamily="2" charset="0"/>
              </a:rPr>
              <a:t> the LORD; Thy wife shall be an harlot in the city, and thy sons and thy daughters shall fall by the sword, and thy land shall be divided by line; and thou shalt die in a polluted land: and Israel shall surely go into captivity forth of his land.</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66403"/>
                                        </p:tgtEl>
                                        <p:attrNameLst>
                                          <p:attrName>style.visibility</p:attrName>
                                        </p:attrNameLst>
                                      </p:cBhvr>
                                      <p:to>
                                        <p:strVal val="visible"/>
                                      </p:to>
                                    </p:set>
                                    <p:animEffect transition="in" filter="fade">
                                      <p:cBhvr>
                                        <p:cTn id="7" dur="250"/>
                                        <p:tgtEl>
                                          <p:spTgt spid="17664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640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768450" name="Text Box 2"/>
          <p:cNvSpPr txBox="1">
            <a:spLocks noChangeArrowheads="1"/>
          </p:cNvSpPr>
          <p:nvPr/>
        </p:nvSpPr>
        <p:spPr bwMode="auto">
          <a:xfrm>
            <a:off x="228600" y="1419225"/>
            <a:ext cx="8915400" cy="34901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nSpc>
                <a:spcPct val="80000"/>
              </a:lnSpc>
              <a:spcAft>
                <a:spcPct val="20000"/>
              </a:spcAft>
              <a:buClr>
                <a:srgbClr val="FFFF99"/>
              </a:buClr>
              <a:buFontTx/>
              <a:buChar char="•"/>
            </a:pPr>
            <a:r>
              <a:rPr lang="en-US" sz="4800" b="1" i="1" dirty="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Your wife will become </a:t>
            </a:r>
            <a:r>
              <a:rPr lang="en-US" sz="4800" b="1" i="1" dirty="0" smtClean="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a harlot</a:t>
            </a:r>
            <a:endParaRPr lang="en-US" sz="4800" b="1" i="1" dirty="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endParaRPr>
          </a:p>
          <a:p>
            <a:pPr>
              <a:lnSpc>
                <a:spcPct val="80000"/>
              </a:lnSpc>
              <a:spcAft>
                <a:spcPct val="20000"/>
              </a:spcAft>
              <a:buClr>
                <a:srgbClr val="FFFF99"/>
              </a:buClr>
              <a:buFontTx/>
              <a:buChar char="•"/>
            </a:pPr>
            <a:r>
              <a:rPr lang="en-US" sz="4800" b="1" i="1" dirty="0">
                <a:solidFill>
                  <a:srgbClr val="66FF33"/>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Your sons and daughters </a:t>
            </a:r>
            <a:br>
              <a:rPr lang="en-US" sz="4800" b="1" i="1" dirty="0">
                <a:solidFill>
                  <a:srgbClr val="66FF33"/>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br>
            <a:r>
              <a:rPr lang="en-US" sz="4800" b="1" i="1" dirty="0">
                <a:solidFill>
                  <a:srgbClr val="66FF33"/>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   will be killed</a:t>
            </a:r>
          </a:p>
          <a:p>
            <a:pPr>
              <a:lnSpc>
                <a:spcPct val="80000"/>
              </a:lnSpc>
              <a:spcAft>
                <a:spcPct val="20000"/>
              </a:spcAft>
              <a:buClr>
                <a:srgbClr val="FFFF99"/>
              </a:buClr>
              <a:buFontTx/>
              <a:buChar char="•"/>
            </a:pPr>
            <a:r>
              <a:rPr lang="en-US" sz="4800" b="1" i="1" dirty="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You will die in a polluted land</a:t>
            </a:r>
          </a:p>
          <a:p>
            <a:pPr>
              <a:lnSpc>
                <a:spcPct val="80000"/>
              </a:lnSpc>
              <a:spcAft>
                <a:spcPct val="20000"/>
              </a:spcAft>
              <a:buClr>
                <a:srgbClr val="FFFF99"/>
              </a:buClr>
              <a:buFontTx/>
              <a:buChar char="•"/>
            </a:pPr>
            <a:r>
              <a:rPr lang="en-US" sz="4800" b="1" i="1" dirty="0">
                <a:solidFill>
                  <a:srgbClr val="66FF33"/>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Israel will go into captivity</a:t>
            </a:r>
          </a:p>
        </p:txBody>
      </p:sp>
      <p:sp>
        <p:nvSpPr>
          <p:cNvPr id="1768451" name="Text Box 3"/>
          <p:cNvSpPr txBox="1">
            <a:spLocks noChangeArrowheads="1"/>
          </p:cNvSpPr>
          <p:nvPr/>
        </p:nvSpPr>
        <p:spPr bwMode="auto">
          <a:xfrm>
            <a:off x="0" y="152400"/>
            <a:ext cx="9144000" cy="10273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lnSpc>
                <a:spcPct val="80000"/>
              </a:lnSpc>
              <a:spcAft>
                <a:spcPct val="25000"/>
              </a:spcAft>
            </a:pPr>
            <a:r>
              <a:rPr lang="en-US" sz="7200" b="1" dirty="0">
                <a:solidFill>
                  <a:srgbClr val="FFFF00"/>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THUS SAYS THE LORD!</a:t>
            </a:r>
          </a:p>
        </p:txBody>
      </p:sp>
      <p:sp>
        <p:nvSpPr>
          <p:cNvPr id="1768452" name="Line 4"/>
          <p:cNvSpPr>
            <a:spLocks noChangeShapeType="1"/>
          </p:cNvSpPr>
          <p:nvPr/>
        </p:nvSpPr>
        <p:spPr bwMode="auto">
          <a:xfrm>
            <a:off x="304800" y="1143000"/>
            <a:ext cx="8458200" cy="0"/>
          </a:xfrm>
          <a:prstGeom prst="line">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768451">
                                            <p:txEl>
                                              <p:pRg st="0" end="0"/>
                                            </p:txEl>
                                          </p:spTgt>
                                        </p:tgtEl>
                                        <p:attrNameLst>
                                          <p:attrName>style.visibility</p:attrName>
                                        </p:attrNameLst>
                                      </p:cBhvr>
                                      <p:to>
                                        <p:strVal val="visible"/>
                                      </p:to>
                                    </p:set>
                                    <p:animEffect transition="in" filter="fade">
                                      <p:cBhvr>
                                        <p:cTn id="7" dur="500"/>
                                        <p:tgtEl>
                                          <p:spTgt spid="1768451">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68452"/>
                                        </p:tgtEl>
                                        <p:attrNameLst>
                                          <p:attrName>style.visibility</p:attrName>
                                        </p:attrNameLst>
                                      </p:cBhvr>
                                      <p:to>
                                        <p:strVal val="visible"/>
                                      </p:to>
                                    </p:set>
                                    <p:animEffect transition="in" filter="fade">
                                      <p:cBhvr>
                                        <p:cTn id="10" dur="500"/>
                                        <p:tgtEl>
                                          <p:spTgt spid="176845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8" fill="hold" nodeType="clickEffect">
                                  <p:stCondLst>
                                    <p:cond delay="0"/>
                                  </p:stCondLst>
                                  <p:childTnLst>
                                    <p:set>
                                      <p:cBhvr>
                                        <p:cTn id="14" dur="1" fill="hold">
                                          <p:stCondLst>
                                            <p:cond delay="0"/>
                                          </p:stCondLst>
                                        </p:cTn>
                                        <p:tgtEl>
                                          <p:spTgt spid="1768450">
                                            <p:txEl>
                                              <p:pRg st="0" end="0"/>
                                            </p:txEl>
                                          </p:spTgt>
                                        </p:tgtEl>
                                        <p:attrNameLst>
                                          <p:attrName>style.visibility</p:attrName>
                                        </p:attrNameLst>
                                      </p:cBhvr>
                                      <p:to>
                                        <p:strVal val="visible"/>
                                      </p:to>
                                    </p:set>
                                    <p:anim calcmode="lin" valueType="num">
                                      <p:cBhvr additive="base">
                                        <p:cTn id="15" dur="500" fill="hold"/>
                                        <p:tgtEl>
                                          <p:spTgt spid="1768450">
                                            <p:txEl>
                                              <p:pRg st="0" end="0"/>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176845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8" fill="hold" nodeType="clickEffect">
                                  <p:stCondLst>
                                    <p:cond delay="0"/>
                                  </p:stCondLst>
                                  <p:childTnLst>
                                    <p:set>
                                      <p:cBhvr>
                                        <p:cTn id="20" dur="1" fill="hold">
                                          <p:stCondLst>
                                            <p:cond delay="0"/>
                                          </p:stCondLst>
                                        </p:cTn>
                                        <p:tgtEl>
                                          <p:spTgt spid="1768450">
                                            <p:txEl>
                                              <p:pRg st="1" end="1"/>
                                            </p:txEl>
                                          </p:spTgt>
                                        </p:tgtEl>
                                        <p:attrNameLst>
                                          <p:attrName>style.visibility</p:attrName>
                                        </p:attrNameLst>
                                      </p:cBhvr>
                                      <p:to>
                                        <p:strVal val="visible"/>
                                      </p:to>
                                    </p:set>
                                    <p:anim calcmode="lin" valueType="num">
                                      <p:cBhvr additive="base">
                                        <p:cTn id="21" dur="500" fill="hold"/>
                                        <p:tgtEl>
                                          <p:spTgt spid="1768450">
                                            <p:txEl>
                                              <p:pRg st="1" end="1"/>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1768450">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8" fill="hold" nodeType="clickEffect">
                                  <p:stCondLst>
                                    <p:cond delay="0"/>
                                  </p:stCondLst>
                                  <p:childTnLst>
                                    <p:set>
                                      <p:cBhvr>
                                        <p:cTn id="26" dur="1" fill="hold">
                                          <p:stCondLst>
                                            <p:cond delay="0"/>
                                          </p:stCondLst>
                                        </p:cTn>
                                        <p:tgtEl>
                                          <p:spTgt spid="1768450">
                                            <p:txEl>
                                              <p:pRg st="2" end="2"/>
                                            </p:txEl>
                                          </p:spTgt>
                                        </p:tgtEl>
                                        <p:attrNameLst>
                                          <p:attrName>style.visibility</p:attrName>
                                        </p:attrNameLst>
                                      </p:cBhvr>
                                      <p:to>
                                        <p:strVal val="visible"/>
                                      </p:to>
                                    </p:set>
                                    <p:anim calcmode="lin" valueType="num">
                                      <p:cBhvr additive="base">
                                        <p:cTn id="27" dur="500" fill="hold"/>
                                        <p:tgtEl>
                                          <p:spTgt spid="1768450">
                                            <p:txEl>
                                              <p:pRg st="2" end="2"/>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1768450">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8" fill="hold" nodeType="clickEffect">
                                  <p:stCondLst>
                                    <p:cond delay="0"/>
                                  </p:stCondLst>
                                  <p:childTnLst>
                                    <p:set>
                                      <p:cBhvr>
                                        <p:cTn id="32" dur="1" fill="hold">
                                          <p:stCondLst>
                                            <p:cond delay="0"/>
                                          </p:stCondLst>
                                        </p:cTn>
                                        <p:tgtEl>
                                          <p:spTgt spid="1768450">
                                            <p:txEl>
                                              <p:pRg st="3" end="3"/>
                                            </p:txEl>
                                          </p:spTgt>
                                        </p:tgtEl>
                                        <p:attrNameLst>
                                          <p:attrName>style.visibility</p:attrName>
                                        </p:attrNameLst>
                                      </p:cBhvr>
                                      <p:to>
                                        <p:strVal val="visible"/>
                                      </p:to>
                                    </p:set>
                                    <p:anim calcmode="lin" valueType="num">
                                      <p:cBhvr additive="base">
                                        <p:cTn id="33" dur="500" fill="hold"/>
                                        <p:tgtEl>
                                          <p:spTgt spid="1768450">
                                            <p:txEl>
                                              <p:pRg st="3" end="3"/>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1768450">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845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769475" name="Text Box 3"/>
          <p:cNvSpPr txBox="1">
            <a:spLocks noChangeArrowheads="1"/>
          </p:cNvSpPr>
          <p:nvPr/>
        </p:nvSpPr>
        <p:spPr bwMode="auto">
          <a:xfrm>
            <a:off x="152400" y="2285022"/>
            <a:ext cx="8763000" cy="3429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lnSpc>
                <a:spcPct val="70000"/>
              </a:lnSpc>
              <a:spcAft>
                <a:spcPct val="25000"/>
              </a:spcAft>
            </a:pPr>
            <a:r>
              <a:rPr lang="en-US" sz="10000" b="1" dirty="0">
                <a:solidFill>
                  <a:srgbClr val="FFFF99"/>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What were the MAJOR problems?</a:t>
            </a:r>
          </a:p>
        </p:txBody>
      </p:sp>
      <p:sp>
        <p:nvSpPr>
          <p:cNvPr id="7" name="Rectangle 6"/>
          <p:cNvSpPr/>
          <p:nvPr/>
        </p:nvSpPr>
        <p:spPr>
          <a:xfrm>
            <a:off x="304800" y="381000"/>
            <a:ext cx="8534400" cy="685800"/>
          </a:xfrm>
          <a:prstGeom prst="rect">
            <a:avLst/>
          </a:prstGeom>
          <a:solidFill>
            <a:srgbClr val="7030A0"/>
          </a:solidFill>
          <a:ln>
            <a:noFill/>
          </a:ln>
          <a:effectLst>
            <a:glow rad="228600">
              <a:schemeClr val="accent4">
                <a:satMod val="175000"/>
                <a:alpha val="40000"/>
              </a:schemeClr>
            </a:glow>
            <a:outerShdw blurRad="50800" dist="50800" dir="5400000" algn="ctr" rotWithShape="0">
              <a:schemeClr val="tx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Box 2"/>
          <p:cNvSpPr txBox="1">
            <a:spLocks noChangeArrowheads="1"/>
          </p:cNvSpPr>
          <p:nvPr/>
        </p:nvSpPr>
        <p:spPr bwMode="auto">
          <a:xfrm>
            <a:off x="0" y="175847"/>
            <a:ext cx="9144000" cy="1332673"/>
          </a:xfrm>
          <a:prstGeom prst="rect">
            <a:avLst/>
          </a:prstGeom>
          <a:noFill/>
          <a:ln>
            <a:noFill/>
          </a:ln>
          <a:effectLst>
            <a:glow rad="228600">
              <a:schemeClr val="accent4">
                <a:satMod val="175000"/>
                <a:alpha val="4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lnSpc>
                <a:spcPct val="65000"/>
              </a:lnSpc>
              <a:spcAft>
                <a:spcPct val="25000"/>
              </a:spcAft>
            </a:pPr>
            <a:r>
              <a:rPr lang="en-US" sz="6200" b="1" spc="-150" dirty="0" smtClean="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LETS LOOK AT WHY ISRAEL WOULD BE JUDGED</a:t>
            </a:r>
            <a:endParaRPr lang="en-US" sz="6200" b="1" spc="-150" dirty="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endParaRP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8">
                                            <p:txEl>
                                              <p:pRg st="0" end="0"/>
                                            </p:txEl>
                                          </p:spTgt>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strVal val="#ppt_w*0.70"/>
                                          </p:val>
                                        </p:tav>
                                        <p:tav tm="100000">
                                          <p:val>
                                            <p:strVal val="#ppt_w"/>
                                          </p:val>
                                        </p:tav>
                                      </p:tavLst>
                                    </p:anim>
                                    <p:anim calcmode="lin" valueType="num">
                                      <p:cBhvr>
                                        <p:cTn id="13" dur="1000" fill="hold"/>
                                        <p:tgtEl>
                                          <p:spTgt spid="7"/>
                                        </p:tgtEl>
                                        <p:attrNameLst>
                                          <p:attrName>ppt_h</p:attrName>
                                        </p:attrNameLst>
                                      </p:cBhvr>
                                      <p:tavLst>
                                        <p:tav tm="0">
                                          <p:val>
                                            <p:strVal val="#ppt_h"/>
                                          </p:val>
                                        </p:tav>
                                        <p:tav tm="100000">
                                          <p:val>
                                            <p:strVal val="#ppt_h"/>
                                          </p:val>
                                        </p:tav>
                                      </p:tavLst>
                                    </p:anim>
                                    <p:animEffect transition="in" filter="fade">
                                      <p:cBhvr>
                                        <p:cTn id="14" dur="10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769475"/>
                                        </p:tgtEl>
                                        <p:attrNameLst>
                                          <p:attrName>style.visibility</p:attrName>
                                        </p:attrNameLst>
                                      </p:cBhvr>
                                      <p:to>
                                        <p:strVal val="visible"/>
                                      </p:to>
                                    </p:set>
                                    <p:animEffect transition="in" filter="fade">
                                      <p:cBhvr>
                                        <p:cTn id="19" dur="500"/>
                                        <p:tgtEl>
                                          <p:spTgt spid="17694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9475" grpId="0"/>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770501" name="Text Box 5"/>
          <p:cNvSpPr txBox="1">
            <a:spLocks noChangeArrowheads="1"/>
          </p:cNvSpPr>
          <p:nvPr/>
        </p:nvSpPr>
        <p:spPr bwMode="auto">
          <a:xfrm>
            <a:off x="228600" y="1676400"/>
            <a:ext cx="8686800" cy="12644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nSpc>
                <a:spcPct val="70000"/>
              </a:lnSpc>
              <a:spcAft>
                <a:spcPct val="25000"/>
              </a:spcAft>
            </a:pPr>
            <a:r>
              <a:rPr lang="en-US" sz="7600" b="1" baseline="30000" dirty="0" smtClean="0">
                <a:solidFill>
                  <a:srgbClr val="FFFF00"/>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1.</a:t>
            </a:r>
            <a:r>
              <a:rPr lang="en-US" sz="7600" b="1" baseline="30000" dirty="0" smtClean="0">
                <a:solidFill>
                  <a:srgbClr val="00FFFF"/>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 </a:t>
            </a:r>
            <a:r>
              <a:rPr lang="en-US" sz="10000" b="1" dirty="0">
                <a:solidFill>
                  <a:srgbClr val="00FFFF"/>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PRIDE</a:t>
            </a:r>
          </a:p>
        </p:txBody>
      </p:sp>
      <p:sp>
        <p:nvSpPr>
          <p:cNvPr id="1770503" name="Text Box 7"/>
          <p:cNvSpPr txBox="1">
            <a:spLocks noChangeArrowheads="1"/>
          </p:cNvSpPr>
          <p:nvPr/>
        </p:nvSpPr>
        <p:spPr bwMode="auto">
          <a:xfrm>
            <a:off x="266700" y="2743200"/>
            <a:ext cx="8610600"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nSpc>
                <a:spcPct val="80000"/>
              </a:lnSpc>
            </a:pPr>
            <a:r>
              <a:rPr lang="en-US" b="1" dirty="0">
                <a:solidFill>
                  <a:srgbClr val="FFC000"/>
                </a:solidFill>
                <a:effectLst>
                  <a:glow rad="228600">
                    <a:schemeClr val="accent4">
                      <a:satMod val="175000"/>
                    </a:schemeClr>
                  </a:glow>
                  <a:outerShdw blurRad="50800" dist="38100" dir="2700000" algn="tl" rotWithShape="0">
                    <a:prstClr val="black">
                      <a:alpha val="40000"/>
                    </a:prstClr>
                  </a:outerShdw>
                </a:effectLst>
                <a:latin typeface="Teen" pitchFamily="2" charset="0"/>
              </a:rPr>
              <a:t>Amos 6:1-2</a:t>
            </a:r>
            <a:br>
              <a:rPr lang="en-US" b="1" dirty="0">
                <a:solidFill>
                  <a:srgbClr val="FFC000"/>
                </a:solidFill>
                <a:effectLst>
                  <a:glow rad="228600">
                    <a:schemeClr val="accent4">
                      <a:satMod val="175000"/>
                    </a:schemeClr>
                  </a:glow>
                  <a:outerShdw blurRad="50800" dist="38100" dir="2700000" algn="tl" rotWithShape="0">
                    <a:prstClr val="black">
                      <a:alpha val="40000"/>
                    </a:prstClr>
                  </a:outerShdw>
                </a:effectLst>
                <a:latin typeface="Teen" pitchFamily="2" charset="0"/>
              </a:rPr>
            </a:br>
            <a:r>
              <a:rPr lang="en-US" b="1" dirty="0">
                <a:solidFill>
                  <a:srgbClr val="FFC000"/>
                </a:solidFill>
                <a:effectLst>
                  <a:glow rad="228600">
                    <a:schemeClr val="accent4">
                      <a:satMod val="175000"/>
                    </a:schemeClr>
                  </a:glow>
                  <a:outerShdw blurRad="50800" dist="38100" dir="2700000" algn="tl" rotWithShape="0">
                    <a:prstClr val="black">
                      <a:alpha val="40000"/>
                    </a:prstClr>
                  </a:outerShdw>
                </a:effectLst>
                <a:latin typeface="Teen" pitchFamily="2" charset="0"/>
              </a:rPr>
              <a:t>1  </a:t>
            </a:r>
            <a:r>
              <a:rPr lang="en-US" b="1" dirty="0">
                <a:solidFill>
                  <a:schemeClr val="bg1"/>
                </a:solidFill>
                <a:effectLst>
                  <a:glow rad="228600">
                    <a:schemeClr val="accent4">
                      <a:satMod val="175000"/>
                    </a:schemeClr>
                  </a:glow>
                  <a:outerShdw blurRad="50800" dist="38100" dir="2700000" algn="tl" rotWithShape="0">
                    <a:prstClr val="black">
                      <a:alpha val="40000"/>
                    </a:prstClr>
                  </a:outerShdw>
                </a:effectLst>
                <a:latin typeface="Teen" pitchFamily="2" charset="0"/>
              </a:rPr>
              <a:t>Woe to them that are at ease in Zion, and trust in the mountain of Samaria, which are named chief of the nations, to whom the house of Israel came!</a:t>
            </a:r>
          </a:p>
        </p:txBody>
      </p:sp>
      <p:sp>
        <p:nvSpPr>
          <p:cNvPr id="9" name="Rectangle 8"/>
          <p:cNvSpPr/>
          <p:nvPr/>
        </p:nvSpPr>
        <p:spPr>
          <a:xfrm>
            <a:off x="304800" y="381000"/>
            <a:ext cx="8534400" cy="685800"/>
          </a:xfrm>
          <a:prstGeom prst="rect">
            <a:avLst/>
          </a:prstGeom>
          <a:solidFill>
            <a:srgbClr val="7030A0"/>
          </a:solidFill>
          <a:ln>
            <a:noFill/>
          </a:ln>
          <a:effectLst>
            <a:glow rad="228600">
              <a:schemeClr val="accent4">
                <a:satMod val="175000"/>
                <a:alpha val="40000"/>
              </a:schemeClr>
            </a:glow>
            <a:outerShdw blurRad="50800" dist="50800" dir="5400000" algn="ctr" rotWithShape="0">
              <a:schemeClr val="tx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2"/>
          <p:cNvSpPr txBox="1">
            <a:spLocks noChangeArrowheads="1"/>
          </p:cNvSpPr>
          <p:nvPr/>
        </p:nvSpPr>
        <p:spPr bwMode="auto">
          <a:xfrm>
            <a:off x="0" y="175847"/>
            <a:ext cx="9144000" cy="1332673"/>
          </a:xfrm>
          <a:prstGeom prst="rect">
            <a:avLst/>
          </a:prstGeom>
          <a:noFill/>
          <a:ln>
            <a:noFill/>
          </a:ln>
          <a:effectLst>
            <a:glow rad="228600">
              <a:schemeClr val="accent4">
                <a:satMod val="175000"/>
                <a:alpha val="4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lnSpc>
                <a:spcPct val="65000"/>
              </a:lnSpc>
              <a:spcAft>
                <a:spcPct val="25000"/>
              </a:spcAft>
            </a:pPr>
            <a:r>
              <a:rPr lang="en-US" sz="6200" b="1" spc="-150" dirty="0" smtClean="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LETS LOOK AT WHY ISRAEL WOULD BE JUDGED</a:t>
            </a:r>
            <a:endParaRPr lang="en-US" sz="6200" b="1" spc="-150" dirty="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endParaRP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1770501"/>
                                        </p:tgtEl>
                                        <p:attrNameLst>
                                          <p:attrName>style.visibility</p:attrName>
                                        </p:attrNameLst>
                                      </p:cBhvr>
                                      <p:to>
                                        <p:strVal val="visible"/>
                                      </p:to>
                                    </p:set>
                                    <p:animScale>
                                      <p:cBhvr>
                                        <p:cTn id="7" dur="1000" decel="50000" fill="hold">
                                          <p:stCondLst>
                                            <p:cond delay="0"/>
                                          </p:stCondLst>
                                        </p:cTn>
                                        <p:tgtEl>
                                          <p:spTgt spid="177050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770501"/>
                                        </p:tgtEl>
                                        <p:attrNameLst>
                                          <p:attrName>ppt_x</p:attrName>
                                          <p:attrName>ppt_y</p:attrName>
                                        </p:attrNameLst>
                                      </p:cBhvr>
                                    </p:animMotion>
                                    <p:animEffect transition="in" filter="fade">
                                      <p:cBhvr>
                                        <p:cTn id="9" dur="1000"/>
                                        <p:tgtEl>
                                          <p:spTgt spid="1770501"/>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770503"/>
                                        </p:tgtEl>
                                        <p:attrNameLst>
                                          <p:attrName>style.visibility</p:attrName>
                                        </p:attrNameLst>
                                      </p:cBhvr>
                                      <p:to>
                                        <p:strVal val="visible"/>
                                      </p:to>
                                    </p:set>
                                    <p:animEffect transition="in" filter="fade">
                                      <p:cBhvr>
                                        <p:cTn id="14" dur="500"/>
                                        <p:tgtEl>
                                          <p:spTgt spid="17705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0501" grpId="0"/>
      <p:bldP spid="1770503"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771527" name="Text Box 7"/>
          <p:cNvSpPr txBox="1">
            <a:spLocks noChangeArrowheads="1"/>
          </p:cNvSpPr>
          <p:nvPr/>
        </p:nvSpPr>
        <p:spPr bwMode="auto">
          <a:xfrm>
            <a:off x="266700" y="2743200"/>
            <a:ext cx="8610600" cy="40588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nSpc>
                <a:spcPct val="80000"/>
              </a:lnSpc>
            </a:pPr>
            <a:r>
              <a:rPr lang="en-US" b="1" dirty="0">
                <a:solidFill>
                  <a:srgbClr val="FFC000"/>
                </a:solidFill>
                <a:effectLst>
                  <a:glow rad="228600">
                    <a:schemeClr val="accent4">
                      <a:satMod val="175000"/>
                    </a:schemeClr>
                  </a:glow>
                  <a:outerShdw blurRad="50800" dist="38100" dir="2700000" algn="tl" rotWithShape="0">
                    <a:prstClr val="black">
                      <a:alpha val="40000"/>
                    </a:prstClr>
                  </a:outerShdw>
                </a:effectLst>
                <a:latin typeface="Teen" pitchFamily="2" charset="0"/>
              </a:rPr>
              <a:t>Amos 6:1-2</a:t>
            </a:r>
            <a:br>
              <a:rPr lang="en-US" b="1" dirty="0">
                <a:solidFill>
                  <a:srgbClr val="FFC000"/>
                </a:solidFill>
                <a:effectLst>
                  <a:glow rad="228600">
                    <a:schemeClr val="accent4">
                      <a:satMod val="175000"/>
                    </a:schemeClr>
                  </a:glow>
                  <a:outerShdw blurRad="50800" dist="38100" dir="2700000" algn="tl" rotWithShape="0">
                    <a:prstClr val="black">
                      <a:alpha val="40000"/>
                    </a:prstClr>
                  </a:outerShdw>
                </a:effectLst>
                <a:latin typeface="Teen" pitchFamily="2" charset="0"/>
              </a:rPr>
            </a:br>
            <a:r>
              <a:rPr lang="en-US" b="1" dirty="0">
                <a:solidFill>
                  <a:srgbClr val="FFC000"/>
                </a:solidFill>
                <a:effectLst>
                  <a:glow rad="228600">
                    <a:schemeClr val="accent4">
                      <a:satMod val="175000"/>
                    </a:schemeClr>
                  </a:glow>
                  <a:outerShdw blurRad="50800" dist="38100" dir="2700000" algn="tl" rotWithShape="0">
                    <a:prstClr val="black">
                      <a:alpha val="40000"/>
                    </a:prstClr>
                  </a:outerShdw>
                </a:effectLst>
                <a:latin typeface="Teen" pitchFamily="2" charset="0"/>
              </a:rPr>
              <a:t>2  </a:t>
            </a:r>
            <a:r>
              <a:rPr lang="en-US" b="1" dirty="0">
                <a:solidFill>
                  <a:schemeClr val="bg1"/>
                </a:solidFill>
                <a:effectLst>
                  <a:glow rad="228600">
                    <a:schemeClr val="accent4">
                      <a:satMod val="175000"/>
                    </a:schemeClr>
                  </a:glow>
                  <a:outerShdw blurRad="50800" dist="38100" dir="2700000" algn="tl" rotWithShape="0">
                    <a:prstClr val="black">
                      <a:alpha val="40000"/>
                    </a:prstClr>
                  </a:outerShdw>
                </a:effectLst>
                <a:latin typeface="Teen" pitchFamily="2" charset="0"/>
              </a:rPr>
              <a:t>Pass ye unto </a:t>
            </a:r>
            <a:r>
              <a:rPr lang="en-US" b="1" dirty="0" err="1">
                <a:solidFill>
                  <a:schemeClr val="bg1"/>
                </a:solidFill>
                <a:effectLst>
                  <a:glow rad="228600">
                    <a:schemeClr val="accent4">
                      <a:satMod val="175000"/>
                    </a:schemeClr>
                  </a:glow>
                  <a:outerShdw blurRad="50800" dist="38100" dir="2700000" algn="tl" rotWithShape="0">
                    <a:prstClr val="black">
                      <a:alpha val="40000"/>
                    </a:prstClr>
                  </a:outerShdw>
                </a:effectLst>
                <a:latin typeface="Teen" pitchFamily="2" charset="0"/>
              </a:rPr>
              <a:t>Calneh</a:t>
            </a:r>
            <a:r>
              <a:rPr lang="en-US" b="1" dirty="0">
                <a:solidFill>
                  <a:schemeClr val="bg1"/>
                </a:solidFill>
                <a:effectLst>
                  <a:glow rad="228600">
                    <a:schemeClr val="accent4">
                      <a:satMod val="175000"/>
                    </a:schemeClr>
                  </a:glow>
                  <a:outerShdw blurRad="50800" dist="38100" dir="2700000" algn="tl" rotWithShape="0">
                    <a:prstClr val="black">
                      <a:alpha val="40000"/>
                    </a:prstClr>
                  </a:outerShdw>
                </a:effectLst>
                <a:latin typeface="Teen" pitchFamily="2" charset="0"/>
              </a:rPr>
              <a:t>, and see; and from thence go ye to </a:t>
            </a:r>
            <a:r>
              <a:rPr lang="en-US" b="1" dirty="0" err="1">
                <a:solidFill>
                  <a:schemeClr val="bg1"/>
                </a:solidFill>
                <a:effectLst>
                  <a:glow rad="228600">
                    <a:schemeClr val="accent4">
                      <a:satMod val="175000"/>
                    </a:schemeClr>
                  </a:glow>
                  <a:outerShdw blurRad="50800" dist="38100" dir="2700000" algn="tl" rotWithShape="0">
                    <a:prstClr val="black">
                      <a:alpha val="40000"/>
                    </a:prstClr>
                  </a:outerShdw>
                </a:effectLst>
                <a:latin typeface="Teen" pitchFamily="2" charset="0"/>
              </a:rPr>
              <a:t>Hamath</a:t>
            </a:r>
            <a:r>
              <a:rPr lang="en-US" b="1" dirty="0">
                <a:solidFill>
                  <a:schemeClr val="bg1"/>
                </a:solidFill>
                <a:effectLst>
                  <a:glow rad="228600">
                    <a:schemeClr val="accent4">
                      <a:satMod val="175000"/>
                    </a:schemeClr>
                  </a:glow>
                  <a:outerShdw blurRad="50800" dist="38100" dir="2700000" algn="tl" rotWithShape="0">
                    <a:prstClr val="black">
                      <a:alpha val="40000"/>
                    </a:prstClr>
                  </a:outerShdw>
                </a:effectLst>
                <a:latin typeface="Teen" pitchFamily="2" charset="0"/>
              </a:rPr>
              <a:t> the great: then go down to Gath of the Philistines: be they better than these kingdoms? or their border greater than your border? </a:t>
            </a:r>
          </a:p>
        </p:txBody>
      </p:sp>
      <p:sp>
        <p:nvSpPr>
          <p:cNvPr id="1771529" name="Text Box 9"/>
          <p:cNvSpPr txBox="1">
            <a:spLocks noChangeArrowheads="1"/>
          </p:cNvSpPr>
          <p:nvPr/>
        </p:nvSpPr>
        <p:spPr bwMode="auto">
          <a:xfrm>
            <a:off x="228600" y="1676400"/>
            <a:ext cx="8686800" cy="1275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nSpc>
                <a:spcPct val="70000"/>
              </a:lnSpc>
              <a:spcAft>
                <a:spcPct val="25000"/>
              </a:spcAft>
            </a:pPr>
            <a:r>
              <a:rPr lang="en-US" sz="7600" b="1" baseline="30000" dirty="0" smtClean="0">
                <a:solidFill>
                  <a:srgbClr val="FFFF00"/>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1.</a:t>
            </a:r>
            <a:r>
              <a:rPr lang="en-US" sz="7600" b="1" baseline="30000" dirty="0" smtClean="0">
                <a:solidFill>
                  <a:srgbClr val="00FFFF"/>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 </a:t>
            </a:r>
            <a:r>
              <a:rPr lang="en-US" sz="10000" b="1" dirty="0">
                <a:solidFill>
                  <a:srgbClr val="00FFFF"/>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PRIDE</a:t>
            </a:r>
          </a:p>
        </p:txBody>
      </p:sp>
      <p:sp>
        <p:nvSpPr>
          <p:cNvPr id="9" name="Rectangle 8"/>
          <p:cNvSpPr/>
          <p:nvPr/>
        </p:nvSpPr>
        <p:spPr>
          <a:xfrm>
            <a:off x="304800" y="381000"/>
            <a:ext cx="8534400" cy="685800"/>
          </a:xfrm>
          <a:prstGeom prst="rect">
            <a:avLst/>
          </a:prstGeom>
          <a:solidFill>
            <a:srgbClr val="7030A0"/>
          </a:solidFill>
          <a:ln>
            <a:noFill/>
          </a:ln>
          <a:effectLst>
            <a:glow rad="228600">
              <a:schemeClr val="accent4">
                <a:satMod val="175000"/>
                <a:alpha val="40000"/>
              </a:schemeClr>
            </a:glow>
            <a:outerShdw blurRad="50800" dist="50800" dir="5400000" algn="ctr" rotWithShape="0">
              <a:schemeClr val="tx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2"/>
          <p:cNvSpPr txBox="1">
            <a:spLocks noChangeArrowheads="1"/>
          </p:cNvSpPr>
          <p:nvPr/>
        </p:nvSpPr>
        <p:spPr bwMode="auto">
          <a:xfrm>
            <a:off x="0" y="175847"/>
            <a:ext cx="9144000" cy="1332673"/>
          </a:xfrm>
          <a:prstGeom prst="rect">
            <a:avLst/>
          </a:prstGeom>
          <a:noFill/>
          <a:ln>
            <a:noFill/>
          </a:ln>
          <a:effectLst>
            <a:glow rad="228600">
              <a:schemeClr val="accent4">
                <a:satMod val="175000"/>
                <a:alpha val="4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lnSpc>
                <a:spcPct val="65000"/>
              </a:lnSpc>
              <a:spcAft>
                <a:spcPct val="25000"/>
              </a:spcAft>
            </a:pPr>
            <a:r>
              <a:rPr lang="en-US" sz="6200" b="1" spc="-150" dirty="0" smtClean="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LETS LOOK AT WHY ISRAEL WOULD BE JUDGED</a:t>
            </a:r>
            <a:endParaRPr lang="en-US" sz="6200" b="1" spc="-150" dirty="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endParaRP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772552" name="Text Box 8"/>
          <p:cNvSpPr txBox="1">
            <a:spLocks noChangeArrowheads="1"/>
          </p:cNvSpPr>
          <p:nvPr/>
        </p:nvSpPr>
        <p:spPr bwMode="auto">
          <a:xfrm>
            <a:off x="76200" y="2924175"/>
            <a:ext cx="9067800" cy="278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nSpc>
                <a:spcPct val="80000"/>
              </a:lnSpc>
              <a:spcAft>
                <a:spcPct val="20000"/>
              </a:spcAft>
              <a:buClr>
                <a:srgbClr val="FFFF99"/>
              </a:buClr>
              <a:buFontTx/>
              <a:buChar char="•"/>
            </a:pPr>
            <a:r>
              <a:rPr lang="en-US" sz="4600" b="1" i="1" dirty="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They were </a:t>
            </a:r>
            <a:r>
              <a:rPr lang="en-US" sz="4600" b="1" i="1" dirty="0">
                <a:solidFill>
                  <a:srgbClr val="FFFF00"/>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UNTOUCHABLE</a:t>
            </a:r>
          </a:p>
          <a:p>
            <a:pPr>
              <a:lnSpc>
                <a:spcPct val="80000"/>
              </a:lnSpc>
              <a:spcAft>
                <a:spcPct val="20000"/>
              </a:spcAft>
              <a:buClr>
                <a:srgbClr val="FFFF99"/>
              </a:buClr>
              <a:buFontTx/>
              <a:buChar char="•"/>
            </a:pPr>
            <a:r>
              <a:rPr lang="en-US" sz="4600" b="1" i="1" dirty="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They were the </a:t>
            </a:r>
            <a:r>
              <a:rPr lang="en-US" sz="4600" b="1" i="1" dirty="0">
                <a:solidFill>
                  <a:srgbClr val="FFFF00"/>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CHIEF</a:t>
            </a:r>
            <a:r>
              <a:rPr lang="en-US" sz="4600" b="1" i="1" dirty="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 of Nations</a:t>
            </a:r>
          </a:p>
          <a:p>
            <a:pPr>
              <a:lnSpc>
                <a:spcPct val="80000"/>
              </a:lnSpc>
              <a:spcAft>
                <a:spcPct val="20000"/>
              </a:spcAft>
              <a:buClr>
                <a:srgbClr val="FFFF99"/>
              </a:buClr>
              <a:buFontTx/>
              <a:buChar char="•"/>
            </a:pPr>
            <a:r>
              <a:rPr lang="en-US" sz="4600" b="1" i="1" dirty="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They were </a:t>
            </a:r>
            <a:r>
              <a:rPr lang="en-US" sz="4600" b="1" i="1" dirty="0">
                <a:solidFill>
                  <a:srgbClr val="FFFF00"/>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CHOSEN</a:t>
            </a:r>
            <a:r>
              <a:rPr lang="en-US" sz="4600" b="1" i="1" dirty="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 of God</a:t>
            </a:r>
          </a:p>
          <a:p>
            <a:pPr>
              <a:lnSpc>
                <a:spcPct val="80000"/>
              </a:lnSpc>
              <a:spcAft>
                <a:spcPct val="20000"/>
              </a:spcAft>
              <a:buClr>
                <a:srgbClr val="FFFF99"/>
              </a:buClr>
              <a:buFontTx/>
              <a:buChar char="•"/>
            </a:pPr>
            <a:r>
              <a:rPr lang="en-US" sz="4600" b="1" i="1" spc="-150" dirty="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They needed their memory </a:t>
            </a:r>
            <a:r>
              <a:rPr lang="en-US" sz="4600" b="1" i="1" spc="-150" dirty="0">
                <a:solidFill>
                  <a:srgbClr val="FFFF00"/>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JOGGED</a:t>
            </a:r>
          </a:p>
        </p:txBody>
      </p:sp>
      <p:sp>
        <p:nvSpPr>
          <p:cNvPr id="8" name="Rectangle 7"/>
          <p:cNvSpPr/>
          <p:nvPr/>
        </p:nvSpPr>
        <p:spPr>
          <a:xfrm>
            <a:off x="304800" y="381000"/>
            <a:ext cx="8534400" cy="685800"/>
          </a:xfrm>
          <a:prstGeom prst="rect">
            <a:avLst/>
          </a:prstGeom>
          <a:solidFill>
            <a:srgbClr val="7030A0"/>
          </a:solidFill>
          <a:ln>
            <a:noFill/>
          </a:ln>
          <a:effectLst>
            <a:glow rad="228600">
              <a:schemeClr val="accent4">
                <a:satMod val="175000"/>
                <a:alpha val="40000"/>
              </a:schemeClr>
            </a:glow>
            <a:outerShdw blurRad="50800" dist="50800" dir="5400000" algn="ctr" rotWithShape="0">
              <a:schemeClr val="tx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Box 2"/>
          <p:cNvSpPr txBox="1">
            <a:spLocks noChangeArrowheads="1"/>
          </p:cNvSpPr>
          <p:nvPr/>
        </p:nvSpPr>
        <p:spPr bwMode="auto">
          <a:xfrm>
            <a:off x="0" y="175847"/>
            <a:ext cx="9144000" cy="1332673"/>
          </a:xfrm>
          <a:prstGeom prst="rect">
            <a:avLst/>
          </a:prstGeom>
          <a:noFill/>
          <a:ln>
            <a:noFill/>
          </a:ln>
          <a:effectLst>
            <a:glow rad="228600">
              <a:schemeClr val="accent4">
                <a:satMod val="175000"/>
                <a:alpha val="4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lnSpc>
                <a:spcPct val="65000"/>
              </a:lnSpc>
              <a:spcAft>
                <a:spcPct val="25000"/>
              </a:spcAft>
            </a:pPr>
            <a:r>
              <a:rPr lang="en-US" sz="6200" b="1" spc="-150" dirty="0" smtClean="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LETS LOOK AT WHY ISRAEL WOULD BE JUDGED</a:t>
            </a:r>
            <a:endParaRPr lang="en-US" sz="6200" b="1" spc="-150" dirty="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endParaRPr>
          </a:p>
        </p:txBody>
      </p:sp>
      <p:sp>
        <p:nvSpPr>
          <p:cNvPr id="10" name="Text Box 9"/>
          <p:cNvSpPr txBox="1">
            <a:spLocks noChangeArrowheads="1"/>
          </p:cNvSpPr>
          <p:nvPr/>
        </p:nvSpPr>
        <p:spPr bwMode="auto">
          <a:xfrm>
            <a:off x="228600" y="1676400"/>
            <a:ext cx="8686800" cy="1275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nSpc>
                <a:spcPct val="70000"/>
              </a:lnSpc>
              <a:spcAft>
                <a:spcPct val="25000"/>
              </a:spcAft>
            </a:pPr>
            <a:r>
              <a:rPr lang="en-US" sz="7600" b="1" baseline="30000" dirty="0" smtClean="0">
                <a:solidFill>
                  <a:srgbClr val="FFFF00"/>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1.</a:t>
            </a:r>
            <a:r>
              <a:rPr lang="en-US" sz="7600" b="1" baseline="30000" dirty="0" smtClean="0">
                <a:solidFill>
                  <a:srgbClr val="00FFFF"/>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 </a:t>
            </a:r>
            <a:r>
              <a:rPr lang="en-US" sz="10000" b="1" dirty="0">
                <a:solidFill>
                  <a:srgbClr val="00FFFF"/>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PRIDE</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772552">
                                            <p:txEl>
                                              <p:pRg st="0" end="0"/>
                                            </p:txEl>
                                          </p:spTgt>
                                        </p:tgtEl>
                                        <p:attrNameLst>
                                          <p:attrName>style.visibility</p:attrName>
                                        </p:attrNameLst>
                                      </p:cBhvr>
                                      <p:to>
                                        <p:strVal val="visible"/>
                                      </p:to>
                                    </p:set>
                                    <p:anim calcmode="lin" valueType="num">
                                      <p:cBhvr additive="base">
                                        <p:cTn id="7" dur="500" fill="hold"/>
                                        <p:tgtEl>
                                          <p:spTgt spid="177255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77255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1772552">
                                            <p:txEl>
                                              <p:pRg st="1" end="1"/>
                                            </p:txEl>
                                          </p:spTgt>
                                        </p:tgtEl>
                                        <p:attrNameLst>
                                          <p:attrName>style.visibility</p:attrName>
                                        </p:attrNameLst>
                                      </p:cBhvr>
                                      <p:to>
                                        <p:strVal val="visible"/>
                                      </p:to>
                                    </p:set>
                                    <p:anim calcmode="lin" valueType="num">
                                      <p:cBhvr additive="base">
                                        <p:cTn id="13" dur="500" fill="hold"/>
                                        <p:tgtEl>
                                          <p:spTgt spid="1772552">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77255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1772552">
                                            <p:txEl>
                                              <p:pRg st="2" end="2"/>
                                            </p:txEl>
                                          </p:spTgt>
                                        </p:tgtEl>
                                        <p:attrNameLst>
                                          <p:attrName>style.visibility</p:attrName>
                                        </p:attrNameLst>
                                      </p:cBhvr>
                                      <p:to>
                                        <p:strVal val="visible"/>
                                      </p:to>
                                    </p:set>
                                    <p:anim calcmode="lin" valueType="num">
                                      <p:cBhvr additive="base">
                                        <p:cTn id="19" dur="500" fill="hold"/>
                                        <p:tgtEl>
                                          <p:spTgt spid="1772552">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77255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1772552">
                                            <p:txEl>
                                              <p:pRg st="3" end="3"/>
                                            </p:txEl>
                                          </p:spTgt>
                                        </p:tgtEl>
                                        <p:attrNameLst>
                                          <p:attrName>style.visibility</p:attrName>
                                        </p:attrNameLst>
                                      </p:cBhvr>
                                      <p:to>
                                        <p:strVal val="visible"/>
                                      </p:to>
                                    </p:set>
                                    <p:anim calcmode="lin" valueType="num">
                                      <p:cBhvr additive="base">
                                        <p:cTn id="25" dur="500" fill="hold"/>
                                        <p:tgtEl>
                                          <p:spTgt spid="1772552">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772552">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773574" name="Text Box 6"/>
          <p:cNvSpPr txBox="1">
            <a:spLocks noChangeArrowheads="1"/>
          </p:cNvSpPr>
          <p:nvPr/>
        </p:nvSpPr>
        <p:spPr bwMode="auto">
          <a:xfrm>
            <a:off x="76200" y="3052422"/>
            <a:ext cx="9067800" cy="32721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lnSpc>
                <a:spcPct val="80000"/>
              </a:lnSpc>
              <a:spcAft>
                <a:spcPct val="20000"/>
              </a:spcAft>
              <a:buClr>
                <a:srgbClr val="FFFF99"/>
              </a:buClr>
            </a:pPr>
            <a:r>
              <a:rPr lang="en-US" sz="6000" b="1" dirty="0" err="1">
                <a:solidFill>
                  <a:srgbClr val="FFFF99"/>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Calneh</a:t>
            </a:r>
            <a:r>
              <a:rPr lang="en-US" sz="6000" b="1" dirty="0">
                <a:solidFill>
                  <a:srgbClr val="FFFF99"/>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 </a:t>
            </a:r>
            <a:r>
              <a:rPr lang="en-US" sz="6000" b="1" dirty="0" err="1">
                <a:solidFill>
                  <a:srgbClr val="FFFF99"/>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Hamath</a:t>
            </a:r>
            <a:r>
              <a:rPr lang="en-US" sz="6000" b="1" dirty="0">
                <a:solidFill>
                  <a:srgbClr val="FFFF99"/>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 &amp; Gath</a:t>
            </a:r>
            <a:br>
              <a:rPr lang="en-US" sz="6000" b="1" dirty="0">
                <a:solidFill>
                  <a:srgbClr val="FFFF99"/>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br>
            <a:r>
              <a:rPr lang="en-US" sz="6000" b="1" dirty="0">
                <a:solidFill>
                  <a:srgbClr val="FFFF99"/>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ALL DESTROYED!</a:t>
            </a:r>
          </a:p>
          <a:p>
            <a:pPr algn="ctr">
              <a:lnSpc>
                <a:spcPct val="80000"/>
              </a:lnSpc>
              <a:spcAft>
                <a:spcPct val="20000"/>
              </a:spcAft>
              <a:buClr>
                <a:srgbClr val="FFFF99"/>
              </a:buClr>
            </a:pPr>
            <a:r>
              <a:rPr lang="en-US" sz="6000" b="1" dirty="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These were bigger and </a:t>
            </a:r>
            <a:r>
              <a:rPr lang="en-US" sz="6000" b="1" dirty="0" err="1">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badder</a:t>
            </a:r>
            <a:r>
              <a:rPr lang="en-US" sz="6000" b="1" dirty="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 than you!</a:t>
            </a:r>
            <a:endParaRPr lang="en-US" sz="6000" b="1" dirty="0">
              <a:solidFill>
                <a:srgbClr val="FFFF00"/>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endParaRPr>
          </a:p>
        </p:txBody>
      </p:sp>
      <p:sp>
        <p:nvSpPr>
          <p:cNvPr id="8" name="Rectangle 7"/>
          <p:cNvSpPr/>
          <p:nvPr/>
        </p:nvSpPr>
        <p:spPr>
          <a:xfrm>
            <a:off x="304800" y="381000"/>
            <a:ext cx="8534400" cy="685800"/>
          </a:xfrm>
          <a:prstGeom prst="rect">
            <a:avLst/>
          </a:prstGeom>
          <a:solidFill>
            <a:srgbClr val="7030A0"/>
          </a:solidFill>
          <a:ln>
            <a:noFill/>
          </a:ln>
          <a:effectLst>
            <a:glow rad="228600">
              <a:schemeClr val="accent4">
                <a:satMod val="175000"/>
                <a:alpha val="40000"/>
              </a:schemeClr>
            </a:glow>
            <a:outerShdw blurRad="50800" dist="50800" dir="5400000" algn="ctr" rotWithShape="0">
              <a:schemeClr val="tx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Box 2"/>
          <p:cNvSpPr txBox="1">
            <a:spLocks noChangeArrowheads="1"/>
          </p:cNvSpPr>
          <p:nvPr/>
        </p:nvSpPr>
        <p:spPr bwMode="auto">
          <a:xfrm>
            <a:off x="0" y="175847"/>
            <a:ext cx="9144000" cy="1332673"/>
          </a:xfrm>
          <a:prstGeom prst="rect">
            <a:avLst/>
          </a:prstGeom>
          <a:noFill/>
          <a:ln>
            <a:noFill/>
          </a:ln>
          <a:effectLst>
            <a:glow rad="228600">
              <a:schemeClr val="accent4">
                <a:satMod val="175000"/>
                <a:alpha val="4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lnSpc>
                <a:spcPct val="65000"/>
              </a:lnSpc>
              <a:spcAft>
                <a:spcPct val="25000"/>
              </a:spcAft>
            </a:pPr>
            <a:r>
              <a:rPr lang="en-US" sz="6200" b="1" spc="-150" dirty="0" smtClean="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LETS LOOK AT WHY ISRAEL WOULD BE JUDGED</a:t>
            </a:r>
            <a:endParaRPr lang="en-US" sz="6200" b="1" spc="-150" dirty="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endParaRPr>
          </a:p>
        </p:txBody>
      </p:sp>
      <p:sp>
        <p:nvSpPr>
          <p:cNvPr id="10" name="Text Box 9"/>
          <p:cNvSpPr txBox="1">
            <a:spLocks noChangeArrowheads="1"/>
          </p:cNvSpPr>
          <p:nvPr/>
        </p:nvSpPr>
        <p:spPr bwMode="auto">
          <a:xfrm>
            <a:off x="228600" y="1676400"/>
            <a:ext cx="8686800" cy="1275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nSpc>
                <a:spcPct val="70000"/>
              </a:lnSpc>
              <a:spcAft>
                <a:spcPct val="25000"/>
              </a:spcAft>
            </a:pPr>
            <a:r>
              <a:rPr lang="en-US" sz="7600" b="1" baseline="30000" dirty="0" smtClean="0">
                <a:solidFill>
                  <a:srgbClr val="FFFF00"/>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1.</a:t>
            </a:r>
            <a:r>
              <a:rPr lang="en-US" sz="7600" b="1" baseline="30000" dirty="0" smtClean="0">
                <a:solidFill>
                  <a:srgbClr val="00FFFF"/>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 </a:t>
            </a:r>
            <a:r>
              <a:rPr lang="en-US" sz="10000" b="1" dirty="0">
                <a:solidFill>
                  <a:srgbClr val="00FFFF"/>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PRIDE</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773574">
                                            <p:txEl>
                                              <p:pRg st="0" end="0"/>
                                            </p:txEl>
                                          </p:spTgt>
                                        </p:tgtEl>
                                        <p:attrNameLst>
                                          <p:attrName>style.visibility</p:attrName>
                                        </p:attrNameLst>
                                      </p:cBhvr>
                                      <p:to>
                                        <p:strVal val="visible"/>
                                      </p:to>
                                    </p:set>
                                    <p:animEffect transition="in" filter="fade">
                                      <p:cBhvr>
                                        <p:cTn id="7" dur="500"/>
                                        <p:tgtEl>
                                          <p:spTgt spid="177357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773574">
                                            <p:txEl>
                                              <p:pRg st="1" end="1"/>
                                            </p:txEl>
                                          </p:spTgt>
                                        </p:tgtEl>
                                        <p:attrNameLst>
                                          <p:attrName>style.visibility</p:attrName>
                                        </p:attrNameLst>
                                      </p:cBhvr>
                                      <p:to>
                                        <p:strVal val="visible"/>
                                      </p:to>
                                    </p:set>
                                    <p:animEffect transition="in" filter="fade">
                                      <p:cBhvr>
                                        <p:cTn id="12" dur="500"/>
                                        <p:tgtEl>
                                          <p:spTgt spid="177357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746946" name="Text Box 2"/>
          <p:cNvSpPr txBox="1">
            <a:spLocks noChangeArrowheads="1"/>
          </p:cNvSpPr>
          <p:nvPr/>
        </p:nvSpPr>
        <p:spPr bwMode="auto">
          <a:xfrm>
            <a:off x="152400" y="644712"/>
            <a:ext cx="8763000" cy="5568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lnSpc>
                <a:spcPct val="80000"/>
              </a:lnSpc>
              <a:spcAft>
                <a:spcPct val="25000"/>
              </a:spcAft>
            </a:pPr>
            <a:r>
              <a:rPr lang="en-US" sz="8500" b="1" dirty="0">
                <a:solidFill>
                  <a:srgbClr val="FFFF00"/>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Several Nations Are Prophesied About In This Little Book Of Amos</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746946">
                                            <p:txEl>
                                              <p:pRg st="0" end="0"/>
                                            </p:txEl>
                                          </p:spTgt>
                                        </p:tgtEl>
                                        <p:attrNameLst>
                                          <p:attrName>style.visibility</p:attrName>
                                        </p:attrNameLst>
                                      </p:cBhvr>
                                      <p:to>
                                        <p:strVal val="visible"/>
                                      </p:to>
                                    </p:set>
                                    <p:animEffect transition="in" filter="fade">
                                      <p:cBhvr>
                                        <p:cTn id="7" dur="500"/>
                                        <p:tgtEl>
                                          <p:spTgt spid="174694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774599" name="Text Box 7"/>
          <p:cNvSpPr txBox="1">
            <a:spLocks noChangeArrowheads="1"/>
          </p:cNvSpPr>
          <p:nvPr/>
        </p:nvSpPr>
        <p:spPr bwMode="auto">
          <a:xfrm>
            <a:off x="266700" y="3152775"/>
            <a:ext cx="8610600" cy="2092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nSpc>
                <a:spcPct val="80000"/>
              </a:lnSpc>
            </a:pPr>
            <a:r>
              <a:rPr lang="en-US" b="1" dirty="0">
                <a:solidFill>
                  <a:srgbClr val="FFC000"/>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Amos 6:3</a:t>
            </a:r>
            <a:r>
              <a:rPr lang="en-US" b="1" dirty="0">
                <a:solidFill>
                  <a:schemeClr val="folHlink"/>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
            </a:r>
            <a:br>
              <a:rPr lang="en-US" b="1" dirty="0">
                <a:solidFill>
                  <a:schemeClr val="folHlink"/>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br>
            <a:r>
              <a:rPr lang="en-US" b="1" dirty="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Ye that put far away the evil day, and cause the seat of violence to come near;</a:t>
            </a:r>
            <a:r>
              <a:rPr lang="en-US" b="1" dirty="0">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 </a:t>
            </a:r>
          </a:p>
        </p:txBody>
      </p:sp>
      <p:sp>
        <p:nvSpPr>
          <p:cNvPr id="1774600" name="Text Box 8"/>
          <p:cNvSpPr txBox="1">
            <a:spLocks noChangeArrowheads="1"/>
          </p:cNvSpPr>
          <p:nvPr/>
        </p:nvSpPr>
        <p:spPr bwMode="auto">
          <a:xfrm>
            <a:off x="228600" y="1746250"/>
            <a:ext cx="8686800" cy="1083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nSpc>
                <a:spcPct val="70000"/>
              </a:lnSpc>
              <a:spcAft>
                <a:spcPct val="25000"/>
              </a:spcAft>
            </a:pPr>
            <a:r>
              <a:rPr lang="en-US" sz="7600" b="1" baseline="30000" dirty="0" smtClean="0">
                <a:solidFill>
                  <a:srgbClr val="FFFF00"/>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2.</a:t>
            </a:r>
            <a:r>
              <a:rPr lang="en-US" sz="7600" b="1" baseline="30000" dirty="0" smtClean="0">
                <a:solidFill>
                  <a:srgbClr val="00FFFF"/>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 </a:t>
            </a:r>
            <a:r>
              <a:rPr lang="en-US" sz="9200" b="1" dirty="0">
                <a:solidFill>
                  <a:srgbClr val="00FFFF"/>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PRESUMPTION</a:t>
            </a:r>
          </a:p>
        </p:txBody>
      </p:sp>
      <p:sp>
        <p:nvSpPr>
          <p:cNvPr id="9" name="Rectangle 8"/>
          <p:cNvSpPr/>
          <p:nvPr/>
        </p:nvSpPr>
        <p:spPr>
          <a:xfrm>
            <a:off x="304800" y="381000"/>
            <a:ext cx="8534400" cy="685800"/>
          </a:xfrm>
          <a:prstGeom prst="rect">
            <a:avLst/>
          </a:prstGeom>
          <a:solidFill>
            <a:srgbClr val="7030A0"/>
          </a:solidFill>
          <a:ln>
            <a:noFill/>
          </a:ln>
          <a:effectLst>
            <a:glow rad="228600">
              <a:schemeClr val="accent4">
                <a:satMod val="175000"/>
                <a:alpha val="40000"/>
              </a:schemeClr>
            </a:glow>
            <a:outerShdw blurRad="50800" dist="50800" dir="5400000" algn="ctr" rotWithShape="0">
              <a:schemeClr val="tx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2"/>
          <p:cNvSpPr txBox="1">
            <a:spLocks noChangeArrowheads="1"/>
          </p:cNvSpPr>
          <p:nvPr/>
        </p:nvSpPr>
        <p:spPr bwMode="auto">
          <a:xfrm>
            <a:off x="0" y="175847"/>
            <a:ext cx="9144000" cy="1332673"/>
          </a:xfrm>
          <a:prstGeom prst="rect">
            <a:avLst/>
          </a:prstGeom>
          <a:noFill/>
          <a:ln>
            <a:noFill/>
          </a:ln>
          <a:effectLst>
            <a:glow rad="228600">
              <a:schemeClr val="accent4">
                <a:satMod val="175000"/>
                <a:alpha val="4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lnSpc>
                <a:spcPct val="65000"/>
              </a:lnSpc>
              <a:spcAft>
                <a:spcPct val="25000"/>
              </a:spcAft>
            </a:pPr>
            <a:r>
              <a:rPr lang="en-US" sz="6200" b="1" spc="-150" dirty="0" smtClean="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LETS LOOK AT WHY ISRAEL WOULD BE JUDGED</a:t>
            </a:r>
            <a:endParaRPr lang="en-US" sz="6200" b="1" spc="-150" dirty="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endParaRP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p:cTn id="7" dur="5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0">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0">
                                            <p:txEl>
                                              <p:pRg st="0" end="0"/>
                                            </p:txEl>
                                          </p:spTgt>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1000" fill="hold"/>
                                        <p:tgtEl>
                                          <p:spTgt spid="9"/>
                                        </p:tgtEl>
                                        <p:attrNameLst>
                                          <p:attrName>ppt_w</p:attrName>
                                        </p:attrNameLst>
                                      </p:cBhvr>
                                      <p:tavLst>
                                        <p:tav tm="0">
                                          <p:val>
                                            <p:strVal val="#ppt_w*0.70"/>
                                          </p:val>
                                        </p:tav>
                                        <p:tav tm="100000">
                                          <p:val>
                                            <p:strVal val="#ppt_w"/>
                                          </p:val>
                                        </p:tav>
                                      </p:tavLst>
                                    </p:anim>
                                    <p:anim calcmode="lin" valueType="num">
                                      <p:cBhvr>
                                        <p:cTn id="13" dur="1000" fill="hold"/>
                                        <p:tgtEl>
                                          <p:spTgt spid="9"/>
                                        </p:tgtEl>
                                        <p:attrNameLst>
                                          <p:attrName>ppt_h</p:attrName>
                                        </p:attrNameLst>
                                      </p:cBhvr>
                                      <p:tavLst>
                                        <p:tav tm="0">
                                          <p:val>
                                            <p:strVal val="#ppt_h"/>
                                          </p:val>
                                        </p:tav>
                                        <p:tav tm="100000">
                                          <p:val>
                                            <p:strVal val="#ppt_h"/>
                                          </p:val>
                                        </p:tav>
                                      </p:tavLst>
                                    </p:anim>
                                    <p:animEffect transition="in" filter="fade">
                                      <p:cBhvr>
                                        <p:cTn id="14" dur="10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52" presetClass="entr" presetSubtype="0" fill="hold" grpId="0" nodeType="clickEffect">
                                  <p:stCondLst>
                                    <p:cond delay="0"/>
                                  </p:stCondLst>
                                  <p:childTnLst>
                                    <p:set>
                                      <p:cBhvr>
                                        <p:cTn id="18" dur="1" fill="hold">
                                          <p:stCondLst>
                                            <p:cond delay="0"/>
                                          </p:stCondLst>
                                        </p:cTn>
                                        <p:tgtEl>
                                          <p:spTgt spid="1774600"/>
                                        </p:tgtEl>
                                        <p:attrNameLst>
                                          <p:attrName>style.visibility</p:attrName>
                                        </p:attrNameLst>
                                      </p:cBhvr>
                                      <p:to>
                                        <p:strVal val="visible"/>
                                      </p:to>
                                    </p:set>
                                    <p:animScale>
                                      <p:cBhvr>
                                        <p:cTn id="19" dur="1000" decel="50000" fill="hold">
                                          <p:stCondLst>
                                            <p:cond delay="0"/>
                                          </p:stCondLst>
                                        </p:cTn>
                                        <p:tgtEl>
                                          <p:spTgt spid="177460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1774600"/>
                                        </p:tgtEl>
                                        <p:attrNameLst>
                                          <p:attrName>ppt_x</p:attrName>
                                          <p:attrName>ppt_y</p:attrName>
                                        </p:attrNameLst>
                                      </p:cBhvr>
                                    </p:animMotion>
                                    <p:animEffect transition="in" filter="fade">
                                      <p:cBhvr>
                                        <p:cTn id="21" dur="1000"/>
                                        <p:tgtEl>
                                          <p:spTgt spid="1774600"/>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774599"/>
                                        </p:tgtEl>
                                        <p:attrNameLst>
                                          <p:attrName>style.visibility</p:attrName>
                                        </p:attrNameLst>
                                      </p:cBhvr>
                                      <p:to>
                                        <p:strVal val="visible"/>
                                      </p:to>
                                    </p:set>
                                    <p:animEffect transition="in" filter="fade">
                                      <p:cBhvr>
                                        <p:cTn id="26" dur="500"/>
                                        <p:tgtEl>
                                          <p:spTgt spid="17745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4599" grpId="0"/>
      <p:bldP spid="1774600" grpId="0"/>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776646" name="Text Box 6"/>
          <p:cNvSpPr txBox="1">
            <a:spLocks noChangeArrowheads="1"/>
          </p:cNvSpPr>
          <p:nvPr/>
        </p:nvSpPr>
        <p:spPr bwMode="auto">
          <a:xfrm>
            <a:off x="228600" y="1746250"/>
            <a:ext cx="8686800" cy="1083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nSpc>
                <a:spcPct val="70000"/>
              </a:lnSpc>
              <a:spcAft>
                <a:spcPct val="25000"/>
              </a:spcAft>
            </a:pPr>
            <a:r>
              <a:rPr lang="en-US" sz="7600" b="1" baseline="30000" dirty="0" smtClean="0">
                <a:solidFill>
                  <a:srgbClr val="FFFF00"/>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2.</a:t>
            </a:r>
            <a:r>
              <a:rPr lang="en-US" sz="7600" b="1" baseline="30000" dirty="0" smtClean="0">
                <a:solidFill>
                  <a:srgbClr val="00FFFF"/>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 </a:t>
            </a:r>
            <a:r>
              <a:rPr lang="en-US" sz="9200" b="1" dirty="0">
                <a:solidFill>
                  <a:srgbClr val="00FFFF"/>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PRESUMPTION</a:t>
            </a:r>
          </a:p>
        </p:txBody>
      </p:sp>
      <p:sp>
        <p:nvSpPr>
          <p:cNvPr id="1776647" name="Text Box 7"/>
          <p:cNvSpPr txBox="1">
            <a:spLocks noChangeArrowheads="1"/>
          </p:cNvSpPr>
          <p:nvPr/>
        </p:nvSpPr>
        <p:spPr bwMode="auto">
          <a:xfrm>
            <a:off x="76200" y="2971800"/>
            <a:ext cx="9067800" cy="34720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lnSpc>
                <a:spcPct val="80000"/>
              </a:lnSpc>
              <a:buClr>
                <a:srgbClr val="FFFF99"/>
              </a:buClr>
            </a:pPr>
            <a:r>
              <a:rPr lang="en-US" sz="9000" b="1" dirty="0">
                <a:solidFill>
                  <a:srgbClr val="FFFF99"/>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EVIL DAY</a:t>
            </a:r>
          </a:p>
          <a:p>
            <a:pPr algn="ctr">
              <a:lnSpc>
                <a:spcPct val="80000"/>
              </a:lnSpc>
              <a:buClr>
                <a:srgbClr val="FFFF99"/>
              </a:buClr>
            </a:pPr>
            <a:r>
              <a:rPr lang="en-US" sz="6800" b="1" dirty="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The Day Of Reckoning</a:t>
            </a:r>
            <a:br>
              <a:rPr lang="en-US" sz="6800" b="1" dirty="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br>
            <a:r>
              <a:rPr lang="en-US" sz="4600" dirty="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(Judgment Day)</a:t>
            </a:r>
            <a:endParaRPr lang="en-US" sz="4600" dirty="0">
              <a:solidFill>
                <a:srgbClr val="FFFF00"/>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endParaRPr>
          </a:p>
        </p:txBody>
      </p:sp>
      <p:sp>
        <p:nvSpPr>
          <p:cNvPr id="8" name="Rectangle 7"/>
          <p:cNvSpPr/>
          <p:nvPr/>
        </p:nvSpPr>
        <p:spPr>
          <a:xfrm>
            <a:off x="304800" y="381000"/>
            <a:ext cx="8534400" cy="685800"/>
          </a:xfrm>
          <a:prstGeom prst="rect">
            <a:avLst/>
          </a:prstGeom>
          <a:solidFill>
            <a:srgbClr val="7030A0"/>
          </a:solidFill>
          <a:ln>
            <a:noFill/>
          </a:ln>
          <a:effectLst>
            <a:glow rad="228600">
              <a:schemeClr val="accent4">
                <a:satMod val="175000"/>
                <a:alpha val="40000"/>
              </a:schemeClr>
            </a:glow>
            <a:outerShdw blurRad="50800" dist="50800" dir="5400000" algn="ctr" rotWithShape="0">
              <a:schemeClr val="tx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Box 2"/>
          <p:cNvSpPr txBox="1">
            <a:spLocks noChangeArrowheads="1"/>
          </p:cNvSpPr>
          <p:nvPr/>
        </p:nvSpPr>
        <p:spPr bwMode="auto">
          <a:xfrm>
            <a:off x="0" y="175847"/>
            <a:ext cx="9144000" cy="1332673"/>
          </a:xfrm>
          <a:prstGeom prst="rect">
            <a:avLst/>
          </a:prstGeom>
          <a:noFill/>
          <a:ln>
            <a:noFill/>
          </a:ln>
          <a:effectLst>
            <a:glow rad="228600">
              <a:schemeClr val="accent4">
                <a:satMod val="175000"/>
                <a:alpha val="4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lnSpc>
                <a:spcPct val="65000"/>
              </a:lnSpc>
              <a:spcAft>
                <a:spcPct val="25000"/>
              </a:spcAft>
            </a:pPr>
            <a:r>
              <a:rPr lang="en-US" sz="6200" b="1" spc="-150" dirty="0" smtClean="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LETS LOOK AT WHY ISRAEL WOULD BE JUDGED</a:t>
            </a:r>
            <a:endParaRPr lang="en-US" sz="6200" b="1" spc="-150" dirty="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endParaRP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776647">
                                            <p:txEl>
                                              <p:pRg st="0" end="0"/>
                                            </p:txEl>
                                          </p:spTgt>
                                        </p:tgtEl>
                                        <p:attrNameLst>
                                          <p:attrName>style.visibility</p:attrName>
                                        </p:attrNameLst>
                                      </p:cBhvr>
                                      <p:to>
                                        <p:strVal val="visible"/>
                                      </p:to>
                                    </p:set>
                                    <p:animEffect transition="in" filter="fade">
                                      <p:cBhvr>
                                        <p:cTn id="7" dur="500"/>
                                        <p:tgtEl>
                                          <p:spTgt spid="177664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776647">
                                            <p:txEl>
                                              <p:pRg st="1" end="1"/>
                                            </p:txEl>
                                          </p:spTgt>
                                        </p:tgtEl>
                                        <p:attrNameLst>
                                          <p:attrName>style.visibility</p:attrName>
                                        </p:attrNameLst>
                                      </p:cBhvr>
                                      <p:to>
                                        <p:strVal val="visible"/>
                                      </p:to>
                                    </p:set>
                                    <p:animEffect transition="in" filter="fade">
                                      <p:cBhvr>
                                        <p:cTn id="12" dur="500"/>
                                        <p:tgtEl>
                                          <p:spTgt spid="177664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777669" name="Text Box 5"/>
          <p:cNvSpPr txBox="1">
            <a:spLocks noChangeArrowheads="1"/>
          </p:cNvSpPr>
          <p:nvPr/>
        </p:nvSpPr>
        <p:spPr bwMode="auto">
          <a:xfrm>
            <a:off x="76200" y="3135313"/>
            <a:ext cx="9067800" cy="2369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lnSpc>
                <a:spcPct val="80000"/>
              </a:lnSpc>
              <a:buClr>
                <a:srgbClr val="FFFF99"/>
              </a:buClr>
            </a:pPr>
            <a:r>
              <a:rPr lang="en-US" sz="9000" b="1" dirty="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OUT OF SIGHT</a:t>
            </a:r>
          </a:p>
          <a:p>
            <a:pPr algn="ctr">
              <a:lnSpc>
                <a:spcPct val="80000"/>
              </a:lnSpc>
              <a:buClr>
                <a:srgbClr val="FFFF99"/>
              </a:buClr>
            </a:pPr>
            <a:r>
              <a:rPr lang="en-US" sz="9000" b="1" dirty="0">
                <a:solidFill>
                  <a:srgbClr val="FFFF00"/>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OUT OF MIND</a:t>
            </a:r>
            <a:endParaRPr lang="en-US" sz="6200" b="1" dirty="0">
              <a:solidFill>
                <a:srgbClr val="FFFF00"/>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endParaRPr>
          </a:p>
        </p:txBody>
      </p:sp>
      <p:sp>
        <p:nvSpPr>
          <p:cNvPr id="8" name="Rectangle 7"/>
          <p:cNvSpPr/>
          <p:nvPr/>
        </p:nvSpPr>
        <p:spPr>
          <a:xfrm>
            <a:off x="304800" y="381000"/>
            <a:ext cx="8534400" cy="685800"/>
          </a:xfrm>
          <a:prstGeom prst="rect">
            <a:avLst/>
          </a:prstGeom>
          <a:solidFill>
            <a:srgbClr val="7030A0"/>
          </a:solidFill>
          <a:ln>
            <a:noFill/>
          </a:ln>
          <a:effectLst>
            <a:glow rad="228600">
              <a:schemeClr val="accent4">
                <a:satMod val="175000"/>
                <a:alpha val="40000"/>
              </a:schemeClr>
            </a:glow>
            <a:outerShdw blurRad="50800" dist="50800" dir="5400000" algn="ctr" rotWithShape="0">
              <a:schemeClr val="tx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Box 2"/>
          <p:cNvSpPr txBox="1">
            <a:spLocks noChangeArrowheads="1"/>
          </p:cNvSpPr>
          <p:nvPr/>
        </p:nvSpPr>
        <p:spPr bwMode="auto">
          <a:xfrm>
            <a:off x="0" y="175847"/>
            <a:ext cx="9144000" cy="1332673"/>
          </a:xfrm>
          <a:prstGeom prst="rect">
            <a:avLst/>
          </a:prstGeom>
          <a:noFill/>
          <a:ln>
            <a:noFill/>
          </a:ln>
          <a:effectLst>
            <a:glow rad="228600">
              <a:schemeClr val="accent4">
                <a:satMod val="175000"/>
                <a:alpha val="4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lnSpc>
                <a:spcPct val="65000"/>
              </a:lnSpc>
              <a:spcAft>
                <a:spcPct val="25000"/>
              </a:spcAft>
            </a:pPr>
            <a:r>
              <a:rPr lang="en-US" sz="6200" b="1" spc="-150" dirty="0" smtClean="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LETS LOOK AT WHY ISRAEL WOULD BE JUDGED</a:t>
            </a:r>
            <a:endParaRPr lang="en-US" sz="6200" b="1" spc="-150" dirty="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endParaRPr>
          </a:p>
        </p:txBody>
      </p:sp>
      <p:sp>
        <p:nvSpPr>
          <p:cNvPr id="10" name="Text Box 6"/>
          <p:cNvSpPr txBox="1">
            <a:spLocks noChangeArrowheads="1"/>
          </p:cNvSpPr>
          <p:nvPr/>
        </p:nvSpPr>
        <p:spPr bwMode="auto">
          <a:xfrm>
            <a:off x="228600" y="1746250"/>
            <a:ext cx="8686800" cy="1083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nSpc>
                <a:spcPct val="70000"/>
              </a:lnSpc>
              <a:spcAft>
                <a:spcPct val="25000"/>
              </a:spcAft>
            </a:pPr>
            <a:r>
              <a:rPr lang="en-US" sz="7600" b="1" baseline="30000" dirty="0" smtClean="0">
                <a:solidFill>
                  <a:srgbClr val="FFFF00"/>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2.</a:t>
            </a:r>
            <a:r>
              <a:rPr lang="en-US" sz="7600" b="1" baseline="30000" dirty="0" smtClean="0">
                <a:solidFill>
                  <a:srgbClr val="00FFFF"/>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 </a:t>
            </a:r>
            <a:r>
              <a:rPr lang="en-US" sz="9200" b="1" dirty="0">
                <a:solidFill>
                  <a:srgbClr val="00FFFF"/>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PRESUMPTION</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777669">
                                            <p:txEl>
                                              <p:pRg st="0" end="0"/>
                                            </p:txEl>
                                          </p:spTgt>
                                        </p:tgtEl>
                                        <p:attrNameLst>
                                          <p:attrName>style.visibility</p:attrName>
                                        </p:attrNameLst>
                                      </p:cBhvr>
                                      <p:to>
                                        <p:strVal val="visible"/>
                                      </p:to>
                                    </p:set>
                                    <p:animEffect transition="in" filter="fade">
                                      <p:cBhvr>
                                        <p:cTn id="7" dur="500"/>
                                        <p:tgtEl>
                                          <p:spTgt spid="177766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777669">
                                            <p:txEl>
                                              <p:pRg st="1" end="1"/>
                                            </p:txEl>
                                          </p:spTgt>
                                        </p:tgtEl>
                                        <p:attrNameLst>
                                          <p:attrName>style.visibility</p:attrName>
                                        </p:attrNameLst>
                                      </p:cBhvr>
                                      <p:to>
                                        <p:strVal val="visible"/>
                                      </p:to>
                                    </p:set>
                                    <p:animEffect transition="in" filter="fade">
                                      <p:cBhvr>
                                        <p:cTn id="12" dur="500"/>
                                        <p:tgtEl>
                                          <p:spTgt spid="177766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778693" name="Text Box 5"/>
          <p:cNvSpPr txBox="1">
            <a:spLocks noChangeArrowheads="1"/>
          </p:cNvSpPr>
          <p:nvPr/>
        </p:nvSpPr>
        <p:spPr bwMode="auto">
          <a:xfrm>
            <a:off x="76200" y="3135313"/>
            <a:ext cx="9067800" cy="28292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lnSpc>
                <a:spcPct val="70000"/>
              </a:lnSpc>
              <a:buClr>
                <a:srgbClr val="FFFF99"/>
              </a:buClr>
            </a:pPr>
            <a:r>
              <a:rPr lang="en-US" sz="8200" b="1" dirty="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You cause the violence </a:t>
            </a:r>
            <a:r>
              <a:rPr lang="en-US" sz="8200" b="1" dirty="0" smtClean="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to</a:t>
            </a:r>
            <a:br>
              <a:rPr lang="en-US" sz="8200" b="1" dirty="0" smtClean="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br>
            <a:r>
              <a:rPr lang="en-US" sz="8200" b="1" dirty="0" smtClean="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come </a:t>
            </a:r>
            <a:r>
              <a:rPr lang="en-US" sz="8200" b="1" dirty="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near…</a:t>
            </a:r>
            <a:endParaRPr lang="en-US" sz="5600" b="1" dirty="0">
              <a:solidFill>
                <a:srgbClr val="FFFF00"/>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endParaRPr>
          </a:p>
        </p:txBody>
      </p:sp>
      <p:sp>
        <p:nvSpPr>
          <p:cNvPr id="8" name="Rectangle 7"/>
          <p:cNvSpPr/>
          <p:nvPr/>
        </p:nvSpPr>
        <p:spPr>
          <a:xfrm>
            <a:off x="304800" y="381000"/>
            <a:ext cx="8534400" cy="685800"/>
          </a:xfrm>
          <a:prstGeom prst="rect">
            <a:avLst/>
          </a:prstGeom>
          <a:solidFill>
            <a:srgbClr val="7030A0"/>
          </a:solidFill>
          <a:ln>
            <a:noFill/>
          </a:ln>
          <a:effectLst>
            <a:glow rad="228600">
              <a:schemeClr val="accent4">
                <a:satMod val="175000"/>
                <a:alpha val="40000"/>
              </a:schemeClr>
            </a:glow>
            <a:outerShdw blurRad="50800" dist="50800" dir="5400000" algn="ctr" rotWithShape="0">
              <a:schemeClr val="tx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Box 2"/>
          <p:cNvSpPr txBox="1">
            <a:spLocks noChangeArrowheads="1"/>
          </p:cNvSpPr>
          <p:nvPr/>
        </p:nvSpPr>
        <p:spPr bwMode="auto">
          <a:xfrm>
            <a:off x="0" y="175847"/>
            <a:ext cx="9144000" cy="1332673"/>
          </a:xfrm>
          <a:prstGeom prst="rect">
            <a:avLst/>
          </a:prstGeom>
          <a:noFill/>
          <a:ln>
            <a:noFill/>
          </a:ln>
          <a:effectLst>
            <a:glow rad="228600">
              <a:schemeClr val="accent4">
                <a:satMod val="175000"/>
                <a:alpha val="4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lnSpc>
                <a:spcPct val="65000"/>
              </a:lnSpc>
              <a:spcAft>
                <a:spcPct val="25000"/>
              </a:spcAft>
            </a:pPr>
            <a:r>
              <a:rPr lang="en-US" sz="6200" b="1" spc="-150" dirty="0" smtClean="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LETS LOOK AT WHY ISRAEL WOULD BE JUDGED</a:t>
            </a:r>
            <a:endParaRPr lang="en-US" sz="6200" b="1" spc="-150" dirty="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endParaRPr>
          </a:p>
        </p:txBody>
      </p:sp>
      <p:sp>
        <p:nvSpPr>
          <p:cNvPr id="10" name="Text Box 6"/>
          <p:cNvSpPr txBox="1">
            <a:spLocks noChangeArrowheads="1"/>
          </p:cNvSpPr>
          <p:nvPr/>
        </p:nvSpPr>
        <p:spPr bwMode="auto">
          <a:xfrm>
            <a:off x="228600" y="1746250"/>
            <a:ext cx="8686800" cy="1083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nSpc>
                <a:spcPct val="70000"/>
              </a:lnSpc>
              <a:spcAft>
                <a:spcPct val="25000"/>
              </a:spcAft>
            </a:pPr>
            <a:r>
              <a:rPr lang="en-US" sz="7600" b="1" baseline="30000" dirty="0" smtClean="0">
                <a:solidFill>
                  <a:srgbClr val="FFFF00"/>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2.</a:t>
            </a:r>
            <a:r>
              <a:rPr lang="en-US" sz="7600" b="1" baseline="30000" dirty="0" smtClean="0">
                <a:solidFill>
                  <a:srgbClr val="00FFFF"/>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 </a:t>
            </a:r>
            <a:r>
              <a:rPr lang="en-US" sz="9200" b="1" dirty="0">
                <a:solidFill>
                  <a:srgbClr val="00FFFF"/>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PRESUMPTION</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78693"/>
                                        </p:tgtEl>
                                        <p:attrNameLst>
                                          <p:attrName>style.visibility</p:attrName>
                                        </p:attrNameLst>
                                      </p:cBhvr>
                                      <p:to>
                                        <p:strVal val="visible"/>
                                      </p:to>
                                    </p:set>
                                    <p:animEffect transition="in" filter="fade">
                                      <p:cBhvr>
                                        <p:cTn id="7" dur="500"/>
                                        <p:tgtEl>
                                          <p:spTgt spid="17786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8693" grpId="0"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779719" name="Text Box 7"/>
          <p:cNvSpPr txBox="1">
            <a:spLocks noChangeArrowheads="1"/>
          </p:cNvSpPr>
          <p:nvPr/>
        </p:nvSpPr>
        <p:spPr bwMode="auto">
          <a:xfrm>
            <a:off x="266700" y="2743200"/>
            <a:ext cx="8610600" cy="2089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nSpc>
                <a:spcPct val="80000"/>
              </a:lnSpc>
            </a:pPr>
            <a:r>
              <a:rPr lang="en-US" b="1" dirty="0">
                <a:solidFill>
                  <a:srgbClr val="FFC000"/>
                </a:solidFill>
                <a:effectLst>
                  <a:glow rad="228600">
                    <a:schemeClr val="accent4">
                      <a:satMod val="175000"/>
                    </a:schemeClr>
                  </a:glow>
                  <a:outerShdw blurRad="50800" dist="38100" dir="2700000" algn="tl" rotWithShape="0">
                    <a:prstClr val="black">
                      <a:alpha val="40000"/>
                    </a:prstClr>
                  </a:outerShdw>
                </a:effectLst>
                <a:latin typeface="Teen" pitchFamily="2" charset="0"/>
              </a:rPr>
              <a:t>Amos 8:4-7</a:t>
            </a:r>
            <a:br>
              <a:rPr lang="en-US" b="1" dirty="0">
                <a:solidFill>
                  <a:srgbClr val="FFC000"/>
                </a:solidFill>
                <a:effectLst>
                  <a:glow rad="228600">
                    <a:schemeClr val="accent4">
                      <a:satMod val="175000"/>
                    </a:schemeClr>
                  </a:glow>
                  <a:outerShdw blurRad="50800" dist="38100" dir="2700000" algn="tl" rotWithShape="0">
                    <a:prstClr val="black">
                      <a:alpha val="40000"/>
                    </a:prstClr>
                  </a:outerShdw>
                </a:effectLst>
                <a:latin typeface="Teen" pitchFamily="2" charset="0"/>
              </a:rPr>
            </a:br>
            <a:r>
              <a:rPr lang="en-US" b="1" dirty="0">
                <a:solidFill>
                  <a:srgbClr val="FFC000"/>
                </a:solidFill>
                <a:effectLst>
                  <a:glow rad="228600">
                    <a:schemeClr val="accent4">
                      <a:satMod val="175000"/>
                    </a:schemeClr>
                  </a:glow>
                  <a:outerShdw blurRad="50800" dist="38100" dir="2700000" algn="tl" rotWithShape="0">
                    <a:prstClr val="black">
                      <a:alpha val="40000"/>
                    </a:prstClr>
                  </a:outerShdw>
                </a:effectLst>
                <a:latin typeface="Teen" pitchFamily="2" charset="0"/>
              </a:rPr>
              <a:t>4  </a:t>
            </a:r>
            <a:r>
              <a:rPr lang="en-US" b="1" dirty="0">
                <a:solidFill>
                  <a:schemeClr val="bg1"/>
                </a:solidFill>
                <a:effectLst>
                  <a:glow rad="228600">
                    <a:schemeClr val="accent4">
                      <a:satMod val="175000"/>
                    </a:schemeClr>
                  </a:glow>
                  <a:outerShdw blurRad="50800" dist="38100" dir="2700000" algn="tl" rotWithShape="0">
                    <a:prstClr val="black">
                      <a:alpha val="40000"/>
                    </a:prstClr>
                  </a:outerShdw>
                </a:effectLst>
                <a:latin typeface="Teen" pitchFamily="2" charset="0"/>
              </a:rPr>
              <a:t>Hear this, O ye that swallow up the needy, even to make the poor of the land to fail</a:t>
            </a:r>
            <a:r>
              <a:rPr lang="en-US" b="1" dirty="0" smtClean="0">
                <a:solidFill>
                  <a:schemeClr val="bg1"/>
                </a:solidFill>
                <a:effectLst>
                  <a:glow rad="228600">
                    <a:schemeClr val="accent4">
                      <a:satMod val="175000"/>
                    </a:schemeClr>
                  </a:glow>
                  <a:outerShdw blurRad="50800" dist="38100" dir="2700000" algn="tl" rotWithShape="0">
                    <a:prstClr val="black">
                      <a:alpha val="40000"/>
                    </a:prstClr>
                  </a:outerShdw>
                </a:effectLst>
                <a:latin typeface="Teen" pitchFamily="2" charset="0"/>
              </a:rPr>
              <a:t>,</a:t>
            </a:r>
            <a:endParaRPr lang="en-US" b="1" dirty="0">
              <a:solidFill>
                <a:schemeClr val="bg1"/>
              </a:solidFill>
              <a:effectLst>
                <a:glow rad="228600">
                  <a:schemeClr val="accent4">
                    <a:satMod val="175000"/>
                  </a:schemeClr>
                </a:glow>
                <a:outerShdw blurRad="50800" dist="38100" dir="2700000" algn="tl" rotWithShape="0">
                  <a:prstClr val="black">
                    <a:alpha val="40000"/>
                  </a:prstClr>
                </a:outerShdw>
              </a:effectLst>
              <a:latin typeface="Teen" pitchFamily="2" charset="0"/>
            </a:endParaRPr>
          </a:p>
        </p:txBody>
      </p:sp>
      <p:sp>
        <p:nvSpPr>
          <p:cNvPr id="9" name="Rectangle 8"/>
          <p:cNvSpPr/>
          <p:nvPr/>
        </p:nvSpPr>
        <p:spPr>
          <a:xfrm>
            <a:off x="304800" y="381000"/>
            <a:ext cx="8534400" cy="685800"/>
          </a:xfrm>
          <a:prstGeom prst="rect">
            <a:avLst/>
          </a:prstGeom>
          <a:solidFill>
            <a:srgbClr val="7030A0"/>
          </a:solidFill>
          <a:ln>
            <a:noFill/>
          </a:ln>
          <a:effectLst>
            <a:glow rad="228600">
              <a:schemeClr val="accent4">
                <a:satMod val="175000"/>
                <a:alpha val="40000"/>
              </a:schemeClr>
            </a:glow>
            <a:outerShdw blurRad="50800" dist="50800" dir="5400000" algn="ctr" rotWithShape="0">
              <a:schemeClr val="tx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2"/>
          <p:cNvSpPr txBox="1">
            <a:spLocks noChangeArrowheads="1"/>
          </p:cNvSpPr>
          <p:nvPr/>
        </p:nvSpPr>
        <p:spPr bwMode="auto">
          <a:xfrm>
            <a:off x="0" y="175847"/>
            <a:ext cx="9144000" cy="1332673"/>
          </a:xfrm>
          <a:prstGeom prst="rect">
            <a:avLst/>
          </a:prstGeom>
          <a:noFill/>
          <a:ln>
            <a:noFill/>
          </a:ln>
          <a:effectLst>
            <a:glow rad="228600">
              <a:schemeClr val="accent4">
                <a:satMod val="175000"/>
                <a:alpha val="4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lnSpc>
                <a:spcPct val="65000"/>
              </a:lnSpc>
              <a:spcAft>
                <a:spcPct val="25000"/>
              </a:spcAft>
            </a:pPr>
            <a:r>
              <a:rPr lang="en-US" sz="6200" b="1" spc="-150" dirty="0" smtClean="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LETS LOOK AT WHY ISRAEL WOULD BE JUDGED</a:t>
            </a:r>
            <a:endParaRPr lang="en-US" sz="6200" b="1" spc="-150" dirty="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endParaRPr>
          </a:p>
        </p:txBody>
      </p:sp>
      <p:sp>
        <p:nvSpPr>
          <p:cNvPr id="11" name="Text Box 6"/>
          <p:cNvSpPr txBox="1">
            <a:spLocks noChangeArrowheads="1"/>
          </p:cNvSpPr>
          <p:nvPr/>
        </p:nvSpPr>
        <p:spPr bwMode="auto">
          <a:xfrm>
            <a:off x="228600" y="1746250"/>
            <a:ext cx="8686800" cy="1083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nSpc>
                <a:spcPct val="70000"/>
              </a:lnSpc>
              <a:spcAft>
                <a:spcPct val="25000"/>
              </a:spcAft>
            </a:pPr>
            <a:r>
              <a:rPr lang="en-US" sz="7600" b="1" baseline="30000" dirty="0" smtClean="0">
                <a:solidFill>
                  <a:srgbClr val="FFFF00"/>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2.</a:t>
            </a:r>
            <a:r>
              <a:rPr lang="en-US" sz="7600" b="1" baseline="30000" dirty="0" smtClean="0">
                <a:solidFill>
                  <a:srgbClr val="00FFFF"/>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 </a:t>
            </a:r>
            <a:r>
              <a:rPr lang="en-US" sz="9200" b="1" dirty="0">
                <a:solidFill>
                  <a:srgbClr val="00FFFF"/>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PRESUMPTION</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79719"/>
                                        </p:tgtEl>
                                        <p:attrNameLst>
                                          <p:attrName>style.visibility</p:attrName>
                                        </p:attrNameLst>
                                      </p:cBhvr>
                                      <p:to>
                                        <p:strVal val="visible"/>
                                      </p:to>
                                    </p:set>
                                    <p:animEffect transition="in" filter="fade">
                                      <p:cBhvr>
                                        <p:cTn id="7" dur="500"/>
                                        <p:tgtEl>
                                          <p:spTgt spid="17797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971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779719" name="Text Box 7"/>
          <p:cNvSpPr txBox="1">
            <a:spLocks noChangeArrowheads="1"/>
          </p:cNvSpPr>
          <p:nvPr/>
        </p:nvSpPr>
        <p:spPr bwMode="auto">
          <a:xfrm>
            <a:off x="266700" y="2743200"/>
            <a:ext cx="8610600" cy="40588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nSpc>
                <a:spcPct val="80000"/>
              </a:lnSpc>
            </a:pPr>
            <a:r>
              <a:rPr lang="en-US" b="1" dirty="0">
                <a:solidFill>
                  <a:srgbClr val="FFC000"/>
                </a:solidFill>
                <a:effectLst>
                  <a:glow rad="228600">
                    <a:schemeClr val="accent4">
                      <a:satMod val="175000"/>
                    </a:schemeClr>
                  </a:glow>
                  <a:outerShdw blurRad="50800" dist="38100" dir="2700000" algn="tl" rotWithShape="0">
                    <a:prstClr val="black">
                      <a:alpha val="40000"/>
                    </a:prstClr>
                  </a:outerShdw>
                </a:effectLst>
                <a:latin typeface="Teen" pitchFamily="2" charset="0"/>
              </a:rPr>
              <a:t>Amos 8:4-7</a:t>
            </a:r>
            <a:br>
              <a:rPr lang="en-US" b="1" dirty="0">
                <a:solidFill>
                  <a:srgbClr val="FFC000"/>
                </a:solidFill>
                <a:effectLst>
                  <a:glow rad="228600">
                    <a:schemeClr val="accent4">
                      <a:satMod val="175000"/>
                    </a:schemeClr>
                  </a:glow>
                  <a:outerShdw blurRad="50800" dist="38100" dir="2700000" algn="tl" rotWithShape="0">
                    <a:prstClr val="black">
                      <a:alpha val="40000"/>
                    </a:prstClr>
                  </a:outerShdw>
                </a:effectLst>
                <a:latin typeface="Teen" pitchFamily="2" charset="0"/>
              </a:rPr>
            </a:br>
            <a:r>
              <a:rPr lang="en-US" b="1" dirty="0" smtClean="0">
                <a:solidFill>
                  <a:srgbClr val="FFC000"/>
                </a:solidFill>
                <a:effectLst>
                  <a:glow rad="228600">
                    <a:schemeClr val="accent4">
                      <a:satMod val="175000"/>
                    </a:schemeClr>
                  </a:glow>
                  <a:outerShdw blurRad="50800" dist="38100" dir="2700000" algn="tl" rotWithShape="0">
                    <a:prstClr val="black">
                      <a:alpha val="40000"/>
                    </a:prstClr>
                  </a:outerShdw>
                </a:effectLst>
                <a:latin typeface="Teen" pitchFamily="2" charset="0"/>
              </a:rPr>
              <a:t>5</a:t>
            </a:r>
            <a:r>
              <a:rPr lang="en-US" b="1" dirty="0" smtClean="0">
                <a:solidFill>
                  <a:schemeClr val="folHlink"/>
                </a:solidFill>
                <a:effectLst>
                  <a:glow rad="228600">
                    <a:schemeClr val="accent4">
                      <a:satMod val="175000"/>
                    </a:schemeClr>
                  </a:glow>
                  <a:outerShdw blurRad="50800" dist="38100" dir="2700000" algn="tl" rotWithShape="0">
                    <a:prstClr val="black">
                      <a:alpha val="40000"/>
                    </a:prstClr>
                  </a:outerShdw>
                </a:effectLst>
                <a:latin typeface="Teen" pitchFamily="2" charset="0"/>
              </a:rPr>
              <a:t>  </a:t>
            </a:r>
            <a:r>
              <a:rPr lang="en-US" b="1" dirty="0">
                <a:solidFill>
                  <a:schemeClr val="bg1"/>
                </a:solidFill>
                <a:effectLst>
                  <a:glow rad="228600">
                    <a:schemeClr val="accent4">
                      <a:satMod val="175000"/>
                    </a:schemeClr>
                  </a:glow>
                  <a:outerShdw blurRad="50800" dist="38100" dir="2700000" algn="tl" rotWithShape="0">
                    <a:prstClr val="black">
                      <a:alpha val="40000"/>
                    </a:prstClr>
                  </a:outerShdw>
                </a:effectLst>
                <a:latin typeface="Teen" pitchFamily="2" charset="0"/>
              </a:rPr>
              <a:t>Saying, When will the new moon be gone, that we may sell corn? and the </a:t>
            </a:r>
            <a:r>
              <a:rPr lang="en-US" b="1" dirty="0" err="1">
                <a:solidFill>
                  <a:schemeClr val="bg1"/>
                </a:solidFill>
                <a:effectLst>
                  <a:glow rad="228600">
                    <a:schemeClr val="accent4">
                      <a:satMod val="175000"/>
                    </a:schemeClr>
                  </a:glow>
                  <a:outerShdw blurRad="50800" dist="38100" dir="2700000" algn="tl" rotWithShape="0">
                    <a:prstClr val="black">
                      <a:alpha val="40000"/>
                    </a:prstClr>
                  </a:outerShdw>
                </a:effectLst>
                <a:latin typeface="Teen" pitchFamily="2" charset="0"/>
              </a:rPr>
              <a:t>sabbath</a:t>
            </a:r>
            <a:r>
              <a:rPr lang="en-US" b="1" dirty="0">
                <a:solidFill>
                  <a:schemeClr val="bg1"/>
                </a:solidFill>
                <a:effectLst>
                  <a:glow rad="228600">
                    <a:schemeClr val="accent4">
                      <a:satMod val="175000"/>
                    </a:schemeClr>
                  </a:glow>
                  <a:outerShdw blurRad="50800" dist="38100" dir="2700000" algn="tl" rotWithShape="0">
                    <a:prstClr val="black">
                      <a:alpha val="40000"/>
                    </a:prstClr>
                  </a:outerShdw>
                </a:effectLst>
                <a:latin typeface="Teen" pitchFamily="2" charset="0"/>
              </a:rPr>
              <a:t>, that we may set forth wheat, making the </a:t>
            </a:r>
            <a:r>
              <a:rPr lang="en-US" b="1" dirty="0" err="1">
                <a:solidFill>
                  <a:schemeClr val="bg1"/>
                </a:solidFill>
                <a:effectLst>
                  <a:glow rad="228600">
                    <a:schemeClr val="accent4">
                      <a:satMod val="175000"/>
                    </a:schemeClr>
                  </a:glow>
                  <a:outerShdw blurRad="50800" dist="38100" dir="2700000" algn="tl" rotWithShape="0">
                    <a:prstClr val="black">
                      <a:alpha val="40000"/>
                    </a:prstClr>
                  </a:outerShdw>
                </a:effectLst>
                <a:latin typeface="Teen" pitchFamily="2" charset="0"/>
              </a:rPr>
              <a:t>ephah</a:t>
            </a:r>
            <a:r>
              <a:rPr lang="en-US" b="1" dirty="0">
                <a:solidFill>
                  <a:schemeClr val="bg1"/>
                </a:solidFill>
                <a:effectLst>
                  <a:glow rad="228600">
                    <a:schemeClr val="accent4">
                      <a:satMod val="175000"/>
                    </a:schemeClr>
                  </a:glow>
                  <a:outerShdw blurRad="50800" dist="38100" dir="2700000" algn="tl" rotWithShape="0">
                    <a:prstClr val="black">
                      <a:alpha val="40000"/>
                    </a:prstClr>
                  </a:outerShdw>
                </a:effectLst>
                <a:latin typeface="Teen" pitchFamily="2" charset="0"/>
              </a:rPr>
              <a:t> small, and the shekel great, and falsifying the balances by deceit? </a:t>
            </a:r>
          </a:p>
        </p:txBody>
      </p:sp>
      <p:sp>
        <p:nvSpPr>
          <p:cNvPr id="9" name="Rectangle 8"/>
          <p:cNvSpPr/>
          <p:nvPr/>
        </p:nvSpPr>
        <p:spPr>
          <a:xfrm>
            <a:off x="304800" y="381000"/>
            <a:ext cx="8534400" cy="685800"/>
          </a:xfrm>
          <a:prstGeom prst="rect">
            <a:avLst/>
          </a:prstGeom>
          <a:solidFill>
            <a:srgbClr val="7030A0"/>
          </a:solidFill>
          <a:ln>
            <a:noFill/>
          </a:ln>
          <a:effectLst>
            <a:glow rad="228600">
              <a:schemeClr val="accent4">
                <a:satMod val="175000"/>
                <a:alpha val="40000"/>
              </a:schemeClr>
            </a:glow>
            <a:outerShdw blurRad="50800" dist="50800" dir="5400000" algn="ctr" rotWithShape="0">
              <a:schemeClr val="tx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2"/>
          <p:cNvSpPr txBox="1">
            <a:spLocks noChangeArrowheads="1"/>
          </p:cNvSpPr>
          <p:nvPr/>
        </p:nvSpPr>
        <p:spPr bwMode="auto">
          <a:xfrm>
            <a:off x="0" y="175847"/>
            <a:ext cx="9144000" cy="1332673"/>
          </a:xfrm>
          <a:prstGeom prst="rect">
            <a:avLst/>
          </a:prstGeom>
          <a:noFill/>
          <a:ln>
            <a:noFill/>
          </a:ln>
          <a:effectLst>
            <a:glow rad="228600">
              <a:schemeClr val="accent4">
                <a:satMod val="175000"/>
                <a:alpha val="4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lnSpc>
                <a:spcPct val="65000"/>
              </a:lnSpc>
              <a:spcAft>
                <a:spcPct val="25000"/>
              </a:spcAft>
            </a:pPr>
            <a:r>
              <a:rPr lang="en-US" sz="6200" b="1" spc="-150" dirty="0" smtClean="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LETS LOOK AT WHY ISRAEL WOULD BE JUDGED</a:t>
            </a:r>
            <a:endParaRPr lang="en-US" sz="6200" b="1" spc="-150" dirty="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endParaRPr>
          </a:p>
        </p:txBody>
      </p:sp>
      <p:sp>
        <p:nvSpPr>
          <p:cNvPr id="11" name="Text Box 6"/>
          <p:cNvSpPr txBox="1">
            <a:spLocks noChangeArrowheads="1"/>
          </p:cNvSpPr>
          <p:nvPr/>
        </p:nvSpPr>
        <p:spPr bwMode="auto">
          <a:xfrm>
            <a:off x="228600" y="1746250"/>
            <a:ext cx="8686800" cy="1083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nSpc>
                <a:spcPct val="70000"/>
              </a:lnSpc>
              <a:spcAft>
                <a:spcPct val="25000"/>
              </a:spcAft>
            </a:pPr>
            <a:r>
              <a:rPr lang="en-US" sz="7600" b="1" baseline="30000" dirty="0" smtClean="0">
                <a:solidFill>
                  <a:srgbClr val="FFFF00"/>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2.</a:t>
            </a:r>
            <a:r>
              <a:rPr lang="en-US" sz="7600" b="1" baseline="30000" dirty="0" smtClean="0">
                <a:solidFill>
                  <a:srgbClr val="00FFFF"/>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 </a:t>
            </a:r>
            <a:r>
              <a:rPr lang="en-US" sz="9200" b="1" dirty="0">
                <a:solidFill>
                  <a:srgbClr val="00FFFF"/>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PRESUMPTION</a:t>
            </a:r>
          </a:p>
        </p:txBody>
      </p:sp>
    </p:spTree>
    <p:extLst>
      <p:ext uri="{BB962C8B-B14F-4D97-AF65-F5344CB8AC3E}">
        <p14:creationId xmlns:p14="http://schemas.microsoft.com/office/powerpoint/2010/main" val="135017532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780742" name="Text Box 6"/>
          <p:cNvSpPr txBox="1">
            <a:spLocks noChangeArrowheads="1"/>
          </p:cNvSpPr>
          <p:nvPr/>
        </p:nvSpPr>
        <p:spPr bwMode="auto">
          <a:xfrm>
            <a:off x="266700" y="2743200"/>
            <a:ext cx="8610600" cy="40588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nSpc>
                <a:spcPct val="80000"/>
              </a:lnSpc>
            </a:pPr>
            <a:r>
              <a:rPr lang="en-US" b="1" dirty="0">
                <a:solidFill>
                  <a:srgbClr val="FFC000"/>
                </a:solidFill>
                <a:effectLst>
                  <a:glow rad="228600">
                    <a:schemeClr val="accent4">
                      <a:satMod val="175000"/>
                    </a:schemeClr>
                  </a:glow>
                  <a:outerShdw blurRad="50800" dist="38100" dir="2700000" algn="tl" rotWithShape="0">
                    <a:prstClr val="black">
                      <a:alpha val="40000"/>
                    </a:prstClr>
                  </a:outerShdw>
                </a:effectLst>
                <a:latin typeface="Teen" pitchFamily="2" charset="0"/>
              </a:rPr>
              <a:t>Amos 8:4-7</a:t>
            </a:r>
            <a:br>
              <a:rPr lang="en-US" b="1" dirty="0">
                <a:solidFill>
                  <a:srgbClr val="FFC000"/>
                </a:solidFill>
                <a:effectLst>
                  <a:glow rad="228600">
                    <a:schemeClr val="accent4">
                      <a:satMod val="175000"/>
                    </a:schemeClr>
                  </a:glow>
                  <a:outerShdw blurRad="50800" dist="38100" dir="2700000" algn="tl" rotWithShape="0">
                    <a:prstClr val="black">
                      <a:alpha val="40000"/>
                    </a:prstClr>
                  </a:outerShdw>
                </a:effectLst>
                <a:latin typeface="Teen" pitchFamily="2" charset="0"/>
              </a:rPr>
            </a:br>
            <a:r>
              <a:rPr lang="en-US" b="1" dirty="0">
                <a:solidFill>
                  <a:srgbClr val="FFC000"/>
                </a:solidFill>
                <a:effectLst>
                  <a:glow rad="228600">
                    <a:schemeClr val="accent4">
                      <a:satMod val="175000"/>
                    </a:schemeClr>
                  </a:glow>
                  <a:outerShdw blurRad="50800" dist="38100" dir="2700000" algn="tl" rotWithShape="0">
                    <a:prstClr val="black">
                      <a:alpha val="40000"/>
                    </a:prstClr>
                  </a:outerShdw>
                </a:effectLst>
                <a:latin typeface="Teen" pitchFamily="2" charset="0"/>
              </a:rPr>
              <a:t>6  </a:t>
            </a:r>
            <a:r>
              <a:rPr lang="en-US" b="1" dirty="0">
                <a:solidFill>
                  <a:schemeClr val="bg1"/>
                </a:solidFill>
                <a:effectLst>
                  <a:glow rad="228600">
                    <a:schemeClr val="accent4">
                      <a:satMod val="175000"/>
                    </a:schemeClr>
                  </a:glow>
                  <a:outerShdw blurRad="50800" dist="38100" dir="2700000" algn="tl" rotWithShape="0">
                    <a:prstClr val="black">
                      <a:alpha val="40000"/>
                    </a:prstClr>
                  </a:outerShdw>
                </a:effectLst>
                <a:latin typeface="Teen" pitchFamily="2" charset="0"/>
              </a:rPr>
              <a:t>That we may buy the poor for silver, and the needy for a pair of shoes; yea, and sell the refuse of the wheat?</a:t>
            </a:r>
            <a:r>
              <a:rPr lang="en-US" b="1" dirty="0">
                <a:solidFill>
                  <a:schemeClr val="folHlink"/>
                </a:solidFill>
                <a:effectLst>
                  <a:glow rad="228600">
                    <a:schemeClr val="accent4">
                      <a:satMod val="175000"/>
                    </a:schemeClr>
                  </a:glow>
                  <a:outerShdw blurRad="50800" dist="38100" dir="2700000" algn="tl" rotWithShape="0">
                    <a:prstClr val="black">
                      <a:alpha val="40000"/>
                    </a:prstClr>
                  </a:outerShdw>
                </a:effectLst>
                <a:latin typeface="Teen" pitchFamily="2" charset="0"/>
              </a:rPr>
              <a:t> </a:t>
            </a:r>
          </a:p>
          <a:p>
            <a:pPr>
              <a:lnSpc>
                <a:spcPct val="80000"/>
              </a:lnSpc>
            </a:pPr>
            <a:r>
              <a:rPr lang="en-US" b="1" dirty="0">
                <a:solidFill>
                  <a:srgbClr val="FFC000"/>
                </a:solidFill>
                <a:effectLst>
                  <a:glow rad="228600">
                    <a:schemeClr val="accent4">
                      <a:satMod val="175000"/>
                    </a:schemeClr>
                  </a:glow>
                  <a:outerShdw blurRad="50800" dist="38100" dir="2700000" algn="tl" rotWithShape="0">
                    <a:prstClr val="black">
                      <a:alpha val="40000"/>
                    </a:prstClr>
                  </a:outerShdw>
                </a:effectLst>
                <a:latin typeface="Teen" pitchFamily="2" charset="0"/>
              </a:rPr>
              <a:t>7</a:t>
            </a:r>
            <a:r>
              <a:rPr lang="en-US" b="1" dirty="0">
                <a:solidFill>
                  <a:schemeClr val="folHlink"/>
                </a:solidFill>
                <a:effectLst>
                  <a:glow rad="228600">
                    <a:schemeClr val="accent4">
                      <a:satMod val="175000"/>
                    </a:schemeClr>
                  </a:glow>
                  <a:outerShdw blurRad="50800" dist="38100" dir="2700000" algn="tl" rotWithShape="0">
                    <a:prstClr val="black">
                      <a:alpha val="40000"/>
                    </a:prstClr>
                  </a:outerShdw>
                </a:effectLst>
                <a:latin typeface="Teen" pitchFamily="2" charset="0"/>
              </a:rPr>
              <a:t>  </a:t>
            </a:r>
            <a:r>
              <a:rPr lang="en-US" b="1" dirty="0">
                <a:solidFill>
                  <a:schemeClr val="bg1"/>
                </a:solidFill>
                <a:effectLst>
                  <a:glow rad="228600">
                    <a:schemeClr val="accent4">
                      <a:satMod val="175000"/>
                    </a:schemeClr>
                  </a:glow>
                  <a:outerShdw blurRad="50800" dist="38100" dir="2700000" algn="tl" rotWithShape="0">
                    <a:prstClr val="black">
                      <a:alpha val="40000"/>
                    </a:prstClr>
                  </a:outerShdw>
                </a:effectLst>
                <a:latin typeface="Teen" pitchFamily="2" charset="0"/>
              </a:rPr>
              <a:t>The LORD hath sworn by the excellency of Jacob, Surely I will never forget any of their works. </a:t>
            </a:r>
          </a:p>
        </p:txBody>
      </p:sp>
      <p:sp>
        <p:nvSpPr>
          <p:cNvPr id="9" name="Rectangle 8"/>
          <p:cNvSpPr/>
          <p:nvPr/>
        </p:nvSpPr>
        <p:spPr>
          <a:xfrm>
            <a:off x="304800" y="381000"/>
            <a:ext cx="8534400" cy="685800"/>
          </a:xfrm>
          <a:prstGeom prst="rect">
            <a:avLst/>
          </a:prstGeom>
          <a:solidFill>
            <a:srgbClr val="7030A0"/>
          </a:solidFill>
          <a:ln>
            <a:noFill/>
          </a:ln>
          <a:effectLst>
            <a:glow rad="228600">
              <a:schemeClr val="accent4">
                <a:satMod val="175000"/>
                <a:alpha val="40000"/>
              </a:schemeClr>
            </a:glow>
            <a:outerShdw blurRad="50800" dist="50800" dir="5400000" algn="ctr" rotWithShape="0">
              <a:schemeClr val="tx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2"/>
          <p:cNvSpPr txBox="1">
            <a:spLocks noChangeArrowheads="1"/>
          </p:cNvSpPr>
          <p:nvPr/>
        </p:nvSpPr>
        <p:spPr bwMode="auto">
          <a:xfrm>
            <a:off x="0" y="175847"/>
            <a:ext cx="9144000" cy="1332673"/>
          </a:xfrm>
          <a:prstGeom prst="rect">
            <a:avLst/>
          </a:prstGeom>
          <a:noFill/>
          <a:ln>
            <a:noFill/>
          </a:ln>
          <a:effectLst>
            <a:glow rad="228600">
              <a:schemeClr val="accent4">
                <a:satMod val="175000"/>
                <a:alpha val="4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lnSpc>
                <a:spcPct val="65000"/>
              </a:lnSpc>
              <a:spcAft>
                <a:spcPct val="25000"/>
              </a:spcAft>
            </a:pPr>
            <a:r>
              <a:rPr lang="en-US" sz="6200" b="1" spc="-150" dirty="0" smtClean="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LETS LOOK AT WHY ISRAEL WOULD BE JUDGED</a:t>
            </a:r>
            <a:endParaRPr lang="en-US" sz="6200" b="1" spc="-150" dirty="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endParaRPr>
          </a:p>
        </p:txBody>
      </p:sp>
      <p:sp>
        <p:nvSpPr>
          <p:cNvPr id="11" name="Text Box 6"/>
          <p:cNvSpPr txBox="1">
            <a:spLocks noChangeArrowheads="1"/>
          </p:cNvSpPr>
          <p:nvPr/>
        </p:nvSpPr>
        <p:spPr bwMode="auto">
          <a:xfrm>
            <a:off x="228600" y="1746250"/>
            <a:ext cx="8686800" cy="1083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nSpc>
                <a:spcPct val="70000"/>
              </a:lnSpc>
              <a:spcAft>
                <a:spcPct val="25000"/>
              </a:spcAft>
            </a:pPr>
            <a:r>
              <a:rPr lang="en-US" sz="7600" b="1" baseline="30000" dirty="0" smtClean="0">
                <a:solidFill>
                  <a:srgbClr val="FFFF00"/>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2.</a:t>
            </a:r>
            <a:r>
              <a:rPr lang="en-US" sz="7600" b="1" baseline="30000" dirty="0" smtClean="0">
                <a:solidFill>
                  <a:srgbClr val="00FFFF"/>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 </a:t>
            </a:r>
            <a:r>
              <a:rPr lang="en-US" sz="9200" b="1" dirty="0">
                <a:solidFill>
                  <a:srgbClr val="00FFFF"/>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PRESUMPTION</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781765" name="Text Box 5"/>
          <p:cNvSpPr txBox="1">
            <a:spLocks noChangeArrowheads="1"/>
          </p:cNvSpPr>
          <p:nvPr/>
        </p:nvSpPr>
        <p:spPr bwMode="auto">
          <a:xfrm>
            <a:off x="76200" y="3135313"/>
            <a:ext cx="9067800" cy="28292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lnSpc>
                <a:spcPct val="70000"/>
              </a:lnSpc>
              <a:buClr>
                <a:srgbClr val="FFFF99"/>
              </a:buClr>
            </a:pPr>
            <a:r>
              <a:rPr lang="en-US" sz="8200" b="1" dirty="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I will NEVER forget ANY of their works…</a:t>
            </a:r>
            <a:endParaRPr lang="en-US" sz="5600" b="1" dirty="0">
              <a:solidFill>
                <a:srgbClr val="FFFF00"/>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endParaRPr>
          </a:p>
        </p:txBody>
      </p:sp>
      <p:sp>
        <p:nvSpPr>
          <p:cNvPr id="8" name="Rectangle 7"/>
          <p:cNvSpPr/>
          <p:nvPr/>
        </p:nvSpPr>
        <p:spPr>
          <a:xfrm>
            <a:off x="304800" y="381000"/>
            <a:ext cx="8534400" cy="685800"/>
          </a:xfrm>
          <a:prstGeom prst="rect">
            <a:avLst/>
          </a:prstGeom>
          <a:solidFill>
            <a:srgbClr val="7030A0"/>
          </a:solidFill>
          <a:ln>
            <a:noFill/>
          </a:ln>
          <a:effectLst>
            <a:glow rad="228600">
              <a:schemeClr val="accent4">
                <a:satMod val="175000"/>
                <a:alpha val="40000"/>
              </a:schemeClr>
            </a:glow>
            <a:outerShdw blurRad="50800" dist="50800" dir="5400000" algn="ctr" rotWithShape="0">
              <a:schemeClr val="tx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Box 2"/>
          <p:cNvSpPr txBox="1">
            <a:spLocks noChangeArrowheads="1"/>
          </p:cNvSpPr>
          <p:nvPr/>
        </p:nvSpPr>
        <p:spPr bwMode="auto">
          <a:xfrm>
            <a:off x="0" y="175847"/>
            <a:ext cx="9144000" cy="1332673"/>
          </a:xfrm>
          <a:prstGeom prst="rect">
            <a:avLst/>
          </a:prstGeom>
          <a:noFill/>
          <a:ln>
            <a:noFill/>
          </a:ln>
          <a:effectLst>
            <a:glow rad="228600">
              <a:schemeClr val="accent4">
                <a:satMod val="175000"/>
                <a:alpha val="4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lnSpc>
                <a:spcPct val="65000"/>
              </a:lnSpc>
              <a:spcAft>
                <a:spcPct val="25000"/>
              </a:spcAft>
            </a:pPr>
            <a:r>
              <a:rPr lang="en-US" sz="6200" b="1" spc="-150" dirty="0" smtClean="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LETS LOOK AT WHY ISRAEL WOULD BE JUDGED</a:t>
            </a:r>
            <a:endParaRPr lang="en-US" sz="6200" b="1" spc="-150" dirty="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endParaRPr>
          </a:p>
        </p:txBody>
      </p:sp>
      <p:sp>
        <p:nvSpPr>
          <p:cNvPr id="10" name="Text Box 6"/>
          <p:cNvSpPr txBox="1">
            <a:spLocks noChangeArrowheads="1"/>
          </p:cNvSpPr>
          <p:nvPr/>
        </p:nvSpPr>
        <p:spPr bwMode="auto">
          <a:xfrm>
            <a:off x="228600" y="1746250"/>
            <a:ext cx="8686800" cy="1083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nSpc>
                <a:spcPct val="70000"/>
              </a:lnSpc>
              <a:spcAft>
                <a:spcPct val="25000"/>
              </a:spcAft>
            </a:pPr>
            <a:r>
              <a:rPr lang="en-US" sz="7600" b="1" baseline="30000" dirty="0" smtClean="0">
                <a:solidFill>
                  <a:srgbClr val="FFFF00"/>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2.</a:t>
            </a:r>
            <a:r>
              <a:rPr lang="en-US" sz="7600" b="1" baseline="30000" dirty="0" smtClean="0">
                <a:solidFill>
                  <a:srgbClr val="00FFFF"/>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 </a:t>
            </a:r>
            <a:r>
              <a:rPr lang="en-US" sz="9200" b="1" dirty="0">
                <a:solidFill>
                  <a:srgbClr val="00FFFF"/>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PRESUMPTION</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81765"/>
                                        </p:tgtEl>
                                        <p:attrNameLst>
                                          <p:attrName>style.visibility</p:attrName>
                                        </p:attrNameLst>
                                      </p:cBhvr>
                                      <p:to>
                                        <p:strVal val="visible"/>
                                      </p:to>
                                    </p:set>
                                    <p:animEffect transition="in" filter="fade">
                                      <p:cBhvr>
                                        <p:cTn id="7" dur="500"/>
                                        <p:tgtEl>
                                          <p:spTgt spid="17817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1765" grpId="0"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782790" name="Text Box 6"/>
          <p:cNvSpPr txBox="1">
            <a:spLocks noChangeArrowheads="1"/>
          </p:cNvSpPr>
          <p:nvPr/>
        </p:nvSpPr>
        <p:spPr bwMode="auto">
          <a:xfrm>
            <a:off x="266700" y="2743200"/>
            <a:ext cx="8610600" cy="3077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nSpc>
                <a:spcPct val="80000"/>
              </a:lnSpc>
            </a:pPr>
            <a:r>
              <a:rPr lang="en-US" b="1" dirty="0">
                <a:solidFill>
                  <a:srgbClr val="FFC000"/>
                </a:solidFill>
                <a:effectLst>
                  <a:glow rad="228600">
                    <a:schemeClr val="accent4">
                      <a:satMod val="175000"/>
                    </a:schemeClr>
                  </a:glow>
                  <a:outerShdw blurRad="50800" dist="38100" dir="2700000" algn="tl" rotWithShape="0">
                    <a:prstClr val="black">
                      <a:alpha val="40000"/>
                    </a:prstClr>
                  </a:outerShdw>
                </a:effectLst>
                <a:latin typeface="Teen" pitchFamily="2" charset="0"/>
              </a:rPr>
              <a:t>Amos 3:1-8</a:t>
            </a:r>
            <a:br>
              <a:rPr lang="en-US" b="1" dirty="0">
                <a:solidFill>
                  <a:srgbClr val="FFC000"/>
                </a:solidFill>
                <a:effectLst>
                  <a:glow rad="228600">
                    <a:schemeClr val="accent4">
                      <a:satMod val="175000"/>
                    </a:schemeClr>
                  </a:glow>
                  <a:outerShdw blurRad="50800" dist="38100" dir="2700000" algn="tl" rotWithShape="0">
                    <a:prstClr val="black">
                      <a:alpha val="40000"/>
                    </a:prstClr>
                  </a:outerShdw>
                </a:effectLst>
                <a:latin typeface="Teen" pitchFamily="2" charset="0"/>
              </a:rPr>
            </a:br>
            <a:r>
              <a:rPr lang="en-US" b="1" dirty="0">
                <a:solidFill>
                  <a:srgbClr val="FFC000"/>
                </a:solidFill>
                <a:effectLst>
                  <a:glow rad="228600">
                    <a:schemeClr val="accent4">
                      <a:satMod val="175000"/>
                    </a:schemeClr>
                  </a:glow>
                  <a:outerShdw blurRad="50800" dist="38100" dir="2700000" algn="tl" rotWithShape="0">
                    <a:prstClr val="black">
                      <a:alpha val="40000"/>
                    </a:prstClr>
                  </a:outerShdw>
                </a:effectLst>
                <a:latin typeface="Teen" pitchFamily="2" charset="0"/>
              </a:rPr>
              <a:t>1  </a:t>
            </a:r>
            <a:r>
              <a:rPr lang="en-US" b="1" dirty="0">
                <a:solidFill>
                  <a:schemeClr val="bg1"/>
                </a:solidFill>
                <a:effectLst>
                  <a:glow rad="228600">
                    <a:schemeClr val="accent4">
                      <a:satMod val="175000"/>
                    </a:schemeClr>
                  </a:glow>
                  <a:outerShdw blurRad="50800" dist="38100" dir="2700000" algn="tl" rotWithShape="0">
                    <a:prstClr val="black">
                      <a:alpha val="40000"/>
                    </a:prstClr>
                  </a:outerShdw>
                </a:effectLst>
                <a:latin typeface="Teen" pitchFamily="2" charset="0"/>
              </a:rPr>
              <a:t>Hear this word that the LORD hath spoken against you, O children of Israel, against the whole family which I brought up from the land of Egypt, saying,</a:t>
            </a:r>
            <a:r>
              <a:rPr lang="en-US" b="1" dirty="0">
                <a:solidFill>
                  <a:schemeClr val="folHlink"/>
                </a:solidFill>
                <a:effectLst>
                  <a:glow rad="228600">
                    <a:schemeClr val="accent4">
                      <a:satMod val="175000"/>
                    </a:schemeClr>
                  </a:glow>
                  <a:outerShdw blurRad="50800" dist="38100" dir="2700000" algn="tl" rotWithShape="0">
                    <a:prstClr val="black">
                      <a:alpha val="40000"/>
                    </a:prstClr>
                  </a:outerShdw>
                </a:effectLst>
                <a:latin typeface="Teen" pitchFamily="2" charset="0"/>
              </a:rPr>
              <a:t> </a:t>
            </a:r>
          </a:p>
        </p:txBody>
      </p:sp>
      <p:sp>
        <p:nvSpPr>
          <p:cNvPr id="9" name="Rectangle 8"/>
          <p:cNvSpPr/>
          <p:nvPr/>
        </p:nvSpPr>
        <p:spPr>
          <a:xfrm>
            <a:off x="304800" y="381000"/>
            <a:ext cx="8534400" cy="685800"/>
          </a:xfrm>
          <a:prstGeom prst="rect">
            <a:avLst/>
          </a:prstGeom>
          <a:solidFill>
            <a:srgbClr val="7030A0"/>
          </a:solidFill>
          <a:ln>
            <a:noFill/>
          </a:ln>
          <a:effectLst>
            <a:glow rad="228600">
              <a:schemeClr val="accent4">
                <a:satMod val="175000"/>
                <a:alpha val="40000"/>
              </a:schemeClr>
            </a:glow>
            <a:outerShdw blurRad="50800" dist="50800" dir="5400000" algn="ctr" rotWithShape="0">
              <a:schemeClr val="tx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2"/>
          <p:cNvSpPr txBox="1">
            <a:spLocks noChangeArrowheads="1"/>
          </p:cNvSpPr>
          <p:nvPr/>
        </p:nvSpPr>
        <p:spPr bwMode="auto">
          <a:xfrm>
            <a:off x="0" y="175847"/>
            <a:ext cx="9144000" cy="1332673"/>
          </a:xfrm>
          <a:prstGeom prst="rect">
            <a:avLst/>
          </a:prstGeom>
          <a:noFill/>
          <a:ln>
            <a:noFill/>
          </a:ln>
          <a:effectLst>
            <a:glow rad="228600">
              <a:schemeClr val="accent4">
                <a:satMod val="175000"/>
                <a:alpha val="4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lnSpc>
                <a:spcPct val="65000"/>
              </a:lnSpc>
              <a:spcAft>
                <a:spcPct val="25000"/>
              </a:spcAft>
            </a:pPr>
            <a:r>
              <a:rPr lang="en-US" sz="6200" b="1" spc="-150" dirty="0" smtClean="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LETS LOOK AT WHY ISRAEL WOULD BE JUDGED</a:t>
            </a:r>
            <a:endParaRPr lang="en-US" sz="6200" b="1" spc="-150" dirty="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endParaRPr>
          </a:p>
        </p:txBody>
      </p:sp>
      <p:sp>
        <p:nvSpPr>
          <p:cNvPr id="11" name="Text Box 6"/>
          <p:cNvSpPr txBox="1">
            <a:spLocks noChangeArrowheads="1"/>
          </p:cNvSpPr>
          <p:nvPr/>
        </p:nvSpPr>
        <p:spPr bwMode="auto">
          <a:xfrm>
            <a:off x="228600" y="1746250"/>
            <a:ext cx="8686800" cy="1083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nSpc>
                <a:spcPct val="70000"/>
              </a:lnSpc>
              <a:spcAft>
                <a:spcPct val="25000"/>
              </a:spcAft>
            </a:pPr>
            <a:r>
              <a:rPr lang="en-US" sz="7600" b="1" baseline="30000" dirty="0" smtClean="0">
                <a:solidFill>
                  <a:srgbClr val="FFFF00"/>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2.</a:t>
            </a:r>
            <a:r>
              <a:rPr lang="en-US" sz="7600" b="1" baseline="30000" dirty="0" smtClean="0">
                <a:solidFill>
                  <a:srgbClr val="00FFFF"/>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 </a:t>
            </a:r>
            <a:r>
              <a:rPr lang="en-US" sz="9200" b="1" dirty="0">
                <a:solidFill>
                  <a:srgbClr val="00FFFF"/>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PRESUMPTION</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82790"/>
                                        </p:tgtEl>
                                        <p:attrNameLst>
                                          <p:attrName>style.visibility</p:attrName>
                                        </p:attrNameLst>
                                      </p:cBhvr>
                                      <p:to>
                                        <p:strVal val="visible"/>
                                      </p:to>
                                    </p:set>
                                    <p:animEffect transition="in" filter="fade">
                                      <p:cBhvr>
                                        <p:cTn id="7" dur="500"/>
                                        <p:tgtEl>
                                          <p:spTgt spid="17827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279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747970" name="Text Box 2"/>
          <p:cNvSpPr txBox="1">
            <a:spLocks noChangeArrowheads="1"/>
          </p:cNvSpPr>
          <p:nvPr/>
        </p:nvSpPr>
        <p:spPr bwMode="auto">
          <a:xfrm>
            <a:off x="152400" y="685800"/>
            <a:ext cx="8763000" cy="2318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lnSpc>
                <a:spcPct val="80000"/>
              </a:lnSpc>
              <a:spcAft>
                <a:spcPct val="25000"/>
              </a:spcAft>
            </a:pPr>
            <a:r>
              <a:rPr lang="en-US" sz="8800" b="1">
                <a:solidFill>
                  <a:srgbClr val="FFFF00"/>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I Want Us To Focus On ISRAEL</a:t>
            </a:r>
          </a:p>
        </p:txBody>
      </p:sp>
      <p:sp>
        <p:nvSpPr>
          <p:cNvPr id="1747971" name="Text Box 3"/>
          <p:cNvSpPr txBox="1">
            <a:spLocks noChangeArrowheads="1"/>
          </p:cNvSpPr>
          <p:nvPr/>
        </p:nvSpPr>
        <p:spPr bwMode="auto">
          <a:xfrm>
            <a:off x="152400" y="3389313"/>
            <a:ext cx="8763000" cy="3101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lnSpc>
                <a:spcPct val="80000"/>
              </a:lnSpc>
              <a:spcAft>
                <a:spcPct val="25000"/>
              </a:spcAft>
            </a:pPr>
            <a:r>
              <a:rPr lang="en-US" sz="8000" b="1">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The Time Frame Was About</a:t>
            </a:r>
            <a:br>
              <a:rPr lang="en-US" sz="8000" b="1">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br>
            <a:r>
              <a:rPr lang="en-US" sz="8000" b="1">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775 BC</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747970">
                                            <p:txEl>
                                              <p:pRg st="0" end="0"/>
                                            </p:txEl>
                                          </p:spTgt>
                                        </p:tgtEl>
                                        <p:attrNameLst>
                                          <p:attrName>style.visibility</p:attrName>
                                        </p:attrNameLst>
                                      </p:cBhvr>
                                      <p:to>
                                        <p:strVal val="visible"/>
                                      </p:to>
                                    </p:set>
                                    <p:animEffect transition="in" filter="fade">
                                      <p:cBhvr>
                                        <p:cTn id="7" dur="500"/>
                                        <p:tgtEl>
                                          <p:spTgt spid="174797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747971">
                                            <p:txEl>
                                              <p:pRg st="0" end="0"/>
                                            </p:txEl>
                                          </p:spTgt>
                                        </p:tgtEl>
                                        <p:attrNameLst>
                                          <p:attrName>style.visibility</p:attrName>
                                        </p:attrNameLst>
                                      </p:cBhvr>
                                      <p:to>
                                        <p:strVal val="visible"/>
                                      </p:to>
                                    </p:set>
                                    <p:animEffect transition="in" filter="fade">
                                      <p:cBhvr>
                                        <p:cTn id="12" dur="500"/>
                                        <p:tgtEl>
                                          <p:spTgt spid="174797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783814" name="Text Box 6"/>
          <p:cNvSpPr txBox="1">
            <a:spLocks noChangeArrowheads="1"/>
          </p:cNvSpPr>
          <p:nvPr/>
        </p:nvSpPr>
        <p:spPr bwMode="auto">
          <a:xfrm>
            <a:off x="266700" y="2743200"/>
            <a:ext cx="8610600"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nSpc>
                <a:spcPct val="80000"/>
              </a:lnSpc>
            </a:pPr>
            <a:r>
              <a:rPr lang="en-US" b="1" dirty="0">
                <a:solidFill>
                  <a:srgbClr val="FFC000"/>
                </a:solidFill>
                <a:effectLst>
                  <a:glow rad="228600">
                    <a:schemeClr val="accent4">
                      <a:satMod val="175000"/>
                    </a:schemeClr>
                  </a:glow>
                  <a:outerShdw blurRad="50800" dist="38100" dir="2700000" algn="tl" rotWithShape="0">
                    <a:prstClr val="black">
                      <a:alpha val="40000"/>
                    </a:prstClr>
                  </a:outerShdw>
                </a:effectLst>
                <a:latin typeface="Teen" pitchFamily="2" charset="0"/>
              </a:rPr>
              <a:t>Amos 3:1-8</a:t>
            </a:r>
            <a:br>
              <a:rPr lang="en-US" b="1" dirty="0">
                <a:solidFill>
                  <a:srgbClr val="FFC000"/>
                </a:solidFill>
                <a:effectLst>
                  <a:glow rad="228600">
                    <a:schemeClr val="accent4">
                      <a:satMod val="175000"/>
                    </a:schemeClr>
                  </a:glow>
                  <a:outerShdw blurRad="50800" dist="38100" dir="2700000" algn="tl" rotWithShape="0">
                    <a:prstClr val="black">
                      <a:alpha val="40000"/>
                    </a:prstClr>
                  </a:outerShdw>
                </a:effectLst>
                <a:latin typeface="Teen" pitchFamily="2" charset="0"/>
              </a:rPr>
            </a:br>
            <a:r>
              <a:rPr lang="en-US" b="1" dirty="0">
                <a:solidFill>
                  <a:srgbClr val="FFC000"/>
                </a:solidFill>
                <a:effectLst>
                  <a:glow rad="228600">
                    <a:schemeClr val="accent4">
                      <a:satMod val="175000"/>
                    </a:schemeClr>
                  </a:glow>
                  <a:outerShdw blurRad="50800" dist="38100" dir="2700000" algn="tl" rotWithShape="0">
                    <a:prstClr val="black">
                      <a:alpha val="40000"/>
                    </a:prstClr>
                  </a:outerShdw>
                </a:effectLst>
                <a:latin typeface="Teen" pitchFamily="2" charset="0"/>
              </a:rPr>
              <a:t>2  </a:t>
            </a:r>
            <a:r>
              <a:rPr lang="en-US" b="1" dirty="0">
                <a:solidFill>
                  <a:schemeClr val="bg1"/>
                </a:solidFill>
                <a:effectLst>
                  <a:glow rad="228600">
                    <a:schemeClr val="accent4">
                      <a:satMod val="175000"/>
                    </a:schemeClr>
                  </a:glow>
                  <a:outerShdw blurRad="50800" dist="38100" dir="2700000" algn="tl" rotWithShape="0">
                    <a:prstClr val="black">
                      <a:alpha val="40000"/>
                    </a:prstClr>
                  </a:outerShdw>
                </a:effectLst>
                <a:latin typeface="Teen" pitchFamily="2" charset="0"/>
              </a:rPr>
              <a:t>You only have I known of all the families of the earth: therefore I will punish you for all your iniquities. </a:t>
            </a:r>
          </a:p>
          <a:p>
            <a:pPr>
              <a:lnSpc>
                <a:spcPct val="80000"/>
              </a:lnSpc>
            </a:pPr>
            <a:r>
              <a:rPr lang="en-US" b="1" dirty="0">
                <a:solidFill>
                  <a:srgbClr val="FFC000"/>
                </a:solidFill>
                <a:effectLst>
                  <a:glow rad="228600">
                    <a:schemeClr val="accent4">
                      <a:satMod val="175000"/>
                    </a:schemeClr>
                  </a:glow>
                  <a:outerShdw blurRad="50800" dist="38100" dir="2700000" algn="tl" rotWithShape="0">
                    <a:prstClr val="black">
                      <a:alpha val="40000"/>
                    </a:prstClr>
                  </a:outerShdw>
                </a:effectLst>
                <a:latin typeface="Teen" pitchFamily="2" charset="0"/>
              </a:rPr>
              <a:t>3</a:t>
            </a:r>
            <a:r>
              <a:rPr lang="en-US" b="1" dirty="0">
                <a:solidFill>
                  <a:schemeClr val="folHlink"/>
                </a:solidFill>
                <a:effectLst>
                  <a:glow rad="228600">
                    <a:schemeClr val="accent4">
                      <a:satMod val="175000"/>
                    </a:schemeClr>
                  </a:glow>
                  <a:outerShdw blurRad="50800" dist="38100" dir="2700000" algn="tl" rotWithShape="0">
                    <a:prstClr val="black">
                      <a:alpha val="40000"/>
                    </a:prstClr>
                  </a:outerShdw>
                </a:effectLst>
                <a:latin typeface="Teen" pitchFamily="2" charset="0"/>
              </a:rPr>
              <a:t>  </a:t>
            </a:r>
            <a:r>
              <a:rPr lang="en-US" b="1" dirty="0">
                <a:solidFill>
                  <a:schemeClr val="bg1"/>
                </a:solidFill>
                <a:effectLst>
                  <a:glow rad="228600">
                    <a:schemeClr val="accent4">
                      <a:satMod val="175000"/>
                    </a:schemeClr>
                  </a:glow>
                  <a:outerShdw blurRad="50800" dist="38100" dir="2700000" algn="tl" rotWithShape="0">
                    <a:prstClr val="black">
                      <a:alpha val="40000"/>
                    </a:prstClr>
                  </a:outerShdw>
                </a:effectLst>
                <a:latin typeface="Teen" pitchFamily="2" charset="0"/>
              </a:rPr>
              <a:t>Can two walk together, except they be agreed?</a:t>
            </a:r>
            <a:r>
              <a:rPr lang="en-US" b="1" dirty="0">
                <a:solidFill>
                  <a:schemeClr val="folHlink"/>
                </a:solidFill>
                <a:effectLst>
                  <a:glow rad="228600">
                    <a:schemeClr val="accent4">
                      <a:satMod val="175000"/>
                    </a:schemeClr>
                  </a:glow>
                  <a:outerShdw blurRad="50800" dist="38100" dir="2700000" algn="tl" rotWithShape="0">
                    <a:prstClr val="black">
                      <a:alpha val="40000"/>
                    </a:prstClr>
                  </a:outerShdw>
                </a:effectLst>
                <a:latin typeface="Teen" pitchFamily="2" charset="0"/>
              </a:rPr>
              <a:t> </a:t>
            </a:r>
          </a:p>
        </p:txBody>
      </p:sp>
      <p:sp>
        <p:nvSpPr>
          <p:cNvPr id="9" name="Rectangle 8"/>
          <p:cNvSpPr/>
          <p:nvPr/>
        </p:nvSpPr>
        <p:spPr>
          <a:xfrm>
            <a:off x="304800" y="381000"/>
            <a:ext cx="8534400" cy="685800"/>
          </a:xfrm>
          <a:prstGeom prst="rect">
            <a:avLst/>
          </a:prstGeom>
          <a:solidFill>
            <a:srgbClr val="7030A0"/>
          </a:solidFill>
          <a:ln>
            <a:noFill/>
          </a:ln>
          <a:effectLst>
            <a:glow rad="228600">
              <a:schemeClr val="accent4">
                <a:satMod val="175000"/>
                <a:alpha val="40000"/>
              </a:schemeClr>
            </a:glow>
            <a:outerShdw blurRad="50800" dist="50800" dir="5400000" algn="ctr" rotWithShape="0">
              <a:schemeClr val="tx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2"/>
          <p:cNvSpPr txBox="1">
            <a:spLocks noChangeArrowheads="1"/>
          </p:cNvSpPr>
          <p:nvPr/>
        </p:nvSpPr>
        <p:spPr bwMode="auto">
          <a:xfrm>
            <a:off x="0" y="175847"/>
            <a:ext cx="9144000" cy="1332673"/>
          </a:xfrm>
          <a:prstGeom prst="rect">
            <a:avLst/>
          </a:prstGeom>
          <a:noFill/>
          <a:ln>
            <a:noFill/>
          </a:ln>
          <a:effectLst>
            <a:glow rad="228600">
              <a:schemeClr val="accent4">
                <a:satMod val="175000"/>
                <a:alpha val="4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lnSpc>
                <a:spcPct val="65000"/>
              </a:lnSpc>
              <a:spcAft>
                <a:spcPct val="25000"/>
              </a:spcAft>
            </a:pPr>
            <a:r>
              <a:rPr lang="en-US" sz="6200" b="1" spc="-150" dirty="0" smtClean="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LETS LOOK AT WHY ISRAEL WOULD BE JUDGED</a:t>
            </a:r>
            <a:endParaRPr lang="en-US" sz="6200" b="1" spc="-150" dirty="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endParaRPr>
          </a:p>
        </p:txBody>
      </p:sp>
      <p:sp>
        <p:nvSpPr>
          <p:cNvPr id="11" name="Text Box 6"/>
          <p:cNvSpPr txBox="1">
            <a:spLocks noChangeArrowheads="1"/>
          </p:cNvSpPr>
          <p:nvPr/>
        </p:nvSpPr>
        <p:spPr bwMode="auto">
          <a:xfrm>
            <a:off x="228600" y="1746250"/>
            <a:ext cx="8686800" cy="1083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nSpc>
                <a:spcPct val="70000"/>
              </a:lnSpc>
              <a:spcAft>
                <a:spcPct val="25000"/>
              </a:spcAft>
            </a:pPr>
            <a:r>
              <a:rPr lang="en-US" sz="7600" b="1" baseline="30000" dirty="0" smtClean="0">
                <a:solidFill>
                  <a:srgbClr val="FFFF00"/>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2.</a:t>
            </a:r>
            <a:r>
              <a:rPr lang="en-US" sz="7600" b="1" baseline="30000" dirty="0" smtClean="0">
                <a:solidFill>
                  <a:srgbClr val="00FFFF"/>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 </a:t>
            </a:r>
            <a:r>
              <a:rPr lang="en-US" sz="9200" b="1" dirty="0">
                <a:solidFill>
                  <a:srgbClr val="00FFFF"/>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PRESUMPTION</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784838" name="Text Box 6"/>
          <p:cNvSpPr txBox="1">
            <a:spLocks noChangeArrowheads="1"/>
          </p:cNvSpPr>
          <p:nvPr/>
        </p:nvSpPr>
        <p:spPr bwMode="auto">
          <a:xfrm>
            <a:off x="266700" y="2743200"/>
            <a:ext cx="8610600" cy="2581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nSpc>
                <a:spcPct val="80000"/>
              </a:lnSpc>
            </a:pPr>
            <a:r>
              <a:rPr lang="en-US" b="1" dirty="0">
                <a:solidFill>
                  <a:srgbClr val="FFC000"/>
                </a:solidFill>
                <a:effectLst>
                  <a:glow rad="228600">
                    <a:schemeClr val="accent4">
                      <a:satMod val="175000"/>
                    </a:schemeClr>
                  </a:glow>
                  <a:outerShdw blurRad="50800" dist="38100" dir="2700000" algn="tl" rotWithShape="0">
                    <a:prstClr val="black">
                      <a:alpha val="40000"/>
                    </a:prstClr>
                  </a:outerShdw>
                </a:effectLst>
                <a:latin typeface="Teen" pitchFamily="2" charset="0"/>
              </a:rPr>
              <a:t>Amos 3:1-8</a:t>
            </a:r>
            <a:br>
              <a:rPr lang="en-US" b="1" dirty="0">
                <a:solidFill>
                  <a:srgbClr val="FFC000"/>
                </a:solidFill>
                <a:effectLst>
                  <a:glow rad="228600">
                    <a:schemeClr val="accent4">
                      <a:satMod val="175000"/>
                    </a:schemeClr>
                  </a:glow>
                  <a:outerShdw blurRad="50800" dist="38100" dir="2700000" algn="tl" rotWithShape="0">
                    <a:prstClr val="black">
                      <a:alpha val="40000"/>
                    </a:prstClr>
                  </a:outerShdw>
                </a:effectLst>
                <a:latin typeface="Teen" pitchFamily="2" charset="0"/>
              </a:rPr>
            </a:br>
            <a:r>
              <a:rPr lang="en-US" b="1" dirty="0">
                <a:solidFill>
                  <a:srgbClr val="FFC000"/>
                </a:solidFill>
                <a:effectLst>
                  <a:glow rad="228600">
                    <a:schemeClr val="accent4">
                      <a:satMod val="175000"/>
                    </a:schemeClr>
                  </a:glow>
                  <a:outerShdw blurRad="50800" dist="38100" dir="2700000" algn="tl" rotWithShape="0">
                    <a:prstClr val="black">
                      <a:alpha val="40000"/>
                    </a:prstClr>
                  </a:outerShdw>
                </a:effectLst>
                <a:latin typeface="Teen" pitchFamily="2" charset="0"/>
              </a:rPr>
              <a:t>4  </a:t>
            </a:r>
            <a:r>
              <a:rPr lang="en-US" b="1" dirty="0">
                <a:solidFill>
                  <a:schemeClr val="bg1"/>
                </a:solidFill>
                <a:effectLst>
                  <a:glow rad="228600">
                    <a:schemeClr val="accent4">
                      <a:satMod val="175000"/>
                    </a:schemeClr>
                  </a:glow>
                  <a:outerShdw blurRad="50800" dist="38100" dir="2700000" algn="tl" rotWithShape="0">
                    <a:prstClr val="black">
                      <a:alpha val="40000"/>
                    </a:prstClr>
                  </a:outerShdw>
                </a:effectLst>
                <a:latin typeface="Teen" pitchFamily="2" charset="0"/>
              </a:rPr>
              <a:t>Will a lion roar in the forest, when he hath no prey? will a young lion cry out of his den, if he have taken nothing</a:t>
            </a:r>
            <a:r>
              <a:rPr lang="en-US" b="1" dirty="0" smtClean="0">
                <a:solidFill>
                  <a:schemeClr val="bg1"/>
                </a:solidFill>
                <a:effectLst>
                  <a:glow rad="228600">
                    <a:schemeClr val="accent4">
                      <a:satMod val="175000"/>
                    </a:schemeClr>
                  </a:glow>
                  <a:outerShdw blurRad="50800" dist="38100" dir="2700000" algn="tl" rotWithShape="0">
                    <a:prstClr val="black">
                      <a:alpha val="40000"/>
                    </a:prstClr>
                  </a:outerShdw>
                </a:effectLst>
                <a:latin typeface="Teen" pitchFamily="2" charset="0"/>
              </a:rPr>
              <a:t>?</a:t>
            </a:r>
            <a:endParaRPr lang="en-US" b="1" dirty="0">
              <a:solidFill>
                <a:schemeClr val="folHlink"/>
              </a:solidFill>
              <a:effectLst>
                <a:glow rad="228600">
                  <a:schemeClr val="accent4">
                    <a:satMod val="175000"/>
                  </a:schemeClr>
                </a:glow>
                <a:outerShdw blurRad="50800" dist="38100" dir="2700000" algn="tl" rotWithShape="0">
                  <a:prstClr val="black">
                    <a:alpha val="40000"/>
                  </a:prstClr>
                </a:outerShdw>
              </a:effectLst>
              <a:latin typeface="Teen" pitchFamily="2" charset="0"/>
            </a:endParaRPr>
          </a:p>
        </p:txBody>
      </p:sp>
      <p:sp>
        <p:nvSpPr>
          <p:cNvPr id="9" name="Rectangle 8"/>
          <p:cNvSpPr/>
          <p:nvPr/>
        </p:nvSpPr>
        <p:spPr>
          <a:xfrm>
            <a:off x="304800" y="381000"/>
            <a:ext cx="8534400" cy="685800"/>
          </a:xfrm>
          <a:prstGeom prst="rect">
            <a:avLst/>
          </a:prstGeom>
          <a:solidFill>
            <a:srgbClr val="7030A0"/>
          </a:solidFill>
          <a:ln>
            <a:noFill/>
          </a:ln>
          <a:effectLst>
            <a:glow rad="228600">
              <a:schemeClr val="accent4">
                <a:satMod val="175000"/>
                <a:alpha val="40000"/>
              </a:schemeClr>
            </a:glow>
            <a:outerShdw blurRad="50800" dist="50800" dir="5400000" algn="ctr" rotWithShape="0">
              <a:schemeClr val="tx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2"/>
          <p:cNvSpPr txBox="1">
            <a:spLocks noChangeArrowheads="1"/>
          </p:cNvSpPr>
          <p:nvPr/>
        </p:nvSpPr>
        <p:spPr bwMode="auto">
          <a:xfrm>
            <a:off x="0" y="175847"/>
            <a:ext cx="9144000" cy="1332673"/>
          </a:xfrm>
          <a:prstGeom prst="rect">
            <a:avLst/>
          </a:prstGeom>
          <a:noFill/>
          <a:ln>
            <a:noFill/>
          </a:ln>
          <a:effectLst>
            <a:glow rad="228600">
              <a:schemeClr val="accent4">
                <a:satMod val="175000"/>
                <a:alpha val="4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lnSpc>
                <a:spcPct val="65000"/>
              </a:lnSpc>
              <a:spcAft>
                <a:spcPct val="25000"/>
              </a:spcAft>
            </a:pPr>
            <a:r>
              <a:rPr lang="en-US" sz="6200" b="1" spc="-150" dirty="0" smtClean="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LETS LOOK AT WHY ISRAEL WOULD BE JUDGED</a:t>
            </a:r>
            <a:endParaRPr lang="en-US" sz="6200" b="1" spc="-150" dirty="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endParaRPr>
          </a:p>
        </p:txBody>
      </p:sp>
      <p:sp>
        <p:nvSpPr>
          <p:cNvPr id="11" name="Text Box 6"/>
          <p:cNvSpPr txBox="1">
            <a:spLocks noChangeArrowheads="1"/>
          </p:cNvSpPr>
          <p:nvPr/>
        </p:nvSpPr>
        <p:spPr bwMode="auto">
          <a:xfrm>
            <a:off x="228600" y="1746250"/>
            <a:ext cx="8686800" cy="1083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nSpc>
                <a:spcPct val="70000"/>
              </a:lnSpc>
              <a:spcAft>
                <a:spcPct val="25000"/>
              </a:spcAft>
            </a:pPr>
            <a:r>
              <a:rPr lang="en-US" sz="7600" b="1" baseline="30000" dirty="0" smtClean="0">
                <a:solidFill>
                  <a:srgbClr val="FFFF00"/>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2.</a:t>
            </a:r>
            <a:r>
              <a:rPr lang="en-US" sz="7600" b="1" baseline="30000" dirty="0" smtClean="0">
                <a:solidFill>
                  <a:srgbClr val="00FFFF"/>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 </a:t>
            </a:r>
            <a:r>
              <a:rPr lang="en-US" sz="9200" b="1" dirty="0">
                <a:solidFill>
                  <a:srgbClr val="00FFFF"/>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PRESUMPTION</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784838" name="Text Box 6"/>
          <p:cNvSpPr txBox="1">
            <a:spLocks noChangeArrowheads="1"/>
          </p:cNvSpPr>
          <p:nvPr/>
        </p:nvSpPr>
        <p:spPr bwMode="auto">
          <a:xfrm>
            <a:off x="266700" y="2743200"/>
            <a:ext cx="8610600" cy="3073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nSpc>
                <a:spcPct val="80000"/>
              </a:lnSpc>
            </a:pPr>
            <a:r>
              <a:rPr lang="en-US" b="1" dirty="0">
                <a:solidFill>
                  <a:srgbClr val="FFC000"/>
                </a:solidFill>
                <a:effectLst>
                  <a:glow rad="228600">
                    <a:schemeClr val="accent4">
                      <a:satMod val="175000"/>
                    </a:schemeClr>
                  </a:glow>
                  <a:outerShdw blurRad="50800" dist="38100" dir="2700000" algn="tl" rotWithShape="0">
                    <a:prstClr val="black">
                      <a:alpha val="40000"/>
                    </a:prstClr>
                  </a:outerShdw>
                </a:effectLst>
                <a:latin typeface="Teen" pitchFamily="2" charset="0"/>
              </a:rPr>
              <a:t>Amos 3:1-8</a:t>
            </a:r>
            <a:br>
              <a:rPr lang="en-US" b="1" dirty="0">
                <a:solidFill>
                  <a:srgbClr val="FFC000"/>
                </a:solidFill>
                <a:effectLst>
                  <a:glow rad="228600">
                    <a:schemeClr val="accent4">
                      <a:satMod val="175000"/>
                    </a:schemeClr>
                  </a:glow>
                  <a:outerShdw blurRad="50800" dist="38100" dir="2700000" algn="tl" rotWithShape="0">
                    <a:prstClr val="black">
                      <a:alpha val="40000"/>
                    </a:prstClr>
                  </a:outerShdw>
                </a:effectLst>
                <a:latin typeface="Teen" pitchFamily="2" charset="0"/>
              </a:rPr>
            </a:br>
            <a:r>
              <a:rPr lang="en-US" b="1" dirty="0" smtClean="0">
                <a:solidFill>
                  <a:srgbClr val="FFC000"/>
                </a:solidFill>
                <a:effectLst>
                  <a:glow rad="228600">
                    <a:schemeClr val="accent4">
                      <a:satMod val="175000"/>
                    </a:schemeClr>
                  </a:glow>
                  <a:outerShdw blurRad="50800" dist="38100" dir="2700000" algn="tl" rotWithShape="0">
                    <a:prstClr val="black">
                      <a:alpha val="40000"/>
                    </a:prstClr>
                  </a:outerShdw>
                </a:effectLst>
                <a:latin typeface="Teen" pitchFamily="2" charset="0"/>
              </a:rPr>
              <a:t>5</a:t>
            </a:r>
            <a:r>
              <a:rPr lang="en-US" b="1" dirty="0" smtClean="0">
                <a:solidFill>
                  <a:schemeClr val="folHlink"/>
                </a:solidFill>
                <a:effectLst>
                  <a:glow rad="228600">
                    <a:schemeClr val="accent4">
                      <a:satMod val="175000"/>
                    </a:schemeClr>
                  </a:glow>
                  <a:outerShdw blurRad="50800" dist="38100" dir="2700000" algn="tl" rotWithShape="0">
                    <a:prstClr val="black">
                      <a:alpha val="40000"/>
                    </a:prstClr>
                  </a:outerShdw>
                </a:effectLst>
                <a:latin typeface="Teen" pitchFamily="2" charset="0"/>
              </a:rPr>
              <a:t>  </a:t>
            </a:r>
            <a:r>
              <a:rPr lang="en-US" b="1" dirty="0">
                <a:solidFill>
                  <a:schemeClr val="bg1"/>
                </a:solidFill>
                <a:effectLst>
                  <a:glow rad="228600">
                    <a:schemeClr val="accent4">
                      <a:satMod val="175000"/>
                    </a:schemeClr>
                  </a:glow>
                  <a:outerShdw blurRad="50800" dist="38100" dir="2700000" algn="tl" rotWithShape="0">
                    <a:prstClr val="black">
                      <a:alpha val="40000"/>
                    </a:prstClr>
                  </a:outerShdw>
                </a:effectLst>
                <a:latin typeface="Teen" pitchFamily="2" charset="0"/>
              </a:rPr>
              <a:t>Can a bird fall in a snare upon the earth, where no gin is for him? shall one take up a snare from the earth, and have taken nothing at all? </a:t>
            </a:r>
            <a:endParaRPr lang="en-US" b="1" dirty="0">
              <a:solidFill>
                <a:schemeClr val="folHlink"/>
              </a:solidFill>
              <a:effectLst>
                <a:glow rad="228600">
                  <a:schemeClr val="accent4">
                    <a:satMod val="175000"/>
                  </a:schemeClr>
                </a:glow>
                <a:outerShdw blurRad="50800" dist="38100" dir="2700000" algn="tl" rotWithShape="0">
                  <a:prstClr val="black">
                    <a:alpha val="40000"/>
                  </a:prstClr>
                </a:outerShdw>
              </a:effectLst>
              <a:latin typeface="Teen" pitchFamily="2" charset="0"/>
            </a:endParaRPr>
          </a:p>
        </p:txBody>
      </p:sp>
      <p:sp>
        <p:nvSpPr>
          <p:cNvPr id="9" name="Rectangle 8"/>
          <p:cNvSpPr/>
          <p:nvPr/>
        </p:nvSpPr>
        <p:spPr>
          <a:xfrm>
            <a:off x="304800" y="381000"/>
            <a:ext cx="8534400" cy="685800"/>
          </a:xfrm>
          <a:prstGeom prst="rect">
            <a:avLst/>
          </a:prstGeom>
          <a:solidFill>
            <a:srgbClr val="7030A0"/>
          </a:solidFill>
          <a:ln>
            <a:noFill/>
          </a:ln>
          <a:effectLst>
            <a:glow rad="228600">
              <a:schemeClr val="accent4">
                <a:satMod val="175000"/>
                <a:alpha val="40000"/>
              </a:schemeClr>
            </a:glow>
            <a:outerShdw blurRad="50800" dist="50800" dir="5400000" algn="ctr" rotWithShape="0">
              <a:schemeClr val="tx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2"/>
          <p:cNvSpPr txBox="1">
            <a:spLocks noChangeArrowheads="1"/>
          </p:cNvSpPr>
          <p:nvPr/>
        </p:nvSpPr>
        <p:spPr bwMode="auto">
          <a:xfrm>
            <a:off x="0" y="175847"/>
            <a:ext cx="9144000" cy="1332673"/>
          </a:xfrm>
          <a:prstGeom prst="rect">
            <a:avLst/>
          </a:prstGeom>
          <a:noFill/>
          <a:ln>
            <a:noFill/>
          </a:ln>
          <a:effectLst>
            <a:glow rad="228600">
              <a:schemeClr val="accent4">
                <a:satMod val="175000"/>
                <a:alpha val="4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lnSpc>
                <a:spcPct val="65000"/>
              </a:lnSpc>
              <a:spcAft>
                <a:spcPct val="25000"/>
              </a:spcAft>
            </a:pPr>
            <a:r>
              <a:rPr lang="en-US" sz="6200" b="1" spc="-150" dirty="0" smtClean="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LETS LOOK AT WHY ISRAEL WOULD BE JUDGED</a:t>
            </a:r>
            <a:endParaRPr lang="en-US" sz="6200" b="1" spc="-150" dirty="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endParaRPr>
          </a:p>
        </p:txBody>
      </p:sp>
      <p:sp>
        <p:nvSpPr>
          <p:cNvPr id="11" name="Text Box 6"/>
          <p:cNvSpPr txBox="1">
            <a:spLocks noChangeArrowheads="1"/>
          </p:cNvSpPr>
          <p:nvPr/>
        </p:nvSpPr>
        <p:spPr bwMode="auto">
          <a:xfrm>
            <a:off x="228600" y="1746250"/>
            <a:ext cx="8686800" cy="1083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nSpc>
                <a:spcPct val="70000"/>
              </a:lnSpc>
              <a:spcAft>
                <a:spcPct val="25000"/>
              </a:spcAft>
            </a:pPr>
            <a:r>
              <a:rPr lang="en-US" sz="7600" b="1" baseline="30000" dirty="0" smtClean="0">
                <a:solidFill>
                  <a:srgbClr val="FFFF00"/>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2.</a:t>
            </a:r>
            <a:r>
              <a:rPr lang="en-US" sz="7600" b="1" baseline="30000" dirty="0" smtClean="0">
                <a:solidFill>
                  <a:srgbClr val="00FFFF"/>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 </a:t>
            </a:r>
            <a:r>
              <a:rPr lang="en-US" sz="9200" b="1" dirty="0">
                <a:solidFill>
                  <a:srgbClr val="00FFFF"/>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PRESUMPTION</a:t>
            </a:r>
          </a:p>
        </p:txBody>
      </p:sp>
    </p:spTree>
    <p:extLst>
      <p:ext uri="{BB962C8B-B14F-4D97-AF65-F5344CB8AC3E}">
        <p14:creationId xmlns:p14="http://schemas.microsoft.com/office/powerpoint/2010/main" val="119887979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785862" name="Text Box 6"/>
          <p:cNvSpPr txBox="1">
            <a:spLocks noChangeArrowheads="1"/>
          </p:cNvSpPr>
          <p:nvPr/>
        </p:nvSpPr>
        <p:spPr bwMode="auto">
          <a:xfrm>
            <a:off x="266700" y="2743200"/>
            <a:ext cx="8610600" cy="2581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nSpc>
                <a:spcPct val="80000"/>
              </a:lnSpc>
            </a:pPr>
            <a:r>
              <a:rPr lang="en-US" b="1" dirty="0">
                <a:solidFill>
                  <a:srgbClr val="FFC000"/>
                </a:solidFill>
                <a:effectLst>
                  <a:glow rad="228600">
                    <a:schemeClr val="accent4">
                      <a:satMod val="175000"/>
                    </a:schemeClr>
                  </a:glow>
                  <a:outerShdw blurRad="50800" dist="38100" dir="2700000" algn="tl" rotWithShape="0">
                    <a:prstClr val="black">
                      <a:alpha val="40000"/>
                    </a:prstClr>
                  </a:outerShdw>
                </a:effectLst>
                <a:latin typeface="Teen" pitchFamily="2" charset="0"/>
              </a:rPr>
              <a:t>Amos 3:1-8</a:t>
            </a:r>
            <a:br>
              <a:rPr lang="en-US" b="1" dirty="0">
                <a:solidFill>
                  <a:srgbClr val="FFC000"/>
                </a:solidFill>
                <a:effectLst>
                  <a:glow rad="228600">
                    <a:schemeClr val="accent4">
                      <a:satMod val="175000"/>
                    </a:schemeClr>
                  </a:glow>
                  <a:outerShdw blurRad="50800" dist="38100" dir="2700000" algn="tl" rotWithShape="0">
                    <a:prstClr val="black">
                      <a:alpha val="40000"/>
                    </a:prstClr>
                  </a:outerShdw>
                </a:effectLst>
                <a:latin typeface="Teen" pitchFamily="2" charset="0"/>
              </a:rPr>
            </a:br>
            <a:r>
              <a:rPr lang="en-US" b="1" dirty="0">
                <a:solidFill>
                  <a:srgbClr val="FFC000"/>
                </a:solidFill>
                <a:effectLst>
                  <a:glow rad="228600">
                    <a:schemeClr val="accent4">
                      <a:satMod val="175000"/>
                    </a:schemeClr>
                  </a:glow>
                  <a:outerShdw blurRad="50800" dist="38100" dir="2700000" algn="tl" rotWithShape="0">
                    <a:prstClr val="black">
                      <a:alpha val="40000"/>
                    </a:prstClr>
                  </a:outerShdw>
                </a:effectLst>
                <a:latin typeface="Teen" pitchFamily="2" charset="0"/>
              </a:rPr>
              <a:t>6  </a:t>
            </a:r>
            <a:r>
              <a:rPr lang="en-US" b="1" dirty="0">
                <a:solidFill>
                  <a:schemeClr val="bg1"/>
                </a:solidFill>
                <a:effectLst>
                  <a:glow rad="228600">
                    <a:schemeClr val="accent4">
                      <a:satMod val="175000"/>
                    </a:schemeClr>
                  </a:glow>
                  <a:outerShdw blurRad="50800" dist="38100" dir="2700000" algn="tl" rotWithShape="0">
                    <a:prstClr val="black">
                      <a:alpha val="40000"/>
                    </a:prstClr>
                  </a:outerShdw>
                </a:effectLst>
                <a:latin typeface="Teen" pitchFamily="2" charset="0"/>
              </a:rPr>
              <a:t>Shall a trumpet be blown in the city, and the people not be afraid? shall there be evil in a city, and the LORD hath not done it?</a:t>
            </a:r>
            <a:r>
              <a:rPr lang="en-US" b="1" dirty="0">
                <a:solidFill>
                  <a:schemeClr val="folHlink"/>
                </a:solidFill>
                <a:effectLst>
                  <a:glow rad="228600">
                    <a:schemeClr val="accent4">
                      <a:satMod val="175000"/>
                    </a:schemeClr>
                  </a:glow>
                  <a:outerShdw blurRad="50800" dist="38100" dir="2700000" algn="tl" rotWithShape="0">
                    <a:prstClr val="black">
                      <a:alpha val="40000"/>
                    </a:prstClr>
                  </a:outerShdw>
                </a:effectLst>
                <a:latin typeface="Teen" pitchFamily="2" charset="0"/>
              </a:rPr>
              <a:t> </a:t>
            </a:r>
          </a:p>
        </p:txBody>
      </p:sp>
      <p:sp>
        <p:nvSpPr>
          <p:cNvPr id="9" name="Rectangle 8"/>
          <p:cNvSpPr/>
          <p:nvPr/>
        </p:nvSpPr>
        <p:spPr>
          <a:xfrm>
            <a:off x="304800" y="381000"/>
            <a:ext cx="8534400" cy="685800"/>
          </a:xfrm>
          <a:prstGeom prst="rect">
            <a:avLst/>
          </a:prstGeom>
          <a:solidFill>
            <a:srgbClr val="7030A0"/>
          </a:solidFill>
          <a:ln>
            <a:noFill/>
          </a:ln>
          <a:effectLst>
            <a:glow rad="228600">
              <a:schemeClr val="accent4">
                <a:satMod val="175000"/>
                <a:alpha val="40000"/>
              </a:schemeClr>
            </a:glow>
            <a:outerShdw blurRad="50800" dist="50800" dir="5400000" algn="ctr" rotWithShape="0">
              <a:schemeClr val="tx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2"/>
          <p:cNvSpPr txBox="1">
            <a:spLocks noChangeArrowheads="1"/>
          </p:cNvSpPr>
          <p:nvPr/>
        </p:nvSpPr>
        <p:spPr bwMode="auto">
          <a:xfrm>
            <a:off x="0" y="175847"/>
            <a:ext cx="9144000" cy="1332673"/>
          </a:xfrm>
          <a:prstGeom prst="rect">
            <a:avLst/>
          </a:prstGeom>
          <a:noFill/>
          <a:ln>
            <a:noFill/>
          </a:ln>
          <a:effectLst>
            <a:glow rad="228600">
              <a:schemeClr val="accent4">
                <a:satMod val="175000"/>
                <a:alpha val="4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lnSpc>
                <a:spcPct val="65000"/>
              </a:lnSpc>
              <a:spcAft>
                <a:spcPct val="25000"/>
              </a:spcAft>
            </a:pPr>
            <a:r>
              <a:rPr lang="en-US" sz="6200" b="1" spc="-150" dirty="0" smtClean="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LETS LOOK AT WHY ISRAEL WOULD BE JUDGED</a:t>
            </a:r>
            <a:endParaRPr lang="en-US" sz="6200" b="1" spc="-150" dirty="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endParaRPr>
          </a:p>
        </p:txBody>
      </p:sp>
      <p:sp>
        <p:nvSpPr>
          <p:cNvPr id="11" name="Text Box 6"/>
          <p:cNvSpPr txBox="1">
            <a:spLocks noChangeArrowheads="1"/>
          </p:cNvSpPr>
          <p:nvPr/>
        </p:nvSpPr>
        <p:spPr bwMode="auto">
          <a:xfrm>
            <a:off x="228600" y="1746250"/>
            <a:ext cx="8686800" cy="1083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nSpc>
                <a:spcPct val="70000"/>
              </a:lnSpc>
              <a:spcAft>
                <a:spcPct val="25000"/>
              </a:spcAft>
            </a:pPr>
            <a:r>
              <a:rPr lang="en-US" sz="7600" b="1" baseline="30000" dirty="0" smtClean="0">
                <a:solidFill>
                  <a:srgbClr val="FFFF00"/>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2.</a:t>
            </a:r>
            <a:r>
              <a:rPr lang="en-US" sz="7600" b="1" baseline="30000" dirty="0" smtClean="0">
                <a:solidFill>
                  <a:srgbClr val="00FFFF"/>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 </a:t>
            </a:r>
            <a:r>
              <a:rPr lang="en-US" sz="9200" b="1" dirty="0">
                <a:solidFill>
                  <a:srgbClr val="00FFFF"/>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PRESUMPTION</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786886" name="Text Box 6"/>
          <p:cNvSpPr txBox="1">
            <a:spLocks noChangeArrowheads="1"/>
          </p:cNvSpPr>
          <p:nvPr/>
        </p:nvSpPr>
        <p:spPr bwMode="auto">
          <a:xfrm>
            <a:off x="266700" y="2743200"/>
            <a:ext cx="8610600" cy="40588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nSpc>
                <a:spcPct val="80000"/>
              </a:lnSpc>
            </a:pPr>
            <a:r>
              <a:rPr lang="en-US" b="1" dirty="0">
                <a:solidFill>
                  <a:srgbClr val="FFC000"/>
                </a:solidFill>
                <a:effectLst>
                  <a:glow rad="228600">
                    <a:schemeClr val="accent4">
                      <a:satMod val="175000"/>
                    </a:schemeClr>
                  </a:glow>
                  <a:outerShdw blurRad="50800" dist="38100" dir="2700000" algn="tl" rotWithShape="0">
                    <a:prstClr val="black">
                      <a:alpha val="40000"/>
                    </a:prstClr>
                  </a:outerShdw>
                </a:effectLst>
                <a:latin typeface="Teen" pitchFamily="2" charset="0"/>
              </a:rPr>
              <a:t>Amos 3:1-8</a:t>
            </a:r>
            <a:br>
              <a:rPr lang="en-US" b="1" dirty="0">
                <a:solidFill>
                  <a:srgbClr val="FFC000"/>
                </a:solidFill>
                <a:effectLst>
                  <a:glow rad="228600">
                    <a:schemeClr val="accent4">
                      <a:satMod val="175000"/>
                    </a:schemeClr>
                  </a:glow>
                  <a:outerShdw blurRad="50800" dist="38100" dir="2700000" algn="tl" rotWithShape="0">
                    <a:prstClr val="black">
                      <a:alpha val="40000"/>
                    </a:prstClr>
                  </a:outerShdw>
                </a:effectLst>
                <a:latin typeface="Teen" pitchFamily="2" charset="0"/>
              </a:rPr>
            </a:br>
            <a:r>
              <a:rPr lang="en-US" b="1" dirty="0">
                <a:solidFill>
                  <a:srgbClr val="FFC000"/>
                </a:solidFill>
                <a:effectLst>
                  <a:glow rad="228600">
                    <a:schemeClr val="accent4">
                      <a:satMod val="175000"/>
                    </a:schemeClr>
                  </a:glow>
                  <a:outerShdw blurRad="50800" dist="38100" dir="2700000" algn="tl" rotWithShape="0">
                    <a:prstClr val="black">
                      <a:alpha val="40000"/>
                    </a:prstClr>
                  </a:outerShdw>
                </a:effectLst>
                <a:latin typeface="Teen" pitchFamily="2" charset="0"/>
              </a:rPr>
              <a:t>7  </a:t>
            </a:r>
            <a:r>
              <a:rPr lang="en-US" b="1" dirty="0">
                <a:solidFill>
                  <a:schemeClr val="bg1"/>
                </a:solidFill>
                <a:effectLst>
                  <a:glow rad="228600">
                    <a:schemeClr val="accent4">
                      <a:satMod val="175000"/>
                    </a:schemeClr>
                  </a:glow>
                  <a:outerShdw blurRad="50800" dist="38100" dir="2700000" algn="tl" rotWithShape="0">
                    <a:prstClr val="black">
                      <a:alpha val="40000"/>
                    </a:prstClr>
                  </a:outerShdw>
                </a:effectLst>
                <a:latin typeface="Teen" pitchFamily="2" charset="0"/>
              </a:rPr>
              <a:t>Surely the Lord GOD will do nothing, but he </a:t>
            </a:r>
            <a:r>
              <a:rPr lang="en-US" b="1" dirty="0" err="1">
                <a:solidFill>
                  <a:schemeClr val="bg1"/>
                </a:solidFill>
                <a:effectLst>
                  <a:glow rad="228600">
                    <a:schemeClr val="accent4">
                      <a:satMod val="175000"/>
                    </a:schemeClr>
                  </a:glow>
                  <a:outerShdw blurRad="50800" dist="38100" dir="2700000" algn="tl" rotWithShape="0">
                    <a:prstClr val="black">
                      <a:alpha val="40000"/>
                    </a:prstClr>
                  </a:outerShdw>
                </a:effectLst>
                <a:latin typeface="Teen" pitchFamily="2" charset="0"/>
              </a:rPr>
              <a:t>revealeth</a:t>
            </a:r>
            <a:r>
              <a:rPr lang="en-US" b="1" dirty="0">
                <a:solidFill>
                  <a:schemeClr val="bg1"/>
                </a:solidFill>
                <a:effectLst>
                  <a:glow rad="228600">
                    <a:schemeClr val="accent4">
                      <a:satMod val="175000"/>
                    </a:schemeClr>
                  </a:glow>
                  <a:outerShdw blurRad="50800" dist="38100" dir="2700000" algn="tl" rotWithShape="0">
                    <a:prstClr val="black">
                      <a:alpha val="40000"/>
                    </a:prstClr>
                  </a:outerShdw>
                </a:effectLst>
                <a:latin typeface="Teen" pitchFamily="2" charset="0"/>
              </a:rPr>
              <a:t> his secret unto his servants the prophets.</a:t>
            </a:r>
            <a:r>
              <a:rPr lang="en-US" b="1" dirty="0">
                <a:solidFill>
                  <a:schemeClr val="folHlink"/>
                </a:solidFill>
                <a:effectLst>
                  <a:glow rad="228600">
                    <a:schemeClr val="accent4">
                      <a:satMod val="175000"/>
                    </a:schemeClr>
                  </a:glow>
                  <a:outerShdw blurRad="50800" dist="38100" dir="2700000" algn="tl" rotWithShape="0">
                    <a:prstClr val="black">
                      <a:alpha val="40000"/>
                    </a:prstClr>
                  </a:outerShdw>
                </a:effectLst>
                <a:latin typeface="Teen" pitchFamily="2" charset="0"/>
              </a:rPr>
              <a:t> </a:t>
            </a:r>
          </a:p>
          <a:p>
            <a:pPr>
              <a:lnSpc>
                <a:spcPct val="80000"/>
              </a:lnSpc>
            </a:pPr>
            <a:r>
              <a:rPr lang="en-US" b="1" dirty="0">
                <a:solidFill>
                  <a:srgbClr val="FFC000"/>
                </a:solidFill>
                <a:effectLst>
                  <a:glow rad="228600">
                    <a:schemeClr val="accent4">
                      <a:satMod val="175000"/>
                    </a:schemeClr>
                  </a:glow>
                  <a:outerShdw blurRad="50800" dist="38100" dir="2700000" algn="tl" rotWithShape="0">
                    <a:prstClr val="black">
                      <a:alpha val="40000"/>
                    </a:prstClr>
                  </a:outerShdw>
                </a:effectLst>
                <a:latin typeface="Teen" pitchFamily="2" charset="0"/>
              </a:rPr>
              <a:t>8</a:t>
            </a:r>
            <a:r>
              <a:rPr lang="en-US" b="1" dirty="0">
                <a:solidFill>
                  <a:schemeClr val="folHlink"/>
                </a:solidFill>
                <a:effectLst>
                  <a:glow rad="228600">
                    <a:schemeClr val="accent4">
                      <a:satMod val="175000"/>
                    </a:schemeClr>
                  </a:glow>
                  <a:outerShdw blurRad="50800" dist="38100" dir="2700000" algn="tl" rotWithShape="0">
                    <a:prstClr val="black">
                      <a:alpha val="40000"/>
                    </a:prstClr>
                  </a:outerShdw>
                </a:effectLst>
                <a:latin typeface="Teen" pitchFamily="2" charset="0"/>
              </a:rPr>
              <a:t>  </a:t>
            </a:r>
            <a:r>
              <a:rPr lang="en-US" b="1" dirty="0">
                <a:solidFill>
                  <a:schemeClr val="bg1"/>
                </a:solidFill>
                <a:effectLst>
                  <a:glow rad="228600">
                    <a:schemeClr val="accent4">
                      <a:satMod val="175000"/>
                    </a:schemeClr>
                  </a:glow>
                  <a:outerShdw blurRad="50800" dist="38100" dir="2700000" algn="tl" rotWithShape="0">
                    <a:prstClr val="black">
                      <a:alpha val="40000"/>
                    </a:prstClr>
                  </a:outerShdw>
                </a:effectLst>
                <a:latin typeface="Teen" pitchFamily="2" charset="0"/>
              </a:rPr>
              <a:t>The lion hath roared, who will not fear? the Lord GOD hath spoken, who can but prophesy?</a:t>
            </a:r>
            <a:r>
              <a:rPr lang="en-US" b="1" dirty="0">
                <a:solidFill>
                  <a:schemeClr val="folHlink"/>
                </a:solidFill>
                <a:effectLst>
                  <a:glow rad="228600">
                    <a:schemeClr val="accent4">
                      <a:satMod val="175000"/>
                    </a:schemeClr>
                  </a:glow>
                  <a:outerShdw blurRad="50800" dist="38100" dir="2700000" algn="tl" rotWithShape="0">
                    <a:prstClr val="black">
                      <a:alpha val="40000"/>
                    </a:prstClr>
                  </a:outerShdw>
                </a:effectLst>
                <a:latin typeface="Teen" pitchFamily="2" charset="0"/>
              </a:rPr>
              <a:t> </a:t>
            </a:r>
          </a:p>
        </p:txBody>
      </p:sp>
      <p:sp>
        <p:nvSpPr>
          <p:cNvPr id="9" name="Rectangle 8"/>
          <p:cNvSpPr/>
          <p:nvPr/>
        </p:nvSpPr>
        <p:spPr>
          <a:xfrm>
            <a:off x="304800" y="381000"/>
            <a:ext cx="8534400" cy="685800"/>
          </a:xfrm>
          <a:prstGeom prst="rect">
            <a:avLst/>
          </a:prstGeom>
          <a:solidFill>
            <a:srgbClr val="7030A0"/>
          </a:solidFill>
          <a:ln>
            <a:noFill/>
          </a:ln>
          <a:effectLst>
            <a:glow rad="228600">
              <a:schemeClr val="accent4">
                <a:satMod val="175000"/>
                <a:alpha val="40000"/>
              </a:schemeClr>
            </a:glow>
            <a:outerShdw blurRad="50800" dist="50800" dir="5400000" algn="ctr" rotWithShape="0">
              <a:schemeClr val="tx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2"/>
          <p:cNvSpPr txBox="1">
            <a:spLocks noChangeArrowheads="1"/>
          </p:cNvSpPr>
          <p:nvPr/>
        </p:nvSpPr>
        <p:spPr bwMode="auto">
          <a:xfrm>
            <a:off x="0" y="175847"/>
            <a:ext cx="9144000" cy="1332673"/>
          </a:xfrm>
          <a:prstGeom prst="rect">
            <a:avLst/>
          </a:prstGeom>
          <a:noFill/>
          <a:ln>
            <a:noFill/>
          </a:ln>
          <a:effectLst>
            <a:glow rad="228600">
              <a:schemeClr val="accent4">
                <a:satMod val="175000"/>
                <a:alpha val="4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lnSpc>
                <a:spcPct val="65000"/>
              </a:lnSpc>
              <a:spcAft>
                <a:spcPct val="25000"/>
              </a:spcAft>
            </a:pPr>
            <a:r>
              <a:rPr lang="en-US" sz="6200" b="1" spc="-150" dirty="0" smtClean="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LETS LOOK AT WHY ISRAEL WOULD BE JUDGED</a:t>
            </a:r>
            <a:endParaRPr lang="en-US" sz="6200" b="1" spc="-150" dirty="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endParaRPr>
          </a:p>
        </p:txBody>
      </p:sp>
      <p:sp>
        <p:nvSpPr>
          <p:cNvPr id="11" name="Text Box 6"/>
          <p:cNvSpPr txBox="1">
            <a:spLocks noChangeArrowheads="1"/>
          </p:cNvSpPr>
          <p:nvPr/>
        </p:nvSpPr>
        <p:spPr bwMode="auto">
          <a:xfrm>
            <a:off x="228600" y="1746250"/>
            <a:ext cx="8686800" cy="1083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nSpc>
                <a:spcPct val="70000"/>
              </a:lnSpc>
              <a:spcAft>
                <a:spcPct val="25000"/>
              </a:spcAft>
            </a:pPr>
            <a:r>
              <a:rPr lang="en-US" sz="7600" b="1" baseline="30000" dirty="0" smtClean="0">
                <a:solidFill>
                  <a:srgbClr val="FFFF00"/>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2.</a:t>
            </a:r>
            <a:r>
              <a:rPr lang="en-US" sz="7600" b="1" baseline="30000" dirty="0" smtClean="0">
                <a:solidFill>
                  <a:srgbClr val="00FFFF"/>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 </a:t>
            </a:r>
            <a:r>
              <a:rPr lang="en-US" sz="9200" b="1" dirty="0">
                <a:solidFill>
                  <a:srgbClr val="00FFFF"/>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PRESUMPTION</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79915695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787909" name="Text Box 5"/>
          <p:cNvSpPr txBox="1">
            <a:spLocks noChangeArrowheads="1"/>
          </p:cNvSpPr>
          <p:nvPr/>
        </p:nvSpPr>
        <p:spPr bwMode="auto">
          <a:xfrm>
            <a:off x="266700" y="2743200"/>
            <a:ext cx="8610600" cy="3073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nSpc>
                <a:spcPct val="80000"/>
              </a:lnSpc>
            </a:pPr>
            <a:r>
              <a:rPr lang="en-US" b="1" dirty="0">
                <a:solidFill>
                  <a:srgbClr val="FFC000"/>
                </a:solidFill>
                <a:effectLst>
                  <a:glow rad="228600">
                    <a:schemeClr val="accent4">
                      <a:satMod val="175000"/>
                    </a:schemeClr>
                  </a:glow>
                  <a:outerShdw blurRad="50800" dist="38100" dir="2700000" algn="tl" rotWithShape="0">
                    <a:prstClr val="black">
                      <a:alpha val="40000"/>
                    </a:prstClr>
                  </a:outerShdw>
                </a:effectLst>
                <a:latin typeface="Teen" pitchFamily="2" charset="0"/>
              </a:rPr>
              <a:t>Amos 6:4-6</a:t>
            </a:r>
            <a:br>
              <a:rPr lang="en-US" b="1" dirty="0">
                <a:solidFill>
                  <a:srgbClr val="FFC000"/>
                </a:solidFill>
                <a:effectLst>
                  <a:glow rad="228600">
                    <a:schemeClr val="accent4">
                      <a:satMod val="175000"/>
                    </a:schemeClr>
                  </a:glow>
                  <a:outerShdw blurRad="50800" dist="38100" dir="2700000" algn="tl" rotWithShape="0">
                    <a:prstClr val="black">
                      <a:alpha val="40000"/>
                    </a:prstClr>
                  </a:outerShdw>
                </a:effectLst>
                <a:latin typeface="Teen" pitchFamily="2" charset="0"/>
              </a:rPr>
            </a:br>
            <a:r>
              <a:rPr lang="en-US" b="1" dirty="0">
                <a:solidFill>
                  <a:srgbClr val="FFC000"/>
                </a:solidFill>
                <a:effectLst>
                  <a:glow rad="228600">
                    <a:schemeClr val="accent4">
                      <a:satMod val="175000"/>
                    </a:schemeClr>
                  </a:glow>
                  <a:outerShdw blurRad="50800" dist="38100" dir="2700000" algn="tl" rotWithShape="0">
                    <a:prstClr val="black">
                      <a:alpha val="40000"/>
                    </a:prstClr>
                  </a:outerShdw>
                </a:effectLst>
                <a:latin typeface="Teen" pitchFamily="2" charset="0"/>
              </a:rPr>
              <a:t>4  </a:t>
            </a:r>
            <a:r>
              <a:rPr lang="en-US" b="1" dirty="0">
                <a:solidFill>
                  <a:schemeClr val="bg1"/>
                </a:solidFill>
                <a:effectLst>
                  <a:glow rad="228600">
                    <a:schemeClr val="accent4">
                      <a:satMod val="175000"/>
                    </a:schemeClr>
                  </a:glow>
                  <a:outerShdw blurRad="50800" dist="38100" dir="2700000" algn="tl" rotWithShape="0">
                    <a:prstClr val="black">
                      <a:alpha val="40000"/>
                    </a:prstClr>
                  </a:outerShdw>
                </a:effectLst>
                <a:latin typeface="Teen" pitchFamily="2" charset="0"/>
              </a:rPr>
              <a:t>That lie upon beds of ivory, and stretch themselves upon their couches, and eat the lambs out of the flock, and the calves out of the midst of the stall;</a:t>
            </a:r>
            <a:r>
              <a:rPr lang="en-US" b="1" dirty="0">
                <a:solidFill>
                  <a:schemeClr val="folHlink"/>
                </a:solidFill>
                <a:effectLst>
                  <a:glow rad="228600">
                    <a:schemeClr val="accent4">
                      <a:satMod val="175000"/>
                    </a:schemeClr>
                  </a:glow>
                  <a:outerShdw blurRad="50800" dist="38100" dir="2700000" algn="tl" rotWithShape="0">
                    <a:prstClr val="black">
                      <a:alpha val="40000"/>
                    </a:prstClr>
                  </a:outerShdw>
                </a:effectLst>
                <a:latin typeface="Teen" pitchFamily="2" charset="0"/>
              </a:rPr>
              <a:t> </a:t>
            </a:r>
            <a:endParaRPr lang="en-US" b="1" dirty="0">
              <a:solidFill>
                <a:schemeClr val="bg1"/>
              </a:solidFill>
              <a:effectLst>
                <a:glow rad="228600">
                  <a:schemeClr val="accent4">
                    <a:satMod val="175000"/>
                  </a:schemeClr>
                </a:glow>
                <a:outerShdw blurRad="50800" dist="38100" dir="2700000" algn="tl" rotWithShape="0">
                  <a:prstClr val="black">
                    <a:alpha val="40000"/>
                  </a:prstClr>
                </a:outerShdw>
              </a:effectLst>
              <a:latin typeface="Teen" pitchFamily="2" charset="0"/>
            </a:endParaRPr>
          </a:p>
        </p:txBody>
      </p:sp>
      <p:sp>
        <p:nvSpPr>
          <p:cNvPr id="1787910" name="Text Box 6"/>
          <p:cNvSpPr txBox="1">
            <a:spLocks noChangeArrowheads="1"/>
          </p:cNvSpPr>
          <p:nvPr/>
        </p:nvSpPr>
        <p:spPr bwMode="auto">
          <a:xfrm>
            <a:off x="228600" y="1746250"/>
            <a:ext cx="8686800" cy="1083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nSpc>
                <a:spcPct val="70000"/>
              </a:lnSpc>
              <a:spcAft>
                <a:spcPct val="25000"/>
              </a:spcAft>
            </a:pPr>
            <a:r>
              <a:rPr lang="en-US" sz="7600" b="1" baseline="30000" dirty="0" smtClean="0">
                <a:solidFill>
                  <a:srgbClr val="FFFF00"/>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3.</a:t>
            </a:r>
            <a:r>
              <a:rPr lang="en-US" sz="7600" b="1" baseline="30000" dirty="0" smtClean="0">
                <a:solidFill>
                  <a:srgbClr val="00FFFF"/>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 </a:t>
            </a:r>
            <a:r>
              <a:rPr lang="en-US" sz="9200" b="1" dirty="0">
                <a:solidFill>
                  <a:srgbClr val="00FFFF"/>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PLEASURE</a:t>
            </a:r>
          </a:p>
        </p:txBody>
      </p:sp>
      <p:sp>
        <p:nvSpPr>
          <p:cNvPr id="9" name="Rectangle 8"/>
          <p:cNvSpPr/>
          <p:nvPr/>
        </p:nvSpPr>
        <p:spPr>
          <a:xfrm>
            <a:off x="304800" y="381000"/>
            <a:ext cx="8534400" cy="685800"/>
          </a:xfrm>
          <a:prstGeom prst="rect">
            <a:avLst/>
          </a:prstGeom>
          <a:solidFill>
            <a:srgbClr val="7030A0"/>
          </a:solidFill>
          <a:ln>
            <a:noFill/>
          </a:ln>
          <a:effectLst>
            <a:glow rad="228600">
              <a:schemeClr val="accent4">
                <a:satMod val="175000"/>
                <a:alpha val="40000"/>
              </a:schemeClr>
            </a:glow>
            <a:outerShdw blurRad="50800" dist="50800" dir="5400000" algn="ctr" rotWithShape="0">
              <a:schemeClr val="tx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2"/>
          <p:cNvSpPr txBox="1">
            <a:spLocks noChangeArrowheads="1"/>
          </p:cNvSpPr>
          <p:nvPr/>
        </p:nvSpPr>
        <p:spPr bwMode="auto">
          <a:xfrm>
            <a:off x="0" y="175847"/>
            <a:ext cx="9144000" cy="1332673"/>
          </a:xfrm>
          <a:prstGeom prst="rect">
            <a:avLst/>
          </a:prstGeom>
          <a:noFill/>
          <a:ln>
            <a:noFill/>
          </a:ln>
          <a:effectLst>
            <a:glow rad="228600">
              <a:schemeClr val="accent4">
                <a:satMod val="175000"/>
                <a:alpha val="4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lnSpc>
                <a:spcPct val="65000"/>
              </a:lnSpc>
              <a:spcAft>
                <a:spcPct val="25000"/>
              </a:spcAft>
            </a:pPr>
            <a:r>
              <a:rPr lang="en-US" sz="6200" b="1" spc="-150" dirty="0" smtClean="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LETS LOOK AT WHY ISRAEL WOULD BE JUDGED</a:t>
            </a:r>
            <a:endParaRPr lang="en-US" sz="6200" b="1" spc="-150" dirty="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endParaRP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p:cTn id="7" dur="5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0">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0">
                                            <p:txEl>
                                              <p:pRg st="0" end="0"/>
                                            </p:txEl>
                                          </p:spTgt>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1000" fill="hold"/>
                                        <p:tgtEl>
                                          <p:spTgt spid="9"/>
                                        </p:tgtEl>
                                        <p:attrNameLst>
                                          <p:attrName>ppt_w</p:attrName>
                                        </p:attrNameLst>
                                      </p:cBhvr>
                                      <p:tavLst>
                                        <p:tav tm="0">
                                          <p:val>
                                            <p:strVal val="#ppt_w*0.70"/>
                                          </p:val>
                                        </p:tav>
                                        <p:tav tm="100000">
                                          <p:val>
                                            <p:strVal val="#ppt_w"/>
                                          </p:val>
                                        </p:tav>
                                      </p:tavLst>
                                    </p:anim>
                                    <p:anim calcmode="lin" valueType="num">
                                      <p:cBhvr>
                                        <p:cTn id="13" dur="1000" fill="hold"/>
                                        <p:tgtEl>
                                          <p:spTgt spid="9"/>
                                        </p:tgtEl>
                                        <p:attrNameLst>
                                          <p:attrName>ppt_h</p:attrName>
                                        </p:attrNameLst>
                                      </p:cBhvr>
                                      <p:tavLst>
                                        <p:tav tm="0">
                                          <p:val>
                                            <p:strVal val="#ppt_h"/>
                                          </p:val>
                                        </p:tav>
                                        <p:tav tm="100000">
                                          <p:val>
                                            <p:strVal val="#ppt_h"/>
                                          </p:val>
                                        </p:tav>
                                      </p:tavLst>
                                    </p:anim>
                                    <p:animEffect transition="in" filter="fade">
                                      <p:cBhvr>
                                        <p:cTn id="14" dur="10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52" presetClass="entr" presetSubtype="0" fill="hold" grpId="0" nodeType="clickEffect">
                                  <p:stCondLst>
                                    <p:cond delay="0"/>
                                  </p:stCondLst>
                                  <p:childTnLst>
                                    <p:set>
                                      <p:cBhvr>
                                        <p:cTn id="18" dur="1" fill="hold">
                                          <p:stCondLst>
                                            <p:cond delay="0"/>
                                          </p:stCondLst>
                                        </p:cTn>
                                        <p:tgtEl>
                                          <p:spTgt spid="1787910"/>
                                        </p:tgtEl>
                                        <p:attrNameLst>
                                          <p:attrName>style.visibility</p:attrName>
                                        </p:attrNameLst>
                                      </p:cBhvr>
                                      <p:to>
                                        <p:strVal val="visible"/>
                                      </p:to>
                                    </p:set>
                                    <p:animScale>
                                      <p:cBhvr>
                                        <p:cTn id="19" dur="1000" decel="50000" fill="hold">
                                          <p:stCondLst>
                                            <p:cond delay="0"/>
                                          </p:stCondLst>
                                        </p:cTn>
                                        <p:tgtEl>
                                          <p:spTgt spid="17879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1787910"/>
                                        </p:tgtEl>
                                        <p:attrNameLst>
                                          <p:attrName>ppt_x</p:attrName>
                                          <p:attrName>ppt_y</p:attrName>
                                        </p:attrNameLst>
                                      </p:cBhvr>
                                    </p:animMotion>
                                    <p:animEffect transition="in" filter="fade">
                                      <p:cBhvr>
                                        <p:cTn id="21" dur="1000"/>
                                        <p:tgtEl>
                                          <p:spTgt spid="1787910"/>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787909"/>
                                        </p:tgtEl>
                                        <p:attrNameLst>
                                          <p:attrName>style.visibility</p:attrName>
                                        </p:attrNameLst>
                                      </p:cBhvr>
                                      <p:to>
                                        <p:strVal val="visible"/>
                                      </p:to>
                                    </p:set>
                                    <p:animEffect transition="in" filter="fade">
                                      <p:cBhvr>
                                        <p:cTn id="26" dur="500"/>
                                        <p:tgtEl>
                                          <p:spTgt spid="17879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7909" grpId="0"/>
      <p:bldP spid="1787910" grpId="0"/>
      <p:bldP spid="9"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788933" name="Text Box 5"/>
          <p:cNvSpPr txBox="1">
            <a:spLocks noChangeArrowheads="1"/>
          </p:cNvSpPr>
          <p:nvPr/>
        </p:nvSpPr>
        <p:spPr bwMode="auto">
          <a:xfrm>
            <a:off x="266700" y="2743200"/>
            <a:ext cx="8610600" cy="2089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nSpc>
                <a:spcPct val="80000"/>
              </a:lnSpc>
            </a:pPr>
            <a:r>
              <a:rPr lang="en-US" b="1" dirty="0">
                <a:solidFill>
                  <a:srgbClr val="FFC000"/>
                </a:solidFill>
                <a:effectLst>
                  <a:glow rad="228600">
                    <a:schemeClr val="accent4">
                      <a:satMod val="175000"/>
                    </a:schemeClr>
                  </a:glow>
                  <a:outerShdw blurRad="50800" dist="38100" dir="2700000" algn="tl" rotWithShape="0">
                    <a:prstClr val="black">
                      <a:alpha val="40000"/>
                    </a:prstClr>
                  </a:outerShdw>
                </a:effectLst>
                <a:latin typeface="Teen" pitchFamily="2" charset="0"/>
              </a:rPr>
              <a:t>Amos 6:4-6</a:t>
            </a:r>
            <a:br>
              <a:rPr lang="en-US" b="1" dirty="0">
                <a:solidFill>
                  <a:srgbClr val="FFC000"/>
                </a:solidFill>
                <a:effectLst>
                  <a:glow rad="228600">
                    <a:schemeClr val="accent4">
                      <a:satMod val="175000"/>
                    </a:schemeClr>
                  </a:glow>
                  <a:outerShdw blurRad="50800" dist="38100" dir="2700000" algn="tl" rotWithShape="0">
                    <a:prstClr val="black">
                      <a:alpha val="40000"/>
                    </a:prstClr>
                  </a:outerShdw>
                </a:effectLst>
                <a:latin typeface="Teen" pitchFamily="2" charset="0"/>
              </a:rPr>
            </a:br>
            <a:r>
              <a:rPr lang="en-US" b="1" dirty="0">
                <a:solidFill>
                  <a:srgbClr val="FFC000"/>
                </a:solidFill>
                <a:effectLst>
                  <a:glow rad="228600">
                    <a:schemeClr val="accent4">
                      <a:satMod val="175000"/>
                    </a:schemeClr>
                  </a:glow>
                  <a:outerShdw blurRad="50800" dist="38100" dir="2700000" algn="tl" rotWithShape="0">
                    <a:prstClr val="black">
                      <a:alpha val="40000"/>
                    </a:prstClr>
                  </a:outerShdw>
                </a:effectLst>
                <a:latin typeface="Teen" pitchFamily="2" charset="0"/>
              </a:rPr>
              <a:t>5  </a:t>
            </a:r>
            <a:r>
              <a:rPr lang="en-US" b="1" dirty="0">
                <a:solidFill>
                  <a:schemeClr val="bg1"/>
                </a:solidFill>
                <a:effectLst>
                  <a:glow rad="228600">
                    <a:schemeClr val="accent4">
                      <a:satMod val="175000"/>
                    </a:schemeClr>
                  </a:glow>
                  <a:outerShdw blurRad="50800" dist="38100" dir="2700000" algn="tl" rotWithShape="0">
                    <a:prstClr val="black">
                      <a:alpha val="40000"/>
                    </a:prstClr>
                  </a:outerShdw>
                </a:effectLst>
                <a:latin typeface="Teen" pitchFamily="2" charset="0"/>
              </a:rPr>
              <a:t>That chant to the sound of the viol, and invent to themselves instruments of </a:t>
            </a:r>
            <a:r>
              <a:rPr lang="en-US" b="1" dirty="0" err="1">
                <a:solidFill>
                  <a:schemeClr val="bg1"/>
                </a:solidFill>
                <a:effectLst>
                  <a:glow rad="228600">
                    <a:schemeClr val="accent4">
                      <a:satMod val="175000"/>
                    </a:schemeClr>
                  </a:glow>
                  <a:outerShdw blurRad="50800" dist="38100" dir="2700000" algn="tl" rotWithShape="0">
                    <a:prstClr val="black">
                      <a:alpha val="40000"/>
                    </a:prstClr>
                  </a:outerShdw>
                </a:effectLst>
                <a:latin typeface="Teen" pitchFamily="2" charset="0"/>
              </a:rPr>
              <a:t>musick</a:t>
            </a:r>
            <a:r>
              <a:rPr lang="en-US" b="1" dirty="0">
                <a:solidFill>
                  <a:schemeClr val="bg1"/>
                </a:solidFill>
                <a:effectLst>
                  <a:glow rad="228600">
                    <a:schemeClr val="accent4">
                      <a:satMod val="175000"/>
                    </a:schemeClr>
                  </a:glow>
                  <a:outerShdw blurRad="50800" dist="38100" dir="2700000" algn="tl" rotWithShape="0">
                    <a:prstClr val="black">
                      <a:alpha val="40000"/>
                    </a:prstClr>
                  </a:outerShdw>
                </a:effectLst>
                <a:latin typeface="Teen" pitchFamily="2" charset="0"/>
              </a:rPr>
              <a:t>, like David;</a:t>
            </a:r>
            <a:r>
              <a:rPr lang="en-US" b="1" dirty="0">
                <a:solidFill>
                  <a:schemeClr val="folHlink"/>
                </a:solidFill>
                <a:effectLst>
                  <a:glow rad="228600">
                    <a:schemeClr val="accent4">
                      <a:satMod val="175000"/>
                    </a:schemeClr>
                  </a:glow>
                  <a:outerShdw blurRad="50800" dist="38100" dir="2700000" algn="tl" rotWithShape="0">
                    <a:prstClr val="black">
                      <a:alpha val="40000"/>
                    </a:prstClr>
                  </a:outerShdw>
                </a:effectLst>
                <a:latin typeface="Teen" pitchFamily="2" charset="0"/>
              </a:rPr>
              <a:t> </a:t>
            </a:r>
            <a:endParaRPr lang="en-US" b="1" dirty="0">
              <a:solidFill>
                <a:schemeClr val="bg1"/>
              </a:solidFill>
              <a:effectLst>
                <a:glow rad="228600">
                  <a:schemeClr val="accent4">
                    <a:satMod val="175000"/>
                  </a:schemeClr>
                </a:glow>
                <a:outerShdw blurRad="50800" dist="38100" dir="2700000" algn="tl" rotWithShape="0">
                  <a:prstClr val="black">
                    <a:alpha val="40000"/>
                  </a:prstClr>
                </a:outerShdw>
              </a:effectLst>
              <a:latin typeface="Teen" pitchFamily="2" charset="0"/>
            </a:endParaRPr>
          </a:p>
        </p:txBody>
      </p:sp>
      <p:sp>
        <p:nvSpPr>
          <p:cNvPr id="1788934" name="Text Box 6"/>
          <p:cNvSpPr txBox="1">
            <a:spLocks noChangeArrowheads="1"/>
          </p:cNvSpPr>
          <p:nvPr/>
        </p:nvSpPr>
        <p:spPr bwMode="auto">
          <a:xfrm>
            <a:off x="228600" y="1746250"/>
            <a:ext cx="8686800" cy="1083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nSpc>
                <a:spcPct val="70000"/>
              </a:lnSpc>
              <a:spcAft>
                <a:spcPct val="25000"/>
              </a:spcAft>
            </a:pPr>
            <a:r>
              <a:rPr lang="en-US" sz="7600" b="1" baseline="30000" dirty="0" smtClean="0">
                <a:solidFill>
                  <a:srgbClr val="FFFF00"/>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3.</a:t>
            </a:r>
            <a:r>
              <a:rPr lang="en-US" sz="7600" b="1" baseline="30000" dirty="0" smtClean="0">
                <a:solidFill>
                  <a:srgbClr val="00FFFF"/>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 </a:t>
            </a:r>
            <a:r>
              <a:rPr lang="en-US" sz="9200" b="1" dirty="0">
                <a:solidFill>
                  <a:srgbClr val="00FFFF"/>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PLEASURE</a:t>
            </a:r>
          </a:p>
        </p:txBody>
      </p:sp>
      <p:sp>
        <p:nvSpPr>
          <p:cNvPr id="9" name="Rectangle 8"/>
          <p:cNvSpPr/>
          <p:nvPr/>
        </p:nvSpPr>
        <p:spPr>
          <a:xfrm>
            <a:off x="304800" y="381000"/>
            <a:ext cx="8534400" cy="685800"/>
          </a:xfrm>
          <a:prstGeom prst="rect">
            <a:avLst/>
          </a:prstGeom>
          <a:solidFill>
            <a:srgbClr val="7030A0"/>
          </a:solidFill>
          <a:ln>
            <a:noFill/>
          </a:ln>
          <a:effectLst>
            <a:glow rad="228600">
              <a:schemeClr val="accent4">
                <a:satMod val="175000"/>
                <a:alpha val="40000"/>
              </a:schemeClr>
            </a:glow>
            <a:outerShdw blurRad="50800" dist="50800" dir="5400000" algn="ctr" rotWithShape="0">
              <a:schemeClr val="tx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2"/>
          <p:cNvSpPr txBox="1">
            <a:spLocks noChangeArrowheads="1"/>
          </p:cNvSpPr>
          <p:nvPr/>
        </p:nvSpPr>
        <p:spPr bwMode="auto">
          <a:xfrm>
            <a:off x="0" y="175847"/>
            <a:ext cx="9144000" cy="1332673"/>
          </a:xfrm>
          <a:prstGeom prst="rect">
            <a:avLst/>
          </a:prstGeom>
          <a:noFill/>
          <a:ln>
            <a:noFill/>
          </a:ln>
          <a:effectLst>
            <a:glow rad="228600">
              <a:schemeClr val="accent4">
                <a:satMod val="175000"/>
                <a:alpha val="4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lnSpc>
                <a:spcPct val="65000"/>
              </a:lnSpc>
              <a:spcAft>
                <a:spcPct val="25000"/>
              </a:spcAft>
            </a:pPr>
            <a:r>
              <a:rPr lang="en-US" sz="6200" b="1" spc="-150" dirty="0" smtClean="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LETS LOOK AT WHY ISRAEL WOULD BE JUDGED</a:t>
            </a:r>
            <a:endParaRPr lang="en-US" sz="6200" b="1" spc="-150" dirty="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endParaRP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789957" name="Text Box 5"/>
          <p:cNvSpPr txBox="1">
            <a:spLocks noChangeArrowheads="1"/>
          </p:cNvSpPr>
          <p:nvPr/>
        </p:nvSpPr>
        <p:spPr bwMode="auto">
          <a:xfrm>
            <a:off x="266700" y="2743200"/>
            <a:ext cx="8610600" cy="3073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nSpc>
                <a:spcPct val="80000"/>
              </a:lnSpc>
            </a:pPr>
            <a:r>
              <a:rPr lang="en-US" b="1" dirty="0">
                <a:solidFill>
                  <a:srgbClr val="FFC000"/>
                </a:solidFill>
                <a:effectLst>
                  <a:glow rad="228600">
                    <a:schemeClr val="accent4">
                      <a:satMod val="175000"/>
                    </a:schemeClr>
                  </a:glow>
                  <a:outerShdw blurRad="50800" dist="38100" dir="2700000" algn="tl" rotWithShape="0">
                    <a:prstClr val="black">
                      <a:alpha val="40000"/>
                    </a:prstClr>
                  </a:outerShdw>
                </a:effectLst>
                <a:latin typeface="Teen" pitchFamily="2" charset="0"/>
              </a:rPr>
              <a:t>Amos 6:4-6</a:t>
            </a:r>
            <a:br>
              <a:rPr lang="en-US" b="1" dirty="0">
                <a:solidFill>
                  <a:srgbClr val="FFC000"/>
                </a:solidFill>
                <a:effectLst>
                  <a:glow rad="228600">
                    <a:schemeClr val="accent4">
                      <a:satMod val="175000"/>
                    </a:schemeClr>
                  </a:glow>
                  <a:outerShdw blurRad="50800" dist="38100" dir="2700000" algn="tl" rotWithShape="0">
                    <a:prstClr val="black">
                      <a:alpha val="40000"/>
                    </a:prstClr>
                  </a:outerShdw>
                </a:effectLst>
                <a:latin typeface="Teen" pitchFamily="2" charset="0"/>
              </a:rPr>
            </a:br>
            <a:r>
              <a:rPr lang="en-US" b="1" dirty="0">
                <a:solidFill>
                  <a:srgbClr val="FFC000"/>
                </a:solidFill>
                <a:effectLst>
                  <a:glow rad="228600">
                    <a:schemeClr val="accent4">
                      <a:satMod val="175000"/>
                    </a:schemeClr>
                  </a:glow>
                  <a:outerShdw blurRad="50800" dist="38100" dir="2700000" algn="tl" rotWithShape="0">
                    <a:prstClr val="black">
                      <a:alpha val="40000"/>
                    </a:prstClr>
                  </a:outerShdw>
                </a:effectLst>
                <a:latin typeface="Teen" pitchFamily="2" charset="0"/>
              </a:rPr>
              <a:t>6  </a:t>
            </a:r>
            <a:r>
              <a:rPr lang="en-US" b="1" dirty="0">
                <a:solidFill>
                  <a:schemeClr val="bg1"/>
                </a:solidFill>
                <a:effectLst>
                  <a:glow rad="228600">
                    <a:schemeClr val="accent4">
                      <a:satMod val="175000"/>
                    </a:schemeClr>
                  </a:glow>
                  <a:outerShdw blurRad="50800" dist="38100" dir="2700000" algn="tl" rotWithShape="0">
                    <a:prstClr val="black">
                      <a:alpha val="40000"/>
                    </a:prstClr>
                  </a:outerShdw>
                </a:effectLst>
                <a:latin typeface="Teen" pitchFamily="2" charset="0"/>
              </a:rPr>
              <a:t>That drink wine in bowls, and anoint themselves with the chief ointments: but they are not grieved for the affliction of Joseph.</a:t>
            </a:r>
            <a:r>
              <a:rPr lang="en-US" b="1" dirty="0">
                <a:solidFill>
                  <a:schemeClr val="folHlink"/>
                </a:solidFill>
                <a:effectLst>
                  <a:glow rad="228600">
                    <a:schemeClr val="accent4">
                      <a:satMod val="175000"/>
                    </a:schemeClr>
                  </a:glow>
                  <a:outerShdw blurRad="50800" dist="38100" dir="2700000" algn="tl" rotWithShape="0">
                    <a:prstClr val="black">
                      <a:alpha val="40000"/>
                    </a:prstClr>
                  </a:outerShdw>
                </a:effectLst>
                <a:latin typeface="Teen" pitchFamily="2" charset="0"/>
              </a:rPr>
              <a:t> </a:t>
            </a:r>
            <a:endParaRPr lang="en-US" b="1" dirty="0">
              <a:solidFill>
                <a:schemeClr val="bg1"/>
              </a:solidFill>
              <a:effectLst>
                <a:glow rad="228600">
                  <a:schemeClr val="accent4">
                    <a:satMod val="175000"/>
                  </a:schemeClr>
                </a:glow>
                <a:outerShdw blurRad="50800" dist="38100" dir="2700000" algn="tl" rotWithShape="0">
                  <a:prstClr val="black">
                    <a:alpha val="40000"/>
                  </a:prstClr>
                </a:outerShdw>
              </a:effectLst>
              <a:latin typeface="Teen" pitchFamily="2" charset="0"/>
            </a:endParaRPr>
          </a:p>
        </p:txBody>
      </p:sp>
      <p:sp>
        <p:nvSpPr>
          <p:cNvPr id="9" name="Rectangle 8"/>
          <p:cNvSpPr/>
          <p:nvPr/>
        </p:nvSpPr>
        <p:spPr>
          <a:xfrm>
            <a:off x="304800" y="381000"/>
            <a:ext cx="8534400" cy="685800"/>
          </a:xfrm>
          <a:prstGeom prst="rect">
            <a:avLst/>
          </a:prstGeom>
          <a:solidFill>
            <a:srgbClr val="7030A0"/>
          </a:solidFill>
          <a:ln>
            <a:noFill/>
          </a:ln>
          <a:effectLst>
            <a:glow rad="228600">
              <a:schemeClr val="accent4">
                <a:satMod val="175000"/>
                <a:alpha val="40000"/>
              </a:schemeClr>
            </a:glow>
            <a:outerShdw blurRad="50800" dist="50800" dir="5400000" algn="ctr" rotWithShape="0">
              <a:schemeClr val="tx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2"/>
          <p:cNvSpPr txBox="1">
            <a:spLocks noChangeArrowheads="1"/>
          </p:cNvSpPr>
          <p:nvPr/>
        </p:nvSpPr>
        <p:spPr bwMode="auto">
          <a:xfrm>
            <a:off x="0" y="175847"/>
            <a:ext cx="9144000" cy="1332673"/>
          </a:xfrm>
          <a:prstGeom prst="rect">
            <a:avLst/>
          </a:prstGeom>
          <a:noFill/>
          <a:ln>
            <a:noFill/>
          </a:ln>
          <a:effectLst>
            <a:glow rad="228600">
              <a:schemeClr val="accent4">
                <a:satMod val="175000"/>
                <a:alpha val="4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lnSpc>
                <a:spcPct val="65000"/>
              </a:lnSpc>
              <a:spcAft>
                <a:spcPct val="25000"/>
              </a:spcAft>
            </a:pPr>
            <a:r>
              <a:rPr lang="en-US" sz="6200" b="1" spc="-150" dirty="0" smtClean="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LETS LOOK AT WHY ISRAEL WOULD BE JUDGED</a:t>
            </a:r>
            <a:endParaRPr lang="en-US" sz="6200" b="1" spc="-150" dirty="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endParaRPr>
          </a:p>
        </p:txBody>
      </p:sp>
      <p:sp>
        <p:nvSpPr>
          <p:cNvPr id="11" name="Text Box 6"/>
          <p:cNvSpPr txBox="1">
            <a:spLocks noChangeArrowheads="1"/>
          </p:cNvSpPr>
          <p:nvPr/>
        </p:nvSpPr>
        <p:spPr bwMode="auto">
          <a:xfrm>
            <a:off x="228600" y="1746250"/>
            <a:ext cx="8686800" cy="1083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nSpc>
                <a:spcPct val="70000"/>
              </a:lnSpc>
              <a:spcAft>
                <a:spcPct val="25000"/>
              </a:spcAft>
            </a:pPr>
            <a:r>
              <a:rPr lang="en-US" sz="7600" b="1" baseline="30000" dirty="0" smtClean="0">
                <a:solidFill>
                  <a:srgbClr val="FFFF00"/>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3.</a:t>
            </a:r>
            <a:r>
              <a:rPr lang="en-US" sz="7600" b="1" baseline="30000" dirty="0" smtClean="0">
                <a:solidFill>
                  <a:srgbClr val="00FFFF"/>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 </a:t>
            </a:r>
            <a:r>
              <a:rPr lang="en-US" sz="9200" b="1" dirty="0">
                <a:solidFill>
                  <a:srgbClr val="00FFFF"/>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PLEASURE</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793031" name="Text Box 7"/>
          <p:cNvSpPr txBox="1">
            <a:spLocks noChangeArrowheads="1"/>
          </p:cNvSpPr>
          <p:nvPr/>
        </p:nvSpPr>
        <p:spPr bwMode="auto">
          <a:xfrm>
            <a:off x="381000" y="2743200"/>
            <a:ext cx="8763000" cy="3521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nSpc>
                <a:spcPct val="80000"/>
              </a:lnSpc>
              <a:spcAft>
                <a:spcPct val="20000"/>
              </a:spcAft>
              <a:buClr>
                <a:srgbClr val="FFFF99"/>
              </a:buClr>
              <a:buFontTx/>
              <a:buChar char="•"/>
            </a:pPr>
            <a:r>
              <a:rPr lang="en-US" sz="4600" b="1" i="1" dirty="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Extravagant in their stuff</a:t>
            </a:r>
          </a:p>
          <a:p>
            <a:pPr>
              <a:lnSpc>
                <a:spcPct val="80000"/>
              </a:lnSpc>
              <a:spcAft>
                <a:spcPct val="20000"/>
              </a:spcAft>
              <a:buClr>
                <a:srgbClr val="FFFF99"/>
              </a:buClr>
              <a:buFontTx/>
              <a:buChar char="•"/>
            </a:pPr>
            <a:r>
              <a:rPr lang="en-US" sz="4600" b="1" i="1" dirty="0">
                <a:solidFill>
                  <a:srgbClr val="66FF33"/>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They were lazy</a:t>
            </a:r>
          </a:p>
          <a:p>
            <a:pPr>
              <a:lnSpc>
                <a:spcPct val="80000"/>
              </a:lnSpc>
              <a:spcAft>
                <a:spcPct val="20000"/>
              </a:spcAft>
              <a:buClr>
                <a:srgbClr val="FFFF99"/>
              </a:buClr>
              <a:buFontTx/>
              <a:buChar char="•"/>
            </a:pPr>
            <a:r>
              <a:rPr lang="en-US" sz="4600" b="1" i="1" dirty="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Extravagant in their meals</a:t>
            </a:r>
          </a:p>
          <a:p>
            <a:pPr>
              <a:lnSpc>
                <a:spcPct val="80000"/>
              </a:lnSpc>
              <a:spcAft>
                <a:spcPct val="20000"/>
              </a:spcAft>
              <a:buClr>
                <a:srgbClr val="FFFF99"/>
              </a:buClr>
              <a:buFontTx/>
              <a:buChar char="•"/>
            </a:pPr>
            <a:r>
              <a:rPr lang="en-US" sz="4600" b="1" i="1" dirty="0">
                <a:solidFill>
                  <a:srgbClr val="66FF33"/>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Loved to party and get wasted</a:t>
            </a:r>
          </a:p>
          <a:p>
            <a:pPr>
              <a:lnSpc>
                <a:spcPct val="80000"/>
              </a:lnSpc>
              <a:spcAft>
                <a:spcPct val="20000"/>
              </a:spcAft>
              <a:buClr>
                <a:srgbClr val="FFFF99"/>
              </a:buClr>
              <a:buFontTx/>
              <a:buChar char="•"/>
            </a:pPr>
            <a:r>
              <a:rPr lang="en-US" sz="4600" b="1" i="1" dirty="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No concern for others</a:t>
            </a:r>
          </a:p>
        </p:txBody>
      </p:sp>
      <p:sp>
        <p:nvSpPr>
          <p:cNvPr id="8" name="Rectangle 7"/>
          <p:cNvSpPr/>
          <p:nvPr/>
        </p:nvSpPr>
        <p:spPr>
          <a:xfrm>
            <a:off x="304800" y="381000"/>
            <a:ext cx="8534400" cy="685800"/>
          </a:xfrm>
          <a:prstGeom prst="rect">
            <a:avLst/>
          </a:prstGeom>
          <a:solidFill>
            <a:srgbClr val="7030A0"/>
          </a:solidFill>
          <a:ln>
            <a:noFill/>
          </a:ln>
          <a:effectLst>
            <a:glow rad="228600">
              <a:schemeClr val="accent4">
                <a:satMod val="175000"/>
                <a:alpha val="40000"/>
              </a:schemeClr>
            </a:glow>
            <a:outerShdw blurRad="50800" dist="50800" dir="5400000" algn="ctr" rotWithShape="0">
              <a:schemeClr val="tx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Box 2"/>
          <p:cNvSpPr txBox="1">
            <a:spLocks noChangeArrowheads="1"/>
          </p:cNvSpPr>
          <p:nvPr/>
        </p:nvSpPr>
        <p:spPr bwMode="auto">
          <a:xfrm>
            <a:off x="0" y="175847"/>
            <a:ext cx="9144000" cy="1332673"/>
          </a:xfrm>
          <a:prstGeom prst="rect">
            <a:avLst/>
          </a:prstGeom>
          <a:noFill/>
          <a:ln>
            <a:noFill/>
          </a:ln>
          <a:effectLst>
            <a:glow rad="228600">
              <a:schemeClr val="accent4">
                <a:satMod val="175000"/>
                <a:alpha val="4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lnSpc>
                <a:spcPct val="65000"/>
              </a:lnSpc>
              <a:spcAft>
                <a:spcPct val="25000"/>
              </a:spcAft>
            </a:pPr>
            <a:r>
              <a:rPr lang="en-US" sz="6200" b="1" spc="-150" dirty="0" smtClean="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LETS LOOK AT WHY ISRAEL WOULD BE JUDGED</a:t>
            </a:r>
            <a:endParaRPr lang="en-US" sz="6200" b="1" spc="-150" dirty="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endParaRPr>
          </a:p>
        </p:txBody>
      </p:sp>
      <p:sp>
        <p:nvSpPr>
          <p:cNvPr id="10" name="Text Box 6"/>
          <p:cNvSpPr txBox="1">
            <a:spLocks noChangeArrowheads="1"/>
          </p:cNvSpPr>
          <p:nvPr/>
        </p:nvSpPr>
        <p:spPr bwMode="auto">
          <a:xfrm>
            <a:off x="228600" y="1746250"/>
            <a:ext cx="8686800" cy="1083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nSpc>
                <a:spcPct val="70000"/>
              </a:lnSpc>
              <a:spcAft>
                <a:spcPct val="25000"/>
              </a:spcAft>
            </a:pPr>
            <a:r>
              <a:rPr lang="en-US" sz="7600" b="1" baseline="30000" dirty="0" smtClean="0">
                <a:solidFill>
                  <a:srgbClr val="FFFF00"/>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3.</a:t>
            </a:r>
            <a:r>
              <a:rPr lang="en-US" sz="7600" b="1" baseline="30000" dirty="0" smtClean="0">
                <a:solidFill>
                  <a:srgbClr val="00FFFF"/>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 </a:t>
            </a:r>
            <a:r>
              <a:rPr lang="en-US" sz="9200" b="1" dirty="0">
                <a:solidFill>
                  <a:srgbClr val="00FFFF"/>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PLEASURE</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1793031">
                                            <p:txEl>
                                              <p:pRg st="0" end="0"/>
                                            </p:txEl>
                                          </p:spTgt>
                                        </p:tgtEl>
                                        <p:attrNameLst>
                                          <p:attrName>style.visibility</p:attrName>
                                        </p:attrNameLst>
                                      </p:cBhvr>
                                      <p:to>
                                        <p:strVal val="visible"/>
                                      </p:to>
                                    </p:set>
                                    <p:anim calcmode="lin" valueType="num">
                                      <p:cBhvr additive="base">
                                        <p:cTn id="7" dur="500" fill="hold"/>
                                        <p:tgtEl>
                                          <p:spTgt spid="1793031">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79303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1793031">
                                            <p:txEl>
                                              <p:pRg st="1" end="1"/>
                                            </p:txEl>
                                          </p:spTgt>
                                        </p:tgtEl>
                                        <p:attrNameLst>
                                          <p:attrName>style.visibility</p:attrName>
                                        </p:attrNameLst>
                                      </p:cBhvr>
                                      <p:to>
                                        <p:strVal val="visible"/>
                                      </p:to>
                                    </p:set>
                                    <p:anim calcmode="lin" valueType="num">
                                      <p:cBhvr additive="base">
                                        <p:cTn id="13" dur="500" fill="hold"/>
                                        <p:tgtEl>
                                          <p:spTgt spid="1793031">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79303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nodeType="clickEffect">
                                  <p:stCondLst>
                                    <p:cond delay="0"/>
                                  </p:stCondLst>
                                  <p:childTnLst>
                                    <p:set>
                                      <p:cBhvr>
                                        <p:cTn id="18" dur="1" fill="hold">
                                          <p:stCondLst>
                                            <p:cond delay="0"/>
                                          </p:stCondLst>
                                        </p:cTn>
                                        <p:tgtEl>
                                          <p:spTgt spid="1793031">
                                            <p:txEl>
                                              <p:pRg st="2" end="2"/>
                                            </p:txEl>
                                          </p:spTgt>
                                        </p:tgtEl>
                                        <p:attrNameLst>
                                          <p:attrName>style.visibility</p:attrName>
                                        </p:attrNameLst>
                                      </p:cBhvr>
                                      <p:to>
                                        <p:strVal val="visible"/>
                                      </p:to>
                                    </p:set>
                                    <p:anim calcmode="lin" valueType="num">
                                      <p:cBhvr additive="base">
                                        <p:cTn id="19" dur="500" fill="hold"/>
                                        <p:tgtEl>
                                          <p:spTgt spid="1793031">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79303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nodeType="clickEffect">
                                  <p:stCondLst>
                                    <p:cond delay="0"/>
                                  </p:stCondLst>
                                  <p:childTnLst>
                                    <p:set>
                                      <p:cBhvr>
                                        <p:cTn id="24" dur="1" fill="hold">
                                          <p:stCondLst>
                                            <p:cond delay="0"/>
                                          </p:stCondLst>
                                        </p:cTn>
                                        <p:tgtEl>
                                          <p:spTgt spid="1793031">
                                            <p:txEl>
                                              <p:pRg st="3" end="3"/>
                                            </p:txEl>
                                          </p:spTgt>
                                        </p:tgtEl>
                                        <p:attrNameLst>
                                          <p:attrName>style.visibility</p:attrName>
                                        </p:attrNameLst>
                                      </p:cBhvr>
                                      <p:to>
                                        <p:strVal val="visible"/>
                                      </p:to>
                                    </p:set>
                                    <p:anim calcmode="lin" valueType="num">
                                      <p:cBhvr additive="base">
                                        <p:cTn id="25" dur="500" fill="hold"/>
                                        <p:tgtEl>
                                          <p:spTgt spid="1793031">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179303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nodeType="clickEffect">
                                  <p:stCondLst>
                                    <p:cond delay="0"/>
                                  </p:stCondLst>
                                  <p:childTnLst>
                                    <p:set>
                                      <p:cBhvr>
                                        <p:cTn id="30" dur="1" fill="hold">
                                          <p:stCondLst>
                                            <p:cond delay="0"/>
                                          </p:stCondLst>
                                        </p:cTn>
                                        <p:tgtEl>
                                          <p:spTgt spid="1793031">
                                            <p:txEl>
                                              <p:pRg st="4" end="4"/>
                                            </p:txEl>
                                          </p:spTgt>
                                        </p:tgtEl>
                                        <p:attrNameLst>
                                          <p:attrName>style.visibility</p:attrName>
                                        </p:attrNameLst>
                                      </p:cBhvr>
                                      <p:to>
                                        <p:strVal val="visible"/>
                                      </p:to>
                                    </p:set>
                                    <p:anim calcmode="lin" valueType="num">
                                      <p:cBhvr additive="base">
                                        <p:cTn id="31" dur="500" fill="hold"/>
                                        <p:tgtEl>
                                          <p:spTgt spid="1793031">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1793031">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750018" name="Text Box 2"/>
          <p:cNvSpPr txBox="1">
            <a:spLocks noChangeArrowheads="1"/>
          </p:cNvSpPr>
          <p:nvPr/>
        </p:nvSpPr>
        <p:spPr bwMode="auto">
          <a:xfrm>
            <a:off x="304800" y="2002572"/>
            <a:ext cx="8839200" cy="4288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nSpc>
                <a:spcPct val="80000"/>
              </a:lnSpc>
              <a:spcAft>
                <a:spcPct val="20000"/>
              </a:spcAft>
              <a:buClr>
                <a:srgbClr val="FFFF99"/>
              </a:buClr>
              <a:buFontTx/>
              <a:buChar char="•"/>
            </a:pPr>
            <a:r>
              <a:rPr lang="en-US" sz="5200" b="1" i="1" dirty="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He was a very able, but</a:t>
            </a:r>
            <a:br>
              <a:rPr lang="en-US" sz="5200" b="1" i="1" dirty="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br>
            <a:r>
              <a:rPr lang="en-US" sz="5200" b="1" i="1" dirty="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   idolatrous king</a:t>
            </a:r>
          </a:p>
          <a:p>
            <a:pPr>
              <a:lnSpc>
                <a:spcPct val="80000"/>
              </a:lnSpc>
              <a:spcAft>
                <a:spcPct val="20000"/>
              </a:spcAft>
              <a:buClr>
                <a:srgbClr val="FFFF99"/>
              </a:buClr>
              <a:buFontTx/>
              <a:buChar char="•"/>
            </a:pPr>
            <a:r>
              <a:rPr lang="en-US" sz="5200" b="1" i="1" dirty="0">
                <a:solidFill>
                  <a:srgbClr val="00FFFF"/>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Israel prospered under him</a:t>
            </a:r>
          </a:p>
          <a:p>
            <a:pPr>
              <a:lnSpc>
                <a:spcPct val="80000"/>
              </a:lnSpc>
              <a:spcAft>
                <a:spcPct val="20000"/>
              </a:spcAft>
              <a:buClr>
                <a:srgbClr val="FFFF99"/>
              </a:buClr>
              <a:buFontTx/>
              <a:buChar char="•"/>
            </a:pPr>
            <a:r>
              <a:rPr lang="en-US" sz="5200" b="1" i="1" dirty="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Israel became very</a:t>
            </a:r>
            <a:br>
              <a:rPr lang="en-US" sz="5200" b="1" i="1" dirty="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br>
            <a:r>
              <a:rPr lang="en-US" sz="5200" b="1" i="1" dirty="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   powerful under his</a:t>
            </a:r>
            <a:br>
              <a:rPr lang="en-US" sz="5200" b="1" i="1" dirty="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br>
            <a:r>
              <a:rPr lang="en-US" sz="5200" b="1" i="1" dirty="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   leadership</a:t>
            </a:r>
          </a:p>
        </p:txBody>
      </p:sp>
      <p:sp>
        <p:nvSpPr>
          <p:cNvPr id="1750019" name="Text Box 3"/>
          <p:cNvSpPr txBox="1">
            <a:spLocks noChangeArrowheads="1"/>
          </p:cNvSpPr>
          <p:nvPr/>
        </p:nvSpPr>
        <p:spPr bwMode="auto">
          <a:xfrm>
            <a:off x="0" y="76200"/>
            <a:ext cx="9144000" cy="15090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lnSpc>
                <a:spcPct val="80000"/>
              </a:lnSpc>
              <a:spcAft>
                <a:spcPct val="25000"/>
              </a:spcAft>
            </a:pPr>
            <a:r>
              <a:rPr lang="en-US" sz="5600" b="1" dirty="0">
                <a:solidFill>
                  <a:srgbClr val="FFFF99"/>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Israel Was Under The Reign Of King Jeroboam II</a:t>
            </a:r>
          </a:p>
        </p:txBody>
      </p:sp>
      <p:sp>
        <p:nvSpPr>
          <p:cNvPr id="1750020" name="Line 4"/>
          <p:cNvSpPr>
            <a:spLocks noChangeShapeType="1"/>
          </p:cNvSpPr>
          <p:nvPr/>
        </p:nvSpPr>
        <p:spPr bwMode="auto">
          <a:xfrm>
            <a:off x="304800" y="1600200"/>
            <a:ext cx="8458200" cy="0"/>
          </a:xfrm>
          <a:prstGeom prst="line">
            <a:avLst/>
          </a:prstGeom>
          <a:noFill/>
          <a:ln w="9525">
            <a:solidFill>
              <a:srgbClr val="808080"/>
            </a:solidFill>
            <a:round/>
            <a:headEnd/>
            <a:tailEn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en-US" b="1">
              <a:effectLst>
                <a:glow rad="228600">
                  <a:schemeClr val="accent4">
                    <a:satMod val="175000"/>
                    <a:alpha val="40000"/>
                  </a:schemeClr>
                </a:glow>
                <a:outerShdw blurRad="50800" dist="38100" dir="2700000" algn="tl" rotWithShape="0">
                  <a:prstClr val="black">
                    <a:alpha val="40000"/>
                  </a:prstClr>
                </a:outerShdw>
              </a:effectLst>
              <a:latin typeface="Teen" pitchFamily="2" charset="0"/>
            </a:endParaRP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750019">
                                            <p:txEl>
                                              <p:pRg st="0" end="0"/>
                                            </p:txEl>
                                          </p:spTgt>
                                        </p:tgtEl>
                                        <p:attrNameLst>
                                          <p:attrName>style.visibility</p:attrName>
                                        </p:attrNameLst>
                                      </p:cBhvr>
                                      <p:to>
                                        <p:strVal val="visible"/>
                                      </p:to>
                                    </p:set>
                                    <p:animEffect transition="in" filter="fade">
                                      <p:cBhvr>
                                        <p:cTn id="7" dur="500"/>
                                        <p:tgtEl>
                                          <p:spTgt spid="1750019">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50020"/>
                                        </p:tgtEl>
                                        <p:attrNameLst>
                                          <p:attrName>style.visibility</p:attrName>
                                        </p:attrNameLst>
                                      </p:cBhvr>
                                      <p:to>
                                        <p:strVal val="visible"/>
                                      </p:to>
                                    </p:set>
                                    <p:animEffect transition="in" filter="fade">
                                      <p:cBhvr>
                                        <p:cTn id="10" dur="500"/>
                                        <p:tgtEl>
                                          <p:spTgt spid="1750020"/>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8" fill="hold" nodeType="clickEffect">
                                  <p:stCondLst>
                                    <p:cond delay="0"/>
                                  </p:stCondLst>
                                  <p:childTnLst>
                                    <p:set>
                                      <p:cBhvr>
                                        <p:cTn id="14" dur="1" fill="hold">
                                          <p:stCondLst>
                                            <p:cond delay="0"/>
                                          </p:stCondLst>
                                        </p:cTn>
                                        <p:tgtEl>
                                          <p:spTgt spid="1750018">
                                            <p:txEl>
                                              <p:pRg st="0" end="0"/>
                                            </p:txEl>
                                          </p:spTgt>
                                        </p:tgtEl>
                                        <p:attrNameLst>
                                          <p:attrName>style.visibility</p:attrName>
                                        </p:attrNameLst>
                                      </p:cBhvr>
                                      <p:to>
                                        <p:strVal val="visible"/>
                                      </p:to>
                                    </p:set>
                                    <p:anim calcmode="lin" valueType="num">
                                      <p:cBhvr additive="base">
                                        <p:cTn id="15" dur="500" fill="hold"/>
                                        <p:tgtEl>
                                          <p:spTgt spid="1750018">
                                            <p:txEl>
                                              <p:pRg st="0" end="0"/>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175001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8" fill="hold" nodeType="clickEffect">
                                  <p:stCondLst>
                                    <p:cond delay="0"/>
                                  </p:stCondLst>
                                  <p:childTnLst>
                                    <p:set>
                                      <p:cBhvr>
                                        <p:cTn id="20" dur="1" fill="hold">
                                          <p:stCondLst>
                                            <p:cond delay="0"/>
                                          </p:stCondLst>
                                        </p:cTn>
                                        <p:tgtEl>
                                          <p:spTgt spid="1750018">
                                            <p:txEl>
                                              <p:pRg st="1" end="1"/>
                                            </p:txEl>
                                          </p:spTgt>
                                        </p:tgtEl>
                                        <p:attrNameLst>
                                          <p:attrName>style.visibility</p:attrName>
                                        </p:attrNameLst>
                                      </p:cBhvr>
                                      <p:to>
                                        <p:strVal val="visible"/>
                                      </p:to>
                                    </p:set>
                                    <p:anim calcmode="lin" valueType="num">
                                      <p:cBhvr additive="base">
                                        <p:cTn id="21" dur="500" fill="hold"/>
                                        <p:tgtEl>
                                          <p:spTgt spid="1750018">
                                            <p:txEl>
                                              <p:pRg st="1" end="1"/>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1750018">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8" fill="hold" nodeType="clickEffect">
                                  <p:stCondLst>
                                    <p:cond delay="0"/>
                                  </p:stCondLst>
                                  <p:childTnLst>
                                    <p:set>
                                      <p:cBhvr>
                                        <p:cTn id="26" dur="1" fill="hold">
                                          <p:stCondLst>
                                            <p:cond delay="0"/>
                                          </p:stCondLst>
                                        </p:cTn>
                                        <p:tgtEl>
                                          <p:spTgt spid="1750018">
                                            <p:txEl>
                                              <p:pRg st="2" end="2"/>
                                            </p:txEl>
                                          </p:spTgt>
                                        </p:tgtEl>
                                        <p:attrNameLst>
                                          <p:attrName>style.visibility</p:attrName>
                                        </p:attrNameLst>
                                      </p:cBhvr>
                                      <p:to>
                                        <p:strVal val="visible"/>
                                      </p:to>
                                    </p:set>
                                    <p:anim calcmode="lin" valueType="num">
                                      <p:cBhvr additive="base">
                                        <p:cTn id="27" dur="500" fill="hold"/>
                                        <p:tgtEl>
                                          <p:spTgt spid="1750018">
                                            <p:txEl>
                                              <p:pRg st="2" end="2"/>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1750018">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0020"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00089888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792005" name="Text Box 5"/>
          <p:cNvSpPr txBox="1">
            <a:spLocks noChangeArrowheads="1"/>
          </p:cNvSpPr>
          <p:nvPr/>
        </p:nvSpPr>
        <p:spPr bwMode="auto">
          <a:xfrm>
            <a:off x="266700" y="2743200"/>
            <a:ext cx="8610600"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nSpc>
                <a:spcPct val="80000"/>
              </a:lnSpc>
            </a:pPr>
            <a:r>
              <a:rPr lang="en-US" b="1" dirty="0">
                <a:solidFill>
                  <a:srgbClr val="FFC000"/>
                </a:solidFill>
                <a:effectLst>
                  <a:glow rad="228600">
                    <a:schemeClr val="accent4">
                      <a:satMod val="175000"/>
                    </a:schemeClr>
                  </a:glow>
                  <a:outerShdw blurRad="50800" dist="38100" dir="2700000" algn="tl" rotWithShape="0">
                    <a:prstClr val="black">
                      <a:alpha val="40000"/>
                    </a:prstClr>
                  </a:outerShdw>
                </a:effectLst>
                <a:latin typeface="Teen" pitchFamily="2" charset="0"/>
              </a:rPr>
              <a:t>Amos 6:7</a:t>
            </a:r>
            <a:r>
              <a:rPr lang="en-US" b="1" dirty="0">
                <a:solidFill>
                  <a:schemeClr val="folHlink"/>
                </a:solidFill>
                <a:effectLst>
                  <a:glow rad="228600">
                    <a:schemeClr val="accent4">
                      <a:satMod val="175000"/>
                    </a:schemeClr>
                  </a:glow>
                  <a:outerShdw blurRad="50800" dist="38100" dir="2700000" algn="tl" rotWithShape="0">
                    <a:prstClr val="black">
                      <a:alpha val="40000"/>
                    </a:prstClr>
                  </a:outerShdw>
                </a:effectLst>
                <a:latin typeface="Teen" pitchFamily="2" charset="0"/>
              </a:rPr>
              <a:t/>
            </a:r>
            <a:br>
              <a:rPr lang="en-US" b="1" dirty="0">
                <a:solidFill>
                  <a:schemeClr val="folHlink"/>
                </a:solidFill>
                <a:effectLst>
                  <a:glow rad="228600">
                    <a:schemeClr val="accent4">
                      <a:satMod val="175000"/>
                    </a:schemeClr>
                  </a:glow>
                  <a:outerShdw blurRad="50800" dist="38100" dir="2700000" algn="tl" rotWithShape="0">
                    <a:prstClr val="black">
                      <a:alpha val="40000"/>
                    </a:prstClr>
                  </a:outerShdw>
                </a:effectLst>
                <a:latin typeface="Teen" pitchFamily="2" charset="0"/>
              </a:rPr>
            </a:br>
            <a:r>
              <a:rPr lang="en-US" b="1" dirty="0">
                <a:solidFill>
                  <a:schemeClr val="bg1"/>
                </a:solidFill>
                <a:effectLst>
                  <a:glow rad="228600">
                    <a:schemeClr val="accent4">
                      <a:satMod val="175000"/>
                    </a:schemeClr>
                  </a:glow>
                  <a:outerShdw blurRad="50800" dist="38100" dir="2700000" algn="tl" rotWithShape="0">
                    <a:prstClr val="black">
                      <a:alpha val="40000"/>
                    </a:prstClr>
                  </a:outerShdw>
                </a:effectLst>
                <a:latin typeface="Teen" pitchFamily="2" charset="0"/>
              </a:rPr>
              <a:t>Therefore now shall they go captive with the first that go captive, and the banquet of them that stretched themselves shall be removed. </a:t>
            </a:r>
          </a:p>
        </p:txBody>
      </p:sp>
      <p:sp>
        <p:nvSpPr>
          <p:cNvPr id="1792006" name="Text Box 6"/>
          <p:cNvSpPr txBox="1">
            <a:spLocks noChangeArrowheads="1"/>
          </p:cNvSpPr>
          <p:nvPr/>
        </p:nvSpPr>
        <p:spPr bwMode="auto">
          <a:xfrm>
            <a:off x="228600" y="1746250"/>
            <a:ext cx="8686800" cy="1083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nSpc>
                <a:spcPct val="70000"/>
              </a:lnSpc>
              <a:spcAft>
                <a:spcPct val="25000"/>
              </a:spcAft>
            </a:pPr>
            <a:r>
              <a:rPr lang="en-US" sz="7600" b="1" baseline="30000" dirty="0" smtClean="0">
                <a:solidFill>
                  <a:srgbClr val="FFFF00"/>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4.</a:t>
            </a:r>
            <a:r>
              <a:rPr lang="en-US" sz="7600" b="1" baseline="30000" dirty="0" smtClean="0">
                <a:solidFill>
                  <a:srgbClr val="00FFFF"/>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 </a:t>
            </a:r>
            <a:r>
              <a:rPr lang="en-US" sz="9200" b="1" dirty="0">
                <a:solidFill>
                  <a:srgbClr val="00FFFF"/>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PRISON</a:t>
            </a:r>
          </a:p>
        </p:txBody>
      </p:sp>
      <p:sp>
        <p:nvSpPr>
          <p:cNvPr id="9" name="Rectangle 8"/>
          <p:cNvSpPr/>
          <p:nvPr/>
        </p:nvSpPr>
        <p:spPr>
          <a:xfrm>
            <a:off x="304800" y="381000"/>
            <a:ext cx="8534400" cy="685800"/>
          </a:xfrm>
          <a:prstGeom prst="rect">
            <a:avLst/>
          </a:prstGeom>
          <a:solidFill>
            <a:srgbClr val="7030A0"/>
          </a:solidFill>
          <a:ln>
            <a:noFill/>
          </a:ln>
          <a:effectLst>
            <a:glow rad="228600">
              <a:schemeClr val="accent4">
                <a:satMod val="175000"/>
                <a:alpha val="40000"/>
              </a:schemeClr>
            </a:glow>
            <a:outerShdw blurRad="50800" dist="50800" dir="5400000" algn="ctr" rotWithShape="0">
              <a:schemeClr val="tx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2"/>
          <p:cNvSpPr txBox="1">
            <a:spLocks noChangeArrowheads="1"/>
          </p:cNvSpPr>
          <p:nvPr/>
        </p:nvSpPr>
        <p:spPr bwMode="auto">
          <a:xfrm>
            <a:off x="0" y="175847"/>
            <a:ext cx="9144000" cy="1332673"/>
          </a:xfrm>
          <a:prstGeom prst="rect">
            <a:avLst/>
          </a:prstGeom>
          <a:noFill/>
          <a:ln>
            <a:noFill/>
          </a:ln>
          <a:effectLst>
            <a:glow rad="228600">
              <a:schemeClr val="accent4">
                <a:satMod val="175000"/>
                <a:alpha val="4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lnSpc>
                <a:spcPct val="65000"/>
              </a:lnSpc>
              <a:spcAft>
                <a:spcPct val="25000"/>
              </a:spcAft>
            </a:pPr>
            <a:r>
              <a:rPr lang="en-US" sz="6200" b="1" spc="-150" dirty="0" smtClean="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LETS LOOK AT WHY ISRAEL WOULD BE JUDGED</a:t>
            </a:r>
            <a:endParaRPr lang="en-US" sz="6200" b="1" spc="-150" dirty="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endParaRP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p:cTn id="7" dur="5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0">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0">
                                            <p:txEl>
                                              <p:pRg st="0" end="0"/>
                                            </p:txEl>
                                          </p:spTgt>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1000" fill="hold"/>
                                        <p:tgtEl>
                                          <p:spTgt spid="9"/>
                                        </p:tgtEl>
                                        <p:attrNameLst>
                                          <p:attrName>ppt_w</p:attrName>
                                        </p:attrNameLst>
                                      </p:cBhvr>
                                      <p:tavLst>
                                        <p:tav tm="0">
                                          <p:val>
                                            <p:strVal val="#ppt_w*0.70"/>
                                          </p:val>
                                        </p:tav>
                                        <p:tav tm="100000">
                                          <p:val>
                                            <p:strVal val="#ppt_w"/>
                                          </p:val>
                                        </p:tav>
                                      </p:tavLst>
                                    </p:anim>
                                    <p:anim calcmode="lin" valueType="num">
                                      <p:cBhvr>
                                        <p:cTn id="13" dur="1000" fill="hold"/>
                                        <p:tgtEl>
                                          <p:spTgt spid="9"/>
                                        </p:tgtEl>
                                        <p:attrNameLst>
                                          <p:attrName>ppt_h</p:attrName>
                                        </p:attrNameLst>
                                      </p:cBhvr>
                                      <p:tavLst>
                                        <p:tav tm="0">
                                          <p:val>
                                            <p:strVal val="#ppt_h"/>
                                          </p:val>
                                        </p:tav>
                                        <p:tav tm="100000">
                                          <p:val>
                                            <p:strVal val="#ppt_h"/>
                                          </p:val>
                                        </p:tav>
                                      </p:tavLst>
                                    </p:anim>
                                    <p:animEffect transition="in" filter="fade">
                                      <p:cBhvr>
                                        <p:cTn id="14" dur="10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52" presetClass="entr" presetSubtype="0" fill="hold" grpId="0" nodeType="clickEffect">
                                  <p:stCondLst>
                                    <p:cond delay="0"/>
                                  </p:stCondLst>
                                  <p:childTnLst>
                                    <p:set>
                                      <p:cBhvr>
                                        <p:cTn id="18" dur="1" fill="hold">
                                          <p:stCondLst>
                                            <p:cond delay="0"/>
                                          </p:stCondLst>
                                        </p:cTn>
                                        <p:tgtEl>
                                          <p:spTgt spid="1792006"/>
                                        </p:tgtEl>
                                        <p:attrNameLst>
                                          <p:attrName>style.visibility</p:attrName>
                                        </p:attrNameLst>
                                      </p:cBhvr>
                                      <p:to>
                                        <p:strVal val="visible"/>
                                      </p:to>
                                    </p:set>
                                    <p:animScale>
                                      <p:cBhvr>
                                        <p:cTn id="19" dur="1000" decel="50000" fill="hold">
                                          <p:stCondLst>
                                            <p:cond delay="0"/>
                                          </p:stCondLst>
                                        </p:cTn>
                                        <p:tgtEl>
                                          <p:spTgt spid="179200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1792006"/>
                                        </p:tgtEl>
                                        <p:attrNameLst>
                                          <p:attrName>ppt_x</p:attrName>
                                          <p:attrName>ppt_y</p:attrName>
                                        </p:attrNameLst>
                                      </p:cBhvr>
                                    </p:animMotion>
                                    <p:animEffect transition="in" filter="fade">
                                      <p:cBhvr>
                                        <p:cTn id="21" dur="1000"/>
                                        <p:tgtEl>
                                          <p:spTgt spid="1792006"/>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792005"/>
                                        </p:tgtEl>
                                        <p:attrNameLst>
                                          <p:attrName>style.visibility</p:attrName>
                                        </p:attrNameLst>
                                      </p:cBhvr>
                                      <p:to>
                                        <p:strVal val="visible"/>
                                      </p:to>
                                    </p:set>
                                    <p:animEffect transition="in" filter="fade">
                                      <p:cBhvr>
                                        <p:cTn id="26" dur="500"/>
                                        <p:tgtEl>
                                          <p:spTgt spid="17920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2005" grpId="0"/>
      <p:bldP spid="1792006" grpId="0"/>
      <p:bldP spid="9"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794054" name="Text Box 6"/>
          <p:cNvSpPr txBox="1">
            <a:spLocks noChangeArrowheads="1"/>
          </p:cNvSpPr>
          <p:nvPr/>
        </p:nvSpPr>
        <p:spPr bwMode="auto">
          <a:xfrm>
            <a:off x="228600" y="1746250"/>
            <a:ext cx="8686800" cy="1083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nSpc>
                <a:spcPct val="70000"/>
              </a:lnSpc>
              <a:spcAft>
                <a:spcPct val="25000"/>
              </a:spcAft>
            </a:pPr>
            <a:r>
              <a:rPr lang="en-US" sz="7600" b="1" baseline="30000" dirty="0" smtClean="0">
                <a:solidFill>
                  <a:srgbClr val="FFFF00"/>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4.</a:t>
            </a:r>
            <a:r>
              <a:rPr lang="en-US" sz="7600" b="1" baseline="30000" dirty="0" smtClean="0">
                <a:solidFill>
                  <a:srgbClr val="00FFFF"/>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 </a:t>
            </a:r>
            <a:r>
              <a:rPr lang="en-US" sz="9200" b="1" dirty="0">
                <a:solidFill>
                  <a:srgbClr val="00FFFF"/>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PRISON</a:t>
            </a:r>
          </a:p>
        </p:txBody>
      </p:sp>
      <p:sp>
        <p:nvSpPr>
          <p:cNvPr id="1794055" name="Text Box 7"/>
          <p:cNvSpPr txBox="1">
            <a:spLocks noChangeArrowheads="1"/>
          </p:cNvSpPr>
          <p:nvPr/>
        </p:nvSpPr>
        <p:spPr bwMode="auto">
          <a:xfrm>
            <a:off x="76200" y="2743200"/>
            <a:ext cx="9067800"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nSpc>
                <a:spcPct val="80000"/>
              </a:lnSpc>
              <a:spcAft>
                <a:spcPct val="20000"/>
              </a:spcAft>
              <a:buClr>
                <a:srgbClr val="FFFF99"/>
              </a:buClr>
              <a:buFontTx/>
              <a:buChar char="•"/>
            </a:pPr>
            <a:r>
              <a:rPr lang="en-US" sz="3500" b="1" i="1" spc="-150" dirty="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Those who lived in luxury will lose their liberty</a:t>
            </a:r>
          </a:p>
          <a:p>
            <a:pPr>
              <a:lnSpc>
                <a:spcPct val="80000"/>
              </a:lnSpc>
              <a:spcAft>
                <a:spcPct val="20000"/>
              </a:spcAft>
              <a:buClr>
                <a:srgbClr val="FFFF99"/>
              </a:buClr>
              <a:buFontTx/>
              <a:buChar char="•"/>
            </a:pPr>
            <a:r>
              <a:rPr lang="en-US" sz="3500" b="1" i="1" spc="-150" dirty="0">
                <a:solidFill>
                  <a:srgbClr val="66FF33"/>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Those who trusted in the land and not the Lord</a:t>
            </a:r>
            <a:br>
              <a:rPr lang="en-US" sz="3500" b="1" i="1" spc="-150" dirty="0">
                <a:solidFill>
                  <a:srgbClr val="66FF33"/>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br>
            <a:r>
              <a:rPr lang="en-US" sz="3500" b="1" i="1" spc="-150" dirty="0">
                <a:solidFill>
                  <a:srgbClr val="66FF33"/>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   will be carried away</a:t>
            </a:r>
          </a:p>
          <a:p>
            <a:pPr>
              <a:lnSpc>
                <a:spcPct val="80000"/>
              </a:lnSpc>
              <a:spcAft>
                <a:spcPct val="20000"/>
              </a:spcAft>
              <a:buClr>
                <a:srgbClr val="FFFF99"/>
              </a:buClr>
              <a:buFontTx/>
              <a:buChar char="•"/>
            </a:pPr>
            <a:r>
              <a:rPr lang="en-US" sz="3500" b="1" i="1" spc="-150" dirty="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Those who thrived on pleasure will be deprived</a:t>
            </a:r>
            <a:br>
              <a:rPr lang="en-US" sz="3500" b="1" i="1" spc="-150" dirty="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br>
            <a:r>
              <a:rPr lang="en-US" sz="3500" b="1" i="1" spc="-150" dirty="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   of even the smallest pleasure </a:t>
            </a:r>
            <a:r>
              <a:rPr lang="en-US" sz="2700" b="1" i="1" spc="-150" dirty="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(THE PARTY’S OVER!)</a:t>
            </a:r>
          </a:p>
          <a:p>
            <a:pPr>
              <a:lnSpc>
                <a:spcPct val="80000"/>
              </a:lnSpc>
              <a:spcAft>
                <a:spcPct val="20000"/>
              </a:spcAft>
              <a:buClr>
                <a:srgbClr val="FFFF99"/>
              </a:buClr>
              <a:buFontTx/>
              <a:buChar char="•"/>
            </a:pPr>
            <a:r>
              <a:rPr lang="en-US" sz="3500" b="1" i="1" spc="-150" dirty="0">
                <a:solidFill>
                  <a:srgbClr val="66FF33"/>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Those who are lazy are going to work</a:t>
            </a:r>
          </a:p>
          <a:p>
            <a:pPr>
              <a:lnSpc>
                <a:spcPct val="80000"/>
              </a:lnSpc>
              <a:spcAft>
                <a:spcPct val="20000"/>
              </a:spcAft>
              <a:buClr>
                <a:srgbClr val="FFFF99"/>
              </a:buClr>
              <a:buFontTx/>
              <a:buChar char="•"/>
            </a:pPr>
            <a:r>
              <a:rPr lang="en-US" sz="3500" b="1" i="1" spc="-150" dirty="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Those who put the evil day far away, will find</a:t>
            </a:r>
            <a:br>
              <a:rPr lang="en-US" sz="3500" b="1" i="1" spc="-150" dirty="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br>
            <a:r>
              <a:rPr lang="en-US" sz="3500" b="1" i="1" spc="-150" dirty="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   it very close</a:t>
            </a:r>
          </a:p>
        </p:txBody>
      </p:sp>
      <p:sp>
        <p:nvSpPr>
          <p:cNvPr id="8" name="Rectangle 7"/>
          <p:cNvSpPr/>
          <p:nvPr/>
        </p:nvSpPr>
        <p:spPr>
          <a:xfrm>
            <a:off x="304800" y="381000"/>
            <a:ext cx="8534400" cy="685800"/>
          </a:xfrm>
          <a:prstGeom prst="rect">
            <a:avLst/>
          </a:prstGeom>
          <a:solidFill>
            <a:srgbClr val="7030A0"/>
          </a:solidFill>
          <a:ln>
            <a:noFill/>
          </a:ln>
          <a:effectLst>
            <a:glow rad="228600">
              <a:schemeClr val="accent4">
                <a:satMod val="175000"/>
                <a:alpha val="40000"/>
              </a:schemeClr>
            </a:glow>
            <a:outerShdw blurRad="50800" dist="50800" dir="5400000" algn="ctr" rotWithShape="0">
              <a:schemeClr val="tx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Box 2"/>
          <p:cNvSpPr txBox="1">
            <a:spLocks noChangeArrowheads="1"/>
          </p:cNvSpPr>
          <p:nvPr/>
        </p:nvSpPr>
        <p:spPr bwMode="auto">
          <a:xfrm>
            <a:off x="0" y="175847"/>
            <a:ext cx="9144000" cy="1332673"/>
          </a:xfrm>
          <a:prstGeom prst="rect">
            <a:avLst/>
          </a:prstGeom>
          <a:noFill/>
          <a:ln>
            <a:noFill/>
          </a:ln>
          <a:effectLst>
            <a:glow rad="228600">
              <a:schemeClr val="accent4">
                <a:satMod val="175000"/>
                <a:alpha val="4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lnSpc>
                <a:spcPct val="65000"/>
              </a:lnSpc>
              <a:spcAft>
                <a:spcPct val="25000"/>
              </a:spcAft>
            </a:pPr>
            <a:r>
              <a:rPr lang="en-US" sz="6200" b="1" spc="-150" dirty="0" smtClean="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LETS LOOK AT WHY ISRAEL WOULD BE JUDGED</a:t>
            </a:r>
            <a:endParaRPr lang="en-US" sz="6200" b="1" spc="-150" dirty="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endParaRP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794055">
                                            <p:txEl>
                                              <p:pRg st="0" end="0"/>
                                            </p:txEl>
                                          </p:spTgt>
                                        </p:tgtEl>
                                        <p:attrNameLst>
                                          <p:attrName>style.visibility</p:attrName>
                                        </p:attrNameLst>
                                      </p:cBhvr>
                                      <p:to>
                                        <p:strVal val="visible"/>
                                      </p:to>
                                    </p:set>
                                    <p:animEffect transition="in" filter="fade">
                                      <p:cBhvr>
                                        <p:cTn id="7" dur="500"/>
                                        <p:tgtEl>
                                          <p:spTgt spid="179405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794055">
                                            <p:txEl>
                                              <p:pRg st="1" end="1"/>
                                            </p:txEl>
                                          </p:spTgt>
                                        </p:tgtEl>
                                        <p:attrNameLst>
                                          <p:attrName>style.visibility</p:attrName>
                                        </p:attrNameLst>
                                      </p:cBhvr>
                                      <p:to>
                                        <p:strVal val="visible"/>
                                      </p:to>
                                    </p:set>
                                    <p:animEffect transition="in" filter="fade">
                                      <p:cBhvr>
                                        <p:cTn id="12" dur="500"/>
                                        <p:tgtEl>
                                          <p:spTgt spid="179405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794055">
                                            <p:txEl>
                                              <p:pRg st="2" end="2"/>
                                            </p:txEl>
                                          </p:spTgt>
                                        </p:tgtEl>
                                        <p:attrNameLst>
                                          <p:attrName>style.visibility</p:attrName>
                                        </p:attrNameLst>
                                      </p:cBhvr>
                                      <p:to>
                                        <p:strVal val="visible"/>
                                      </p:to>
                                    </p:set>
                                    <p:animEffect transition="in" filter="fade">
                                      <p:cBhvr>
                                        <p:cTn id="17" dur="500"/>
                                        <p:tgtEl>
                                          <p:spTgt spid="179405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1794055">
                                            <p:txEl>
                                              <p:pRg st="3" end="3"/>
                                            </p:txEl>
                                          </p:spTgt>
                                        </p:tgtEl>
                                        <p:attrNameLst>
                                          <p:attrName>style.visibility</p:attrName>
                                        </p:attrNameLst>
                                      </p:cBhvr>
                                      <p:to>
                                        <p:strVal val="visible"/>
                                      </p:to>
                                    </p:set>
                                    <p:animEffect transition="in" filter="fade">
                                      <p:cBhvr>
                                        <p:cTn id="22" dur="500"/>
                                        <p:tgtEl>
                                          <p:spTgt spid="1794055">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1794055">
                                            <p:txEl>
                                              <p:pRg st="4" end="4"/>
                                            </p:txEl>
                                          </p:spTgt>
                                        </p:tgtEl>
                                        <p:attrNameLst>
                                          <p:attrName>style.visibility</p:attrName>
                                        </p:attrNameLst>
                                      </p:cBhvr>
                                      <p:to>
                                        <p:strVal val="visible"/>
                                      </p:to>
                                    </p:set>
                                    <p:animEffect transition="in" filter="fade">
                                      <p:cBhvr>
                                        <p:cTn id="27" dur="500"/>
                                        <p:tgtEl>
                                          <p:spTgt spid="179405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795078" name="Text Box 6"/>
          <p:cNvSpPr txBox="1">
            <a:spLocks noChangeArrowheads="1"/>
          </p:cNvSpPr>
          <p:nvPr/>
        </p:nvSpPr>
        <p:spPr bwMode="auto">
          <a:xfrm>
            <a:off x="38100" y="3135313"/>
            <a:ext cx="9067800" cy="1936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lnSpc>
                <a:spcPct val="70000"/>
              </a:lnSpc>
              <a:buClr>
                <a:srgbClr val="FFFF99"/>
              </a:buClr>
            </a:pPr>
            <a:r>
              <a:rPr lang="en-US" sz="8200" b="1" dirty="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They will go into captivity first!</a:t>
            </a:r>
            <a:endParaRPr lang="en-US" sz="5600" b="1" dirty="0">
              <a:solidFill>
                <a:srgbClr val="FFFF00"/>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endParaRPr>
          </a:p>
        </p:txBody>
      </p:sp>
      <p:sp>
        <p:nvSpPr>
          <p:cNvPr id="8" name="Rectangle 7"/>
          <p:cNvSpPr/>
          <p:nvPr/>
        </p:nvSpPr>
        <p:spPr>
          <a:xfrm>
            <a:off x="304800" y="381000"/>
            <a:ext cx="8534400" cy="685800"/>
          </a:xfrm>
          <a:prstGeom prst="rect">
            <a:avLst/>
          </a:prstGeom>
          <a:solidFill>
            <a:srgbClr val="7030A0"/>
          </a:solidFill>
          <a:ln>
            <a:noFill/>
          </a:ln>
          <a:effectLst>
            <a:glow rad="228600">
              <a:schemeClr val="accent4">
                <a:satMod val="175000"/>
                <a:alpha val="40000"/>
              </a:schemeClr>
            </a:glow>
            <a:outerShdw blurRad="50800" dist="50800" dir="5400000" algn="ctr" rotWithShape="0">
              <a:schemeClr val="tx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Box 2"/>
          <p:cNvSpPr txBox="1">
            <a:spLocks noChangeArrowheads="1"/>
          </p:cNvSpPr>
          <p:nvPr/>
        </p:nvSpPr>
        <p:spPr bwMode="auto">
          <a:xfrm>
            <a:off x="0" y="175847"/>
            <a:ext cx="9144000" cy="1332673"/>
          </a:xfrm>
          <a:prstGeom prst="rect">
            <a:avLst/>
          </a:prstGeom>
          <a:noFill/>
          <a:ln>
            <a:noFill/>
          </a:ln>
          <a:effectLst>
            <a:glow rad="228600">
              <a:schemeClr val="accent4">
                <a:satMod val="175000"/>
                <a:alpha val="4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lnSpc>
                <a:spcPct val="65000"/>
              </a:lnSpc>
              <a:spcAft>
                <a:spcPct val="25000"/>
              </a:spcAft>
            </a:pPr>
            <a:r>
              <a:rPr lang="en-US" sz="6200" b="1" spc="-150" dirty="0" smtClean="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LETS LOOK AT WHY ISRAEL WOULD BE JUDGED</a:t>
            </a:r>
            <a:endParaRPr lang="en-US" sz="6200" b="1" spc="-150" dirty="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endParaRPr>
          </a:p>
        </p:txBody>
      </p:sp>
      <p:sp>
        <p:nvSpPr>
          <p:cNvPr id="10" name="Text Box 6"/>
          <p:cNvSpPr txBox="1">
            <a:spLocks noChangeArrowheads="1"/>
          </p:cNvSpPr>
          <p:nvPr/>
        </p:nvSpPr>
        <p:spPr bwMode="auto">
          <a:xfrm>
            <a:off x="228600" y="1746250"/>
            <a:ext cx="8686800" cy="1083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nSpc>
                <a:spcPct val="70000"/>
              </a:lnSpc>
              <a:spcAft>
                <a:spcPct val="25000"/>
              </a:spcAft>
            </a:pPr>
            <a:r>
              <a:rPr lang="en-US" sz="7600" b="1" baseline="30000" dirty="0" smtClean="0">
                <a:solidFill>
                  <a:srgbClr val="FFFF00"/>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4.</a:t>
            </a:r>
            <a:r>
              <a:rPr lang="en-US" sz="7600" b="1" baseline="30000" dirty="0" smtClean="0">
                <a:solidFill>
                  <a:srgbClr val="00FFFF"/>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 </a:t>
            </a:r>
            <a:r>
              <a:rPr lang="en-US" sz="9200" b="1" dirty="0">
                <a:solidFill>
                  <a:srgbClr val="00FFFF"/>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PRISON</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95078"/>
                                        </p:tgtEl>
                                        <p:attrNameLst>
                                          <p:attrName>style.visibility</p:attrName>
                                        </p:attrNameLst>
                                      </p:cBhvr>
                                      <p:to>
                                        <p:strVal val="visible"/>
                                      </p:to>
                                    </p:set>
                                    <p:animEffect transition="in" filter="fade">
                                      <p:cBhvr>
                                        <p:cTn id="7" dur="500"/>
                                        <p:tgtEl>
                                          <p:spTgt spid="17950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5078" grpId="0" autoUpdateAnimBg="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796101" name="Text Box 5"/>
          <p:cNvSpPr txBox="1">
            <a:spLocks noChangeArrowheads="1"/>
          </p:cNvSpPr>
          <p:nvPr/>
        </p:nvSpPr>
        <p:spPr bwMode="auto">
          <a:xfrm>
            <a:off x="266700" y="2743200"/>
            <a:ext cx="8610600" cy="3077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nSpc>
                <a:spcPct val="80000"/>
              </a:lnSpc>
            </a:pPr>
            <a:r>
              <a:rPr lang="en-US" b="1" dirty="0">
                <a:solidFill>
                  <a:srgbClr val="FFC000"/>
                </a:solidFill>
                <a:effectLst>
                  <a:glow rad="228600">
                    <a:schemeClr val="accent4">
                      <a:satMod val="175000"/>
                    </a:schemeClr>
                  </a:glow>
                  <a:outerShdw blurRad="50800" dist="38100" dir="2700000" algn="tl" rotWithShape="0">
                    <a:prstClr val="black">
                      <a:alpha val="40000"/>
                    </a:prstClr>
                  </a:outerShdw>
                </a:effectLst>
                <a:latin typeface="Teen" pitchFamily="2" charset="0"/>
              </a:rPr>
              <a:t>2 Kings 17:20-23</a:t>
            </a:r>
            <a:br>
              <a:rPr lang="en-US" b="1" dirty="0">
                <a:solidFill>
                  <a:srgbClr val="FFC000"/>
                </a:solidFill>
                <a:effectLst>
                  <a:glow rad="228600">
                    <a:schemeClr val="accent4">
                      <a:satMod val="175000"/>
                    </a:schemeClr>
                  </a:glow>
                  <a:outerShdw blurRad="50800" dist="38100" dir="2700000" algn="tl" rotWithShape="0">
                    <a:prstClr val="black">
                      <a:alpha val="40000"/>
                    </a:prstClr>
                  </a:outerShdw>
                </a:effectLst>
                <a:latin typeface="Teen" pitchFamily="2" charset="0"/>
              </a:rPr>
            </a:br>
            <a:r>
              <a:rPr lang="en-US" b="1" dirty="0">
                <a:solidFill>
                  <a:srgbClr val="FFC000"/>
                </a:solidFill>
                <a:effectLst>
                  <a:glow rad="228600">
                    <a:schemeClr val="accent4">
                      <a:satMod val="175000"/>
                    </a:schemeClr>
                  </a:glow>
                  <a:outerShdw blurRad="50800" dist="38100" dir="2700000" algn="tl" rotWithShape="0">
                    <a:prstClr val="black">
                      <a:alpha val="40000"/>
                    </a:prstClr>
                  </a:outerShdw>
                </a:effectLst>
                <a:latin typeface="Teen" pitchFamily="2" charset="0"/>
              </a:rPr>
              <a:t>20  </a:t>
            </a:r>
            <a:r>
              <a:rPr lang="en-US" b="1" dirty="0">
                <a:solidFill>
                  <a:schemeClr val="bg1"/>
                </a:solidFill>
                <a:effectLst>
                  <a:glow rad="228600">
                    <a:schemeClr val="accent4">
                      <a:satMod val="175000"/>
                    </a:schemeClr>
                  </a:glow>
                  <a:outerShdw blurRad="50800" dist="38100" dir="2700000" algn="tl" rotWithShape="0">
                    <a:prstClr val="black">
                      <a:alpha val="40000"/>
                    </a:prstClr>
                  </a:outerShdw>
                </a:effectLst>
                <a:latin typeface="Teen" pitchFamily="2" charset="0"/>
              </a:rPr>
              <a:t>And the LORD rejected all the seed of Israel, and afflicted them, and delivered them into the hand of spoilers, until he had cast them out of his sight.</a:t>
            </a:r>
            <a:r>
              <a:rPr lang="en-US" b="1" dirty="0">
                <a:solidFill>
                  <a:schemeClr val="folHlink"/>
                </a:solidFill>
                <a:effectLst>
                  <a:glow rad="228600">
                    <a:schemeClr val="accent4">
                      <a:satMod val="175000"/>
                    </a:schemeClr>
                  </a:glow>
                  <a:outerShdw blurRad="50800" dist="38100" dir="2700000" algn="tl" rotWithShape="0">
                    <a:prstClr val="black">
                      <a:alpha val="40000"/>
                    </a:prstClr>
                  </a:outerShdw>
                </a:effectLst>
                <a:latin typeface="Teen" pitchFamily="2" charset="0"/>
              </a:rPr>
              <a:t> </a:t>
            </a:r>
            <a:endParaRPr lang="en-US" dirty="0">
              <a:solidFill>
                <a:schemeClr val="folHlink"/>
              </a:solidFill>
              <a:effectLst>
                <a:glow rad="228600">
                  <a:schemeClr val="accent4">
                    <a:satMod val="175000"/>
                  </a:schemeClr>
                </a:glow>
                <a:outerShdw blurRad="50800" dist="38100" dir="2700000" algn="tl" rotWithShape="0">
                  <a:prstClr val="black">
                    <a:alpha val="40000"/>
                  </a:prstClr>
                </a:outerShdw>
              </a:effectLst>
              <a:latin typeface="Teen" pitchFamily="2" charset="0"/>
            </a:endParaRPr>
          </a:p>
        </p:txBody>
      </p:sp>
      <p:sp>
        <p:nvSpPr>
          <p:cNvPr id="9" name="Rectangle 8"/>
          <p:cNvSpPr/>
          <p:nvPr/>
        </p:nvSpPr>
        <p:spPr>
          <a:xfrm>
            <a:off x="304800" y="381000"/>
            <a:ext cx="8534400" cy="685800"/>
          </a:xfrm>
          <a:prstGeom prst="rect">
            <a:avLst/>
          </a:prstGeom>
          <a:solidFill>
            <a:srgbClr val="7030A0"/>
          </a:solidFill>
          <a:ln>
            <a:noFill/>
          </a:ln>
          <a:effectLst>
            <a:glow rad="228600">
              <a:schemeClr val="accent4">
                <a:satMod val="175000"/>
                <a:alpha val="40000"/>
              </a:schemeClr>
            </a:glow>
            <a:outerShdw blurRad="50800" dist="50800" dir="5400000" algn="ctr" rotWithShape="0">
              <a:schemeClr val="tx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2"/>
          <p:cNvSpPr txBox="1">
            <a:spLocks noChangeArrowheads="1"/>
          </p:cNvSpPr>
          <p:nvPr/>
        </p:nvSpPr>
        <p:spPr bwMode="auto">
          <a:xfrm>
            <a:off x="0" y="175847"/>
            <a:ext cx="9144000" cy="1332673"/>
          </a:xfrm>
          <a:prstGeom prst="rect">
            <a:avLst/>
          </a:prstGeom>
          <a:noFill/>
          <a:ln>
            <a:noFill/>
          </a:ln>
          <a:effectLst>
            <a:glow rad="228600">
              <a:schemeClr val="accent4">
                <a:satMod val="175000"/>
                <a:alpha val="4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lnSpc>
                <a:spcPct val="65000"/>
              </a:lnSpc>
              <a:spcAft>
                <a:spcPct val="25000"/>
              </a:spcAft>
            </a:pPr>
            <a:r>
              <a:rPr lang="en-US" sz="6200" b="1" spc="-150" dirty="0" smtClean="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LETS LOOK AT WHY ISRAEL WOULD BE JUDGED</a:t>
            </a:r>
            <a:endParaRPr lang="en-US" sz="6200" b="1" spc="-150" dirty="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endParaRPr>
          </a:p>
        </p:txBody>
      </p:sp>
      <p:sp>
        <p:nvSpPr>
          <p:cNvPr id="11" name="Text Box 6"/>
          <p:cNvSpPr txBox="1">
            <a:spLocks noChangeArrowheads="1"/>
          </p:cNvSpPr>
          <p:nvPr/>
        </p:nvSpPr>
        <p:spPr bwMode="auto">
          <a:xfrm>
            <a:off x="228600" y="1746250"/>
            <a:ext cx="8686800" cy="1083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nSpc>
                <a:spcPct val="70000"/>
              </a:lnSpc>
              <a:spcAft>
                <a:spcPct val="25000"/>
              </a:spcAft>
            </a:pPr>
            <a:r>
              <a:rPr lang="en-US" sz="7600" b="1" baseline="30000" dirty="0" smtClean="0">
                <a:solidFill>
                  <a:srgbClr val="FFFF00"/>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4.</a:t>
            </a:r>
            <a:r>
              <a:rPr lang="en-US" sz="7600" b="1" baseline="30000" dirty="0" smtClean="0">
                <a:solidFill>
                  <a:srgbClr val="00FFFF"/>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 </a:t>
            </a:r>
            <a:r>
              <a:rPr lang="en-US" sz="9200" b="1" dirty="0">
                <a:solidFill>
                  <a:srgbClr val="00FFFF"/>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PRISON</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96101"/>
                                        </p:tgtEl>
                                        <p:attrNameLst>
                                          <p:attrName>style.visibility</p:attrName>
                                        </p:attrNameLst>
                                      </p:cBhvr>
                                      <p:to>
                                        <p:strVal val="visible"/>
                                      </p:to>
                                    </p:set>
                                    <p:animEffect transition="in" filter="fade">
                                      <p:cBhvr>
                                        <p:cTn id="7" dur="500"/>
                                        <p:tgtEl>
                                          <p:spTgt spid="1796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6101"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797125" name="Text Box 5"/>
          <p:cNvSpPr txBox="1">
            <a:spLocks noChangeArrowheads="1"/>
          </p:cNvSpPr>
          <p:nvPr/>
        </p:nvSpPr>
        <p:spPr bwMode="auto">
          <a:xfrm>
            <a:off x="266700" y="2743200"/>
            <a:ext cx="8610600" cy="3566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nSpc>
                <a:spcPct val="80000"/>
              </a:lnSpc>
            </a:pPr>
            <a:r>
              <a:rPr lang="en-US" b="1" dirty="0">
                <a:solidFill>
                  <a:srgbClr val="FFC000"/>
                </a:solidFill>
                <a:effectLst>
                  <a:glow rad="228600">
                    <a:schemeClr val="accent4">
                      <a:satMod val="175000"/>
                    </a:schemeClr>
                  </a:glow>
                  <a:outerShdw blurRad="50800" dist="38100" dir="2700000" algn="tl" rotWithShape="0">
                    <a:prstClr val="black">
                      <a:alpha val="40000"/>
                    </a:prstClr>
                  </a:outerShdw>
                </a:effectLst>
                <a:latin typeface="Teen" pitchFamily="2" charset="0"/>
              </a:rPr>
              <a:t>2 Kings 17:20-23</a:t>
            </a:r>
            <a:br>
              <a:rPr lang="en-US" b="1" dirty="0">
                <a:solidFill>
                  <a:srgbClr val="FFC000"/>
                </a:solidFill>
                <a:effectLst>
                  <a:glow rad="228600">
                    <a:schemeClr val="accent4">
                      <a:satMod val="175000"/>
                    </a:schemeClr>
                  </a:glow>
                  <a:outerShdw blurRad="50800" dist="38100" dir="2700000" algn="tl" rotWithShape="0">
                    <a:prstClr val="black">
                      <a:alpha val="40000"/>
                    </a:prstClr>
                  </a:outerShdw>
                </a:effectLst>
                <a:latin typeface="Teen" pitchFamily="2" charset="0"/>
              </a:rPr>
            </a:br>
            <a:r>
              <a:rPr lang="en-US" b="1" dirty="0">
                <a:solidFill>
                  <a:srgbClr val="FFC000"/>
                </a:solidFill>
                <a:effectLst>
                  <a:glow rad="228600">
                    <a:schemeClr val="accent4">
                      <a:satMod val="175000"/>
                    </a:schemeClr>
                  </a:glow>
                  <a:outerShdw blurRad="50800" dist="38100" dir="2700000" algn="tl" rotWithShape="0">
                    <a:prstClr val="black">
                      <a:alpha val="40000"/>
                    </a:prstClr>
                  </a:outerShdw>
                </a:effectLst>
                <a:latin typeface="Teen" pitchFamily="2" charset="0"/>
              </a:rPr>
              <a:t>21  </a:t>
            </a:r>
            <a:r>
              <a:rPr lang="en-US" b="1" dirty="0">
                <a:solidFill>
                  <a:schemeClr val="bg1"/>
                </a:solidFill>
                <a:effectLst>
                  <a:glow rad="228600">
                    <a:schemeClr val="accent4">
                      <a:satMod val="175000"/>
                    </a:schemeClr>
                  </a:glow>
                  <a:outerShdw blurRad="50800" dist="38100" dir="2700000" algn="tl" rotWithShape="0">
                    <a:prstClr val="black">
                      <a:alpha val="40000"/>
                    </a:prstClr>
                  </a:outerShdw>
                </a:effectLst>
                <a:latin typeface="Teen" pitchFamily="2" charset="0"/>
              </a:rPr>
              <a:t>For he rent Israel from the house of David; and they made Jeroboam the son of </a:t>
            </a:r>
            <a:r>
              <a:rPr lang="en-US" b="1" dirty="0" err="1">
                <a:solidFill>
                  <a:schemeClr val="bg1"/>
                </a:solidFill>
                <a:effectLst>
                  <a:glow rad="228600">
                    <a:schemeClr val="accent4">
                      <a:satMod val="175000"/>
                    </a:schemeClr>
                  </a:glow>
                  <a:outerShdw blurRad="50800" dist="38100" dir="2700000" algn="tl" rotWithShape="0">
                    <a:prstClr val="black">
                      <a:alpha val="40000"/>
                    </a:prstClr>
                  </a:outerShdw>
                </a:effectLst>
                <a:latin typeface="Teen" pitchFamily="2" charset="0"/>
              </a:rPr>
              <a:t>Nebat</a:t>
            </a:r>
            <a:r>
              <a:rPr lang="en-US" b="1" dirty="0">
                <a:solidFill>
                  <a:schemeClr val="bg1"/>
                </a:solidFill>
                <a:effectLst>
                  <a:glow rad="228600">
                    <a:schemeClr val="accent4">
                      <a:satMod val="175000"/>
                    </a:schemeClr>
                  </a:glow>
                  <a:outerShdw blurRad="50800" dist="38100" dir="2700000" algn="tl" rotWithShape="0">
                    <a:prstClr val="black">
                      <a:alpha val="40000"/>
                    </a:prstClr>
                  </a:outerShdw>
                </a:effectLst>
                <a:latin typeface="Teen" pitchFamily="2" charset="0"/>
              </a:rPr>
              <a:t> king: and Jeroboam </a:t>
            </a:r>
            <a:r>
              <a:rPr lang="en-US" b="1" dirty="0" err="1">
                <a:solidFill>
                  <a:schemeClr val="bg1"/>
                </a:solidFill>
                <a:effectLst>
                  <a:glow rad="228600">
                    <a:schemeClr val="accent4">
                      <a:satMod val="175000"/>
                    </a:schemeClr>
                  </a:glow>
                  <a:outerShdw blurRad="50800" dist="38100" dir="2700000" algn="tl" rotWithShape="0">
                    <a:prstClr val="black">
                      <a:alpha val="40000"/>
                    </a:prstClr>
                  </a:outerShdw>
                </a:effectLst>
                <a:latin typeface="Teen" pitchFamily="2" charset="0"/>
              </a:rPr>
              <a:t>drave</a:t>
            </a:r>
            <a:r>
              <a:rPr lang="en-US" b="1" dirty="0">
                <a:solidFill>
                  <a:schemeClr val="bg1"/>
                </a:solidFill>
                <a:effectLst>
                  <a:glow rad="228600">
                    <a:schemeClr val="accent4">
                      <a:satMod val="175000"/>
                    </a:schemeClr>
                  </a:glow>
                  <a:outerShdw blurRad="50800" dist="38100" dir="2700000" algn="tl" rotWithShape="0">
                    <a:prstClr val="black">
                      <a:alpha val="40000"/>
                    </a:prstClr>
                  </a:outerShdw>
                </a:effectLst>
                <a:latin typeface="Teen" pitchFamily="2" charset="0"/>
              </a:rPr>
              <a:t> Israel from following the LORD, and made them sin a great sin.</a:t>
            </a:r>
            <a:r>
              <a:rPr lang="en-US" b="1" dirty="0">
                <a:solidFill>
                  <a:schemeClr val="folHlink"/>
                </a:solidFill>
                <a:effectLst>
                  <a:glow rad="228600">
                    <a:schemeClr val="accent4">
                      <a:satMod val="175000"/>
                    </a:schemeClr>
                  </a:glow>
                  <a:outerShdw blurRad="50800" dist="38100" dir="2700000" algn="tl" rotWithShape="0">
                    <a:prstClr val="black">
                      <a:alpha val="40000"/>
                    </a:prstClr>
                  </a:outerShdw>
                </a:effectLst>
                <a:latin typeface="Teen" pitchFamily="2" charset="0"/>
              </a:rPr>
              <a:t> </a:t>
            </a:r>
          </a:p>
        </p:txBody>
      </p:sp>
      <p:sp>
        <p:nvSpPr>
          <p:cNvPr id="9" name="Rectangle 8"/>
          <p:cNvSpPr/>
          <p:nvPr/>
        </p:nvSpPr>
        <p:spPr>
          <a:xfrm>
            <a:off x="304800" y="381000"/>
            <a:ext cx="8534400" cy="685800"/>
          </a:xfrm>
          <a:prstGeom prst="rect">
            <a:avLst/>
          </a:prstGeom>
          <a:solidFill>
            <a:srgbClr val="7030A0"/>
          </a:solidFill>
          <a:ln>
            <a:noFill/>
          </a:ln>
          <a:effectLst>
            <a:glow rad="228600">
              <a:schemeClr val="accent4">
                <a:satMod val="175000"/>
                <a:alpha val="40000"/>
              </a:schemeClr>
            </a:glow>
            <a:outerShdw blurRad="50800" dist="50800" dir="5400000" algn="ctr" rotWithShape="0">
              <a:schemeClr val="tx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2"/>
          <p:cNvSpPr txBox="1">
            <a:spLocks noChangeArrowheads="1"/>
          </p:cNvSpPr>
          <p:nvPr/>
        </p:nvSpPr>
        <p:spPr bwMode="auto">
          <a:xfrm>
            <a:off x="0" y="175847"/>
            <a:ext cx="9144000" cy="1332673"/>
          </a:xfrm>
          <a:prstGeom prst="rect">
            <a:avLst/>
          </a:prstGeom>
          <a:noFill/>
          <a:ln>
            <a:noFill/>
          </a:ln>
          <a:effectLst>
            <a:glow rad="228600">
              <a:schemeClr val="accent4">
                <a:satMod val="175000"/>
                <a:alpha val="4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lnSpc>
                <a:spcPct val="65000"/>
              </a:lnSpc>
              <a:spcAft>
                <a:spcPct val="25000"/>
              </a:spcAft>
            </a:pPr>
            <a:r>
              <a:rPr lang="en-US" sz="6200" b="1" spc="-150" dirty="0" smtClean="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LETS LOOK AT WHY ISRAEL WOULD BE JUDGED</a:t>
            </a:r>
            <a:endParaRPr lang="en-US" sz="6200" b="1" spc="-150" dirty="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endParaRPr>
          </a:p>
        </p:txBody>
      </p:sp>
      <p:sp>
        <p:nvSpPr>
          <p:cNvPr id="11" name="Text Box 6"/>
          <p:cNvSpPr txBox="1">
            <a:spLocks noChangeArrowheads="1"/>
          </p:cNvSpPr>
          <p:nvPr/>
        </p:nvSpPr>
        <p:spPr bwMode="auto">
          <a:xfrm>
            <a:off x="228600" y="1746250"/>
            <a:ext cx="8686800" cy="1083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nSpc>
                <a:spcPct val="70000"/>
              </a:lnSpc>
              <a:spcAft>
                <a:spcPct val="25000"/>
              </a:spcAft>
            </a:pPr>
            <a:r>
              <a:rPr lang="en-US" sz="7600" b="1" baseline="30000" dirty="0" smtClean="0">
                <a:solidFill>
                  <a:srgbClr val="FFFF00"/>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4.</a:t>
            </a:r>
            <a:r>
              <a:rPr lang="en-US" sz="7600" b="1" baseline="30000" dirty="0" smtClean="0">
                <a:solidFill>
                  <a:srgbClr val="00FFFF"/>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 </a:t>
            </a:r>
            <a:r>
              <a:rPr lang="en-US" sz="9200" b="1" dirty="0">
                <a:solidFill>
                  <a:srgbClr val="00FFFF"/>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PRISON</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798149" name="Text Box 5"/>
          <p:cNvSpPr txBox="1">
            <a:spLocks noChangeArrowheads="1"/>
          </p:cNvSpPr>
          <p:nvPr/>
        </p:nvSpPr>
        <p:spPr bwMode="auto">
          <a:xfrm>
            <a:off x="266700" y="2743200"/>
            <a:ext cx="8610600" cy="2580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nSpc>
                <a:spcPct val="80000"/>
              </a:lnSpc>
            </a:pPr>
            <a:r>
              <a:rPr lang="en-US" b="1" dirty="0">
                <a:solidFill>
                  <a:srgbClr val="FFC000"/>
                </a:solidFill>
                <a:effectLst>
                  <a:glow rad="228600">
                    <a:schemeClr val="accent4">
                      <a:satMod val="175000"/>
                    </a:schemeClr>
                  </a:glow>
                  <a:outerShdw blurRad="50800" dist="38100" dir="2700000" algn="tl" rotWithShape="0">
                    <a:prstClr val="black">
                      <a:alpha val="40000"/>
                    </a:prstClr>
                  </a:outerShdw>
                </a:effectLst>
                <a:latin typeface="Teen" pitchFamily="2" charset="0"/>
              </a:rPr>
              <a:t>2 Kings 17:20-23</a:t>
            </a:r>
            <a:br>
              <a:rPr lang="en-US" b="1" dirty="0">
                <a:solidFill>
                  <a:srgbClr val="FFC000"/>
                </a:solidFill>
                <a:effectLst>
                  <a:glow rad="228600">
                    <a:schemeClr val="accent4">
                      <a:satMod val="175000"/>
                    </a:schemeClr>
                  </a:glow>
                  <a:outerShdw blurRad="50800" dist="38100" dir="2700000" algn="tl" rotWithShape="0">
                    <a:prstClr val="black">
                      <a:alpha val="40000"/>
                    </a:prstClr>
                  </a:outerShdw>
                </a:effectLst>
                <a:latin typeface="Teen" pitchFamily="2" charset="0"/>
              </a:rPr>
            </a:br>
            <a:r>
              <a:rPr lang="en-US" b="1" dirty="0">
                <a:solidFill>
                  <a:srgbClr val="FFC000"/>
                </a:solidFill>
                <a:effectLst>
                  <a:glow rad="228600">
                    <a:schemeClr val="accent4">
                      <a:satMod val="175000"/>
                    </a:schemeClr>
                  </a:glow>
                  <a:outerShdw blurRad="50800" dist="38100" dir="2700000" algn="tl" rotWithShape="0">
                    <a:prstClr val="black">
                      <a:alpha val="40000"/>
                    </a:prstClr>
                  </a:outerShdw>
                </a:effectLst>
                <a:latin typeface="Teen" pitchFamily="2" charset="0"/>
              </a:rPr>
              <a:t>22  </a:t>
            </a:r>
            <a:r>
              <a:rPr lang="en-US" b="1" dirty="0">
                <a:solidFill>
                  <a:schemeClr val="bg1"/>
                </a:solidFill>
                <a:effectLst>
                  <a:glow rad="228600">
                    <a:schemeClr val="accent4">
                      <a:satMod val="175000"/>
                    </a:schemeClr>
                  </a:glow>
                  <a:outerShdw blurRad="50800" dist="38100" dir="2700000" algn="tl" rotWithShape="0">
                    <a:prstClr val="black">
                      <a:alpha val="40000"/>
                    </a:prstClr>
                  </a:outerShdw>
                </a:effectLst>
                <a:latin typeface="Teen" pitchFamily="2" charset="0"/>
              </a:rPr>
              <a:t>For the children of Israel walked in all the sins of Jeroboam which he did; they departed not from them;</a:t>
            </a:r>
            <a:r>
              <a:rPr lang="en-US" b="1" dirty="0">
                <a:solidFill>
                  <a:schemeClr val="folHlink"/>
                </a:solidFill>
                <a:effectLst>
                  <a:glow rad="228600">
                    <a:schemeClr val="accent4">
                      <a:satMod val="175000"/>
                    </a:schemeClr>
                  </a:glow>
                  <a:outerShdw blurRad="50800" dist="38100" dir="2700000" algn="tl" rotWithShape="0">
                    <a:prstClr val="black">
                      <a:alpha val="40000"/>
                    </a:prstClr>
                  </a:outerShdw>
                </a:effectLst>
                <a:latin typeface="Teen" pitchFamily="2" charset="0"/>
              </a:rPr>
              <a:t> </a:t>
            </a:r>
            <a:endParaRPr lang="en-US" dirty="0">
              <a:solidFill>
                <a:schemeClr val="folHlink"/>
              </a:solidFill>
              <a:effectLst>
                <a:glow rad="228600">
                  <a:schemeClr val="accent4">
                    <a:satMod val="175000"/>
                  </a:schemeClr>
                </a:glow>
                <a:outerShdw blurRad="50800" dist="38100" dir="2700000" algn="tl" rotWithShape="0">
                  <a:prstClr val="black">
                    <a:alpha val="40000"/>
                  </a:prstClr>
                </a:outerShdw>
              </a:effectLst>
              <a:latin typeface="Teen" pitchFamily="2" charset="0"/>
            </a:endParaRPr>
          </a:p>
        </p:txBody>
      </p:sp>
      <p:sp>
        <p:nvSpPr>
          <p:cNvPr id="9" name="Rectangle 8"/>
          <p:cNvSpPr/>
          <p:nvPr/>
        </p:nvSpPr>
        <p:spPr>
          <a:xfrm>
            <a:off x="304800" y="381000"/>
            <a:ext cx="8534400" cy="685800"/>
          </a:xfrm>
          <a:prstGeom prst="rect">
            <a:avLst/>
          </a:prstGeom>
          <a:solidFill>
            <a:srgbClr val="7030A0"/>
          </a:solidFill>
          <a:ln>
            <a:noFill/>
          </a:ln>
          <a:effectLst>
            <a:glow rad="228600">
              <a:schemeClr val="accent4">
                <a:satMod val="175000"/>
                <a:alpha val="40000"/>
              </a:schemeClr>
            </a:glow>
            <a:outerShdw blurRad="50800" dist="50800" dir="5400000" algn="ctr" rotWithShape="0">
              <a:schemeClr val="tx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2"/>
          <p:cNvSpPr txBox="1">
            <a:spLocks noChangeArrowheads="1"/>
          </p:cNvSpPr>
          <p:nvPr/>
        </p:nvSpPr>
        <p:spPr bwMode="auto">
          <a:xfrm>
            <a:off x="0" y="175847"/>
            <a:ext cx="9144000" cy="1332673"/>
          </a:xfrm>
          <a:prstGeom prst="rect">
            <a:avLst/>
          </a:prstGeom>
          <a:noFill/>
          <a:ln>
            <a:noFill/>
          </a:ln>
          <a:effectLst>
            <a:glow rad="228600">
              <a:schemeClr val="accent4">
                <a:satMod val="175000"/>
                <a:alpha val="4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lnSpc>
                <a:spcPct val="65000"/>
              </a:lnSpc>
              <a:spcAft>
                <a:spcPct val="25000"/>
              </a:spcAft>
            </a:pPr>
            <a:r>
              <a:rPr lang="en-US" sz="6200" b="1" spc="-150" dirty="0" smtClean="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LETS LOOK AT WHY ISRAEL WOULD BE JUDGED</a:t>
            </a:r>
            <a:endParaRPr lang="en-US" sz="6200" b="1" spc="-150" dirty="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endParaRPr>
          </a:p>
        </p:txBody>
      </p:sp>
      <p:sp>
        <p:nvSpPr>
          <p:cNvPr id="11" name="Text Box 6"/>
          <p:cNvSpPr txBox="1">
            <a:spLocks noChangeArrowheads="1"/>
          </p:cNvSpPr>
          <p:nvPr/>
        </p:nvSpPr>
        <p:spPr bwMode="auto">
          <a:xfrm>
            <a:off x="228600" y="1746250"/>
            <a:ext cx="8686800" cy="1083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nSpc>
                <a:spcPct val="70000"/>
              </a:lnSpc>
              <a:spcAft>
                <a:spcPct val="25000"/>
              </a:spcAft>
            </a:pPr>
            <a:r>
              <a:rPr lang="en-US" sz="7600" b="1" baseline="30000" dirty="0" smtClean="0">
                <a:solidFill>
                  <a:srgbClr val="FFFF00"/>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4.</a:t>
            </a:r>
            <a:r>
              <a:rPr lang="en-US" sz="7600" b="1" baseline="30000" dirty="0" smtClean="0">
                <a:solidFill>
                  <a:srgbClr val="00FFFF"/>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 </a:t>
            </a:r>
            <a:r>
              <a:rPr lang="en-US" sz="9200" b="1" dirty="0">
                <a:solidFill>
                  <a:srgbClr val="00FFFF"/>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PRISON</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799173" name="Text Box 5"/>
          <p:cNvSpPr txBox="1">
            <a:spLocks noChangeArrowheads="1"/>
          </p:cNvSpPr>
          <p:nvPr/>
        </p:nvSpPr>
        <p:spPr bwMode="auto">
          <a:xfrm>
            <a:off x="266700" y="2743200"/>
            <a:ext cx="8610600" cy="3566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nSpc>
                <a:spcPct val="80000"/>
              </a:lnSpc>
            </a:pPr>
            <a:r>
              <a:rPr lang="en-US" b="1" dirty="0">
                <a:solidFill>
                  <a:srgbClr val="FFC000"/>
                </a:solidFill>
                <a:effectLst>
                  <a:glow rad="228600">
                    <a:schemeClr val="accent4">
                      <a:satMod val="175000"/>
                    </a:schemeClr>
                  </a:glow>
                  <a:outerShdw blurRad="50800" dist="38100" dir="2700000" algn="tl" rotWithShape="0">
                    <a:prstClr val="black">
                      <a:alpha val="40000"/>
                    </a:prstClr>
                  </a:outerShdw>
                </a:effectLst>
                <a:latin typeface="Teen" pitchFamily="2" charset="0"/>
              </a:rPr>
              <a:t>2 Kings 17:20-23</a:t>
            </a:r>
            <a:br>
              <a:rPr lang="en-US" b="1" dirty="0">
                <a:solidFill>
                  <a:srgbClr val="FFC000"/>
                </a:solidFill>
                <a:effectLst>
                  <a:glow rad="228600">
                    <a:schemeClr val="accent4">
                      <a:satMod val="175000"/>
                    </a:schemeClr>
                  </a:glow>
                  <a:outerShdw blurRad="50800" dist="38100" dir="2700000" algn="tl" rotWithShape="0">
                    <a:prstClr val="black">
                      <a:alpha val="40000"/>
                    </a:prstClr>
                  </a:outerShdw>
                </a:effectLst>
                <a:latin typeface="Teen" pitchFamily="2" charset="0"/>
              </a:rPr>
            </a:br>
            <a:r>
              <a:rPr lang="en-US" b="1" dirty="0">
                <a:solidFill>
                  <a:srgbClr val="FFC000"/>
                </a:solidFill>
                <a:effectLst>
                  <a:glow rad="228600">
                    <a:schemeClr val="accent4">
                      <a:satMod val="175000"/>
                    </a:schemeClr>
                  </a:glow>
                  <a:outerShdw blurRad="50800" dist="38100" dir="2700000" algn="tl" rotWithShape="0">
                    <a:prstClr val="black">
                      <a:alpha val="40000"/>
                    </a:prstClr>
                  </a:outerShdw>
                </a:effectLst>
                <a:latin typeface="Teen" pitchFamily="2" charset="0"/>
              </a:rPr>
              <a:t>23  </a:t>
            </a:r>
            <a:r>
              <a:rPr lang="en-US" b="1" dirty="0">
                <a:solidFill>
                  <a:schemeClr val="bg1"/>
                </a:solidFill>
                <a:effectLst>
                  <a:glow rad="228600">
                    <a:schemeClr val="accent4">
                      <a:satMod val="175000"/>
                    </a:schemeClr>
                  </a:glow>
                  <a:outerShdw blurRad="50800" dist="38100" dir="2700000" algn="tl" rotWithShape="0">
                    <a:prstClr val="black">
                      <a:alpha val="40000"/>
                    </a:prstClr>
                  </a:outerShdw>
                </a:effectLst>
                <a:latin typeface="Teen" pitchFamily="2" charset="0"/>
              </a:rPr>
              <a:t>Until the LORD removed Israel out of his sight, as he had said by all his servants the prophets. So was Israel carried away out of their own land to Assyria unto this day.</a:t>
            </a:r>
            <a:r>
              <a:rPr lang="en-US" b="1" dirty="0">
                <a:solidFill>
                  <a:schemeClr val="folHlink"/>
                </a:solidFill>
                <a:effectLst>
                  <a:glow rad="228600">
                    <a:schemeClr val="accent4">
                      <a:satMod val="175000"/>
                    </a:schemeClr>
                  </a:glow>
                  <a:outerShdw blurRad="50800" dist="38100" dir="2700000" algn="tl" rotWithShape="0">
                    <a:prstClr val="black">
                      <a:alpha val="40000"/>
                    </a:prstClr>
                  </a:outerShdw>
                </a:effectLst>
                <a:latin typeface="Teen" pitchFamily="2" charset="0"/>
              </a:rPr>
              <a:t> </a:t>
            </a:r>
          </a:p>
        </p:txBody>
      </p:sp>
      <p:sp>
        <p:nvSpPr>
          <p:cNvPr id="9" name="Rectangle 8"/>
          <p:cNvSpPr/>
          <p:nvPr/>
        </p:nvSpPr>
        <p:spPr>
          <a:xfrm>
            <a:off x="304800" y="381000"/>
            <a:ext cx="8534400" cy="685800"/>
          </a:xfrm>
          <a:prstGeom prst="rect">
            <a:avLst/>
          </a:prstGeom>
          <a:solidFill>
            <a:srgbClr val="7030A0"/>
          </a:solidFill>
          <a:ln>
            <a:noFill/>
          </a:ln>
          <a:effectLst>
            <a:glow rad="228600">
              <a:schemeClr val="accent4">
                <a:satMod val="175000"/>
                <a:alpha val="40000"/>
              </a:schemeClr>
            </a:glow>
            <a:outerShdw blurRad="50800" dist="50800" dir="5400000" algn="ctr" rotWithShape="0">
              <a:schemeClr val="tx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2"/>
          <p:cNvSpPr txBox="1">
            <a:spLocks noChangeArrowheads="1"/>
          </p:cNvSpPr>
          <p:nvPr/>
        </p:nvSpPr>
        <p:spPr bwMode="auto">
          <a:xfrm>
            <a:off x="0" y="175847"/>
            <a:ext cx="9144000" cy="1332673"/>
          </a:xfrm>
          <a:prstGeom prst="rect">
            <a:avLst/>
          </a:prstGeom>
          <a:noFill/>
          <a:ln>
            <a:noFill/>
          </a:ln>
          <a:effectLst>
            <a:glow rad="228600">
              <a:schemeClr val="accent4">
                <a:satMod val="175000"/>
                <a:alpha val="4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lnSpc>
                <a:spcPct val="65000"/>
              </a:lnSpc>
              <a:spcAft>
                <a:spcPct val="25000"/>
              </a:spcAft>
            </a:pPr>
            <a:r>
              <a:rPr lang="en-US" sz="6200" b="1" spc="-150" dirty="0" smtClean="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LETS LOOK AT WHY ISRAEL WOULD BE JUDGED</a:t>
            </a:r>
            <a:endParaRPr lang="en-US" sz="6200" b="1" spc="-150" dirty="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endParaRPr>
          </a:p>
        </p:txBody>
      </p:sp>
      <p:sp>
        <p:nvSpPr>
          <p:cNvPr id="11" name="Text Box 6"/>
          <p:cNvSpPr txBox="1">
            <a:spLocks noChangeArrowheads="1"/>
          </p:cNvSpPr>
          <p:nvPr/>
        </p:nvSpPr>
        <p:spPr bwMode="auto">
          <a:xfrm>
            <a:off x="228600" y="1746250"/>
            <a:ext cx="8686800" cy="1083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nSpc>
                <a:spcPct val="70000"/>
              </a:lnSpc>
              <a:spcAft>
                <a:spcPct val="25000"/>
              </a:spcAft>
            </a:pPr>
            <a:r>
              <a:rPr lang="en-US" sz="7600" b="1" baseline="30000" dirty="0" smtClean="0">
                <a:solidFill>
                  <a:srgbClr val="FFFF00"/>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4.</a:t>
            </a:r>
            <a:r>
              <a:rPr lang="en-US" sz="7600" b="1" baseline="30000" dirty="0" smtClean="0">
                <a:solidFill>
                  <a:srgbClr val="00FFFF"/>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 </a:t>
            </a:r>
            <a:r>
              <a:rPr lang="en-US" sz="9200" b="1" dirty="0">
                <a:solidFill>
                  <a:srgbClr val="00FFFF"/>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PRISON</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71940990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804290" name="Text Box 2"/>
          <p:cNvSpPr txBox="1">
            <a:spLocks noChangeArrowheads="1"/>
          </p:cNvSpPr>
          <p:nvPr/>
        </p:nvSpPr>
        <p:spPr bwMode="auto">
          <a:xfrm>
            <a:off x="0" y="553045"/>
            <a:ext cx="9144000" cy="5847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lnSpc>
                <a:spcPct val="80000"/>
              </a:lnSpc>
              <a:spcAft>
                <a:spcPct val="25000"/>
              </a:spcAft>
            </a:pPr>
            <a:r>
              <a:rPr lang="en-US" sz="8500" b="1" dirty="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What did we learn besides…</a:t>
            </a:r>
          </a:p>
          <a:p>
            <a:pPr algn="ctr">
              <a:lnSpc>
                <a:spcPct val="80000"/>
              </a:lnSpc>
              <a:spcAft>
                <a:spcPct val="25000"/>
              </a:spcAft>
            </a:pPr>
            <a:r>
              <a:rPr lang="en-US" sz="8500" b="1" dirty="0">
                <a:solidFill>
                  <a:srgbClr val="FFFF00"/>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“Don’t Mess With A Fig </a:t>
            </a:r>
            <a:r>
              <a:rPr lang="en-US" sz="8500" b="1" dirty="0" err="1" smtClean="0">
                <a:solidFill>
                  <a:srgbClr val="FFFF00"/>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Pickin</a:t>
            </a:r>
            <a:r>
              <a:rPr lang="en-US" sz="8500" b="1" dirty="0" smtClean="0">
                <a:solidFill>
                  <a:srgbClr val="FFFF00"/>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 </a:t>
            </a:r>
            <a:r>
              <a:rPr lang="en-US" sz="8500" b="1" dirty="0">
                <a:solidFill>
                  <a:srgbClr val="FFFF00"/>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Preacher?”</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804290">
                                            <p:txEl>
                                              <p:pRg st="0" end="0"/>
                                            </p:txEl>
                                          </p:spTgt>
                                        </p:tgtEl>
                                        <p:attrNameLst>
                                          <p:attrName>style.visibility</p:attrName>
                                        </p:attrNameLst>
                                      </p:cBhvr>
                                      <p:to>
                                        <p:strVal val="visible"/>
                                      </p:to>
                                    </p:set>
                                    <p:animEffect transition="in" filter="fade">
                                      <p:cBhvr>
                                        <p:cTn id="7" dur="500"/>
                                        <p:tgtEl>
                                          <p:spTgt spid="180429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804290">
                                            <p:txEl>
                                              <p:pRg st="1" end="1"/>
                                            </p:txEl>
                                          </p:spTgt>
                                        </p:tgtEl>
                                        <p:attrNameLst>
                                          <p:attrName>style.visibility</p:attrName>
                                        </p:attrNameLst>
                                      </p:cBhvr>
                                      <p:to>
                                        <p:strVal val="visible"/>
                                      </p:to>
                                    </p:set>
                                    <p:animEffect transition="in" filter="fade">
                                      <p:cBhvr>
                                        <p:cTn id="12" dur="500"/>
                                        <p:tgtEl>
                                          <p:spTgt spid="180429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304800" y="381000"/>
            <a:ext cx="8534400" cy="685800"/>
          </a:xfrm>
          <a:prstGeom prst="rect">
            <a:avLst/>
          </a:prstGeom>
          <a:solidFill>
            <a:srgbClr val="7030A0"/>
          </a:solidFill>
          <a:ln>
            <a:noFill/>
          </a:ln>
          <a:effectLst>
            <a:glow rad="228600">
              <a:schemeClr val="accent4">
                <a:satMod val="175000"/>
                <a:alpha val="40000"/>
              </a:schemeClr>
            </a:glow>
            <a:outerShdw blurRad="50800" dist="50800" dir="5400000" algn="ctr" rotWithShape="0">
              <a:schemeClr val="tx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1042" name="Text Box 2"/>
          <p:cNvSpPr txBox="1">
            <a:spLocks noChangeArrowheads="1"/>
          </p:cNvSpPr>
          <p:nvPr/>
        </p:nvSpPr>
        <p:spPr bwMode="auto">
          <a:xfrm>
            <a:off x="152400" y="-152400"/>
            <a:ext cx="8763000" cy="1323439"/>
          </a:xfrm>
          <a:prstGeom prst="rect">
            <a:avLst/>
          </a:prstGeom>
          <a:noFill/>
          <a:ln>
            <a:noFill/>
          </a:ln>
          <a:effectLst>
            <a:glow rad="228600">
              <a:schemeClr val="accent4">
                <a:satMod val="175000"/>
                <a:alpha val="4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Aft>
                <a:spcPct val="25000"/>
              </a:spcAft>
            </a:pPr>
            <a:r>
              <a:rPr lang="en-US" sz="8000" b="1" dirty="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JEROBOAM II</a:t>
            </a:r>
          </a:p>
        </p:txBody>
      </p:sp>
      <p:sp>
        <p:nvSpPr>
          <p:cNvPr id="1751043" name="Text Box 3"/>
          <p:cNvSpPr txBox="1">
            <a:spLocks noChangeArrowheads="1"/>
          </p:cNvSpPr>
          <p:nvPr/>
        </p:nvSpPr>
        <p:spPr bwMode="auto">
          <a:xfrm>
            <a:off x="0" y="1516372"/>
            <a:ext cx="9144000" cy="5036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lnSpc>
                <a:spcPct val="80000"/>
              </a:lnSpc>
              <a:spcAft>
                <a:spcPct val="25000"/>
              </a:spcAft>
            </a:pPr>
            <a:r>
              <a:rPr lang="en-US" sz="4800" b="1" dirty="0">
                <a:solidFill>
                  <a:srgbClr val="FFFF99"/>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The son of </a:t>
            </a:r>
            <a:r>
              <a:rPr lang="en-US" sz="4800" b="1" dirty="0" err="1">
                <a:solidFill>
                  <a:srgbClr val="FFFF99"/>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Jehoash</a:t>
            </a:r>
            <a:r>
              <a:rPr lang="en-US" sz="4800" b="1" dirty="0">
                <a:solidFill>
                  <a:srgbClr val="FFFF99"/>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 (</a:t>
            </a:r>
            <a:r>
              <a:rPr lang="en-US" sz="4800" b="1" dirty="0" err="1">
                <a:solidFill>
                  <a:srgbClr val="FFFF99"/>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Joash</a:t>
            </a:r>
            <a:r>
              <a:rPr lang="en-US" sz="4800" b="1" dirty="0">
                <a:solidFill>
                  <a:srgbClr val="FFFF99"/>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a:t>
            </a:r>
            <a:br>
              <a:rPr lang="en-US" sz="4800" b="1" dirty="0">
                <a:solidFill>
                  <a:srgbClr val="FFFF99"/>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br>
            <a:r>
              <a:rPr lang="en-US" sz="4800" b="1" dirty="0">
                <a:solidFill>
                  <a:srgbClr val="FFFF99"/>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and the thirteenth king of</a:t>
            </a:r>
            <a:br>
              <a:rPr lang="en-US" sz="4800" b="1" dirty="0">
                <a:solidFill>
                  <a:srgbClr val="FFFF99"/>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br>
            <a:r>
              <a:rPr lang="en-US" sz="4800" b="1" dirty="0">
                <a:solidFill>
                  <a:srgbClr val="FFFF99"/>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Israel (783-748 BC</a:t>
            </a:r>
            <a:r>
              <a:rPr lang="en-US" sz="4800" b="1" dirty="0" smtClean="0">
                <a:solidFill>
                  <a:srgbClr val="FFFF99"/>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a:t>
            </a:r>
            <a:endParaRPr lang="en-US" sz="4800" b="1" dirty="0">
              <a:solidFill>
                <a:srgbClr val="FFFF99"/>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endParaRPr>
          </a:p>
          <a:p>
            <a:pPr algn="ctr">
              <a:lnSpc>
                <a:spcPct val="80000"/>
              </a:lnSpc>
              <a:spcAft>
                <a:spcPct val="25000"/>
              </a:spcAft>
            </a:pPr>
            <a:r>
              <a:rPr lang="en-US" sz="4800" b="1" dirty="0">
                <a:solidFill>
                  <a:srgbClr val="66FF33"/>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Jeroboam’s father opened the way to prosperous reign by his recovery of the territory which had been lost to Syria under </a:t>
            </a:r>
            <a:r>
              <a:rPr lang="en-US" sz="4800" b="1" dirty="0" err="1" smtClean="0">
                <a:solidFill>
                  <a:srgbClr val="66FF33"/>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Jehoahaz</a:t>
            </a:r>
            <a:endParaRPr lang="en-US" sz="4800" b="1" dirty="0">
              <a:solidFill>
                <a:srgbClr val="66FF33"/>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endParaRP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1751042">
                                            <p:txEl>
                                              <p:pRg st="0" end="0"/>
                                            </p:txEl>
                                          </p:spTgt>
                                        </p:tgtEl>
                                        <p:attrNameLst>
                                          <p:attrName>style.visibility</p:attrName>
                                        </p:attrNameLst>
                                      </p:cBhvr>
                                      <p:to>
                                        <p:strVal val="visible"/>
                                      </p:to>
                                    </p:set>
                                    <p:anim calcmode="lin" valueType="num">
                                      <p:cBhvr>
                                        <p:cTn id="7" dur="500" fill="hold"/>
                                        <p:tgtEl>
                                          <p:spTgt spid="175104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75104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751042">
                                            <p:txEl>
                                              <p:pRg st="0" end="0"/>
                                            </p:txEl>
                                          </p:spTgt>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1000" fill="hold"/>
                                        <p:tgtEl>
                                          <p:spTgt spid="2"/>
                                        </p:tgtEl>
                                        <p:attrNameLst>
                                          <p:attrName>ppt_w</p:attrName>
                                        </p:attrNameLst>
                                      </p:cBhvr>
                                      <p:tavLst>
                                        <p:tav tm="0">
                                          <p:val>
                                            <p:strVal val="#ppt_w*0.70"/>
                                          </p:val>
                                        </p:tav>
                                        <p:tav tm="100000">
                                          <p:val>
                                            <p:strVal val="#ppt_w"/>
                                          </p:val>
                                        </p:tav>
                                      </p:tavLst>
                                    </p:anim>
                                    <p:anim calcmode="lin" valueType="num">
                                      <p:cBhvr>
                                        <p:cTn id="13" dur="1000" fill="hold"/>
                                        <p:tgtEl>
                                          <p:spTgt spid="2"/>
                                        </p:tgtEl>
                                        <p:attrNameLst>
                                          <p:attrName>ppt_h</p:attrName>
                                        </p:attrNameLst>
                                      </p:cBhvr>
                                      <p:tavLst>
                                        <p:tav tm="0">
                                          <p:val>
                                            <p:strVal val="#ppt_h"/>
                                          </p:val>
                                        </p:tav>
                                        <p:tav tm="100000">
                                          <p:val>
                                            <p:strVal val="#ppt_h"/>
                                          </p:val>
                                        </p:tav>
                                      </p:tavLst>
                                    </p:anim>
                                    <p:animEffect transition="in" filter="fade">
                                      <p:cBhvr>
                                        <p:cTn id="14" dur="10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751043">
                                            <p:txEl>
                                              <p:pRg st="0" end="0"/>
                                            </p:txEl>
                                          </p:spTgt>
                                        </p:tgtEl>
                                        <p:attrNameLst>
                                          <p:attrName>style.visibility</p:attrName>
                                        </p:attrNameLst>
                                      </p:cBhvr>
                                      <p:to>
                                        <p:strVal val="visible"/>
                                      </p:to>
                                    </p:set>
                                    <p:animEffect transition="in" filter="fade">
                                      <p:cBhvr>
                                        <p:cTn id="19" dur="500"/>
                                        <p:tgtEl>
                                          <p:spTgt spid="1751043">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751043">
                                            <p:txEl>
                                              <p:pRg st="1" end="1"/>
                                            </p:txEl>
                                          </p:spTgt>
                                        </p:tgtEl>
                                        <p:attrNameLst>
                                          <p:attrName>style.visibility</p:attrName>
                                        </p:attrNameLst>
                                      </p:cBhvr>
                                      <p:to>
                                        <p:strVal val="visible"/>
                                      </p:to>
                                    </p:set>
                                    <p:animEffect transition="in" filter="fade">
                                      <p:cBhvr>
                                        <p:cTn id="24" dur="500"/>
                                        <p:tgtEl>
                                          <p:spTgt spid="175104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805314" name="Text Box 2"/>
          <p:cNvSpPr txBox="1">
            <a:spLocks noChangeArrowheads="1"/>
          </p:cNvSpPr>
          <p:nvPr/>
        </p:nvSpPr>
        <p:spPr bwMode="auto">
          <a:xfrm>
            <a:off x="152400" y="833021"/>
            <a:ext cx="8763000"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lnSpc>
                <a:spcPct val="70000"/>
              </a:lnSpc>
              <a:spcAft>
                <a:spcPct val="25000"/>
              </a:spcAft>
            </a:pPr>
            <a:r>
              <a:rPr lang="en-US" sz="8400" b="1" dirty="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Minimize Pride</a:t>
            </a:r>
          </a:p>
          <a:p>
            <a:pPr algn="ctr">
              <a:lnSpc>
                <a:spcPct val="70000"/>
              </a:lnSpc>
              <a:spcAft>
                <a:spcPct val="25000"/>
              </a:spcAft>
            </a:pPr>
            <a:r>
              <a:rPr lang="en-US" sz="8400" b="1" dirty="0">
                <a:solidFill>
                  <a:srgbClr val="FFFF99"/>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Don’t Presume</a:t>
            </a:r>
            <a:br>
              <a:rPr lang="en-US" sz="8400" b="1" dirty="0">
                <a:solidFill>
                  <a:srgbClr val="FFFF99"/>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br>
            <a:r>
              <a:rPr lang="en-US" sz="8400" b="1" dirty="0">
                <a:solidFill>
                  <a:srgbClr val="FFFF99"/>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On The Future</a:t>
            </a:r>
          </a:p>
          <a:p>
            <a:pPr algn="ctr">
              <a:lnSpc>
                <a:spcPct val="70000"/>
              </a:lnSpc>
              <a:spcAft>
                <a:spcPct val="25000"/>
              </a:spcAft>
            </a:pPr>
            <a:r>
              <a:rPr lang="en-US" sz="8400" b="1" dirty="0">
                <a:solidFill>
                  <a:srgbClr val="FFFF00"/>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Life’s </a:t>
            </a:r>
            <a:r>
              <a:rPr lang="en-US" sz="8400" b="1" dirty="0" smtClean="0">
                <a:solidFill>
                  <a:srgbClr val="FFFF00"/>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More</a:t>
            </a:r>
            <a:br>
              <a:rPr lang="en-US" sz="8400" b="1" dirty="0" smtClean="0">
                <a:solidFill>
                  <a:srgbClr val="FFFF00"/>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br>
            <a:r>
              <a:rPr lang="en-US" sz="8400" b="1" dirty="0" smtClean="0">
                <a:solidFill>
                  <a:srgbClr val="FFFF00"/>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Than A </a:t>
            </a:r>
            <a:r>
              <a:rPr lang="en-US" sz="8400" b="1" dirty="0">
                <a:solidFill>
                  <a:srgbClr val="FFFF00"/>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Party</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805314">
                                            <p:txEl>
                                              <p:pRg st="0" end="0"/>
                                            </p:txEl>
                                          </p:spTgt>
                                        </p:tgtEl>
                                        <p:attrNameLst>
                                          <p:attrName>style.visibility</p:attrName>
                                        </p:attrNameLst>
                                      </p:cBhvr>
                                      <p:to>
                                        <p:strVal val="visible"/>
                                      </p:to>
                                    </p:set>
                                    <p:animEffect transition="in" filter="fade">
                                      <p:cBhvr>
                                        <p:cTn id="7" dur="500"/>
                                        <p:tgtEl>
                                          <p:spTgt spid="180531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805314">
                                            <p:txEl>
                                              <p:pRg st="1" end="1"/>
                                            </p:txEl>
                                          </p:spTgt>
                                        </p:tgtEl>
                                        <p:attrNameLst>
                                          <p:attrName>style.visibility</p:attrName>
                                        </p:attrNameLst>
                                      </p:cBhvr>
                                      <p:to>
                                        <p:strVal val="visible"/>
                                      </p:to>
                                    </p:set>
                                    <p:animEffect transition="in" filter="fade">
                                      <p:cBhvr>
                                        <p:cTn id="12" dur="500"/>
                                        <p:tgtEl>
                                          <p:spTgt spid="1805314">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805314">
                                            <p:txEl>
                                              <p:pRg st="2" end="2"/>
                                            </p:txEl>
                                          </p:spTgt>
                                        </p:tgtEl>
                                        <p:attrNameLst>
                                          <p:attrName>style.visibility</p:attrName>
                                        </p:attrNameLst>
                                      </p:cBhvr>
                                      <p:to>
                                        <p:strVal val="visible"/>
                                      </p:to>
                                    </p:set>
                                    <p:animEffect transition="in" filter="fade">
                                      <p:cBhvr>
                                        <p:cTn id="17" dur="500"/>
                                        <p:tgtEl>
                                          <p:spTgt spid="180531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806338" name="Text Box 2"/>
          <p:cNvSpPr txBox="1">
            <a:spLocks noChangeArrowheads="1"/>
          </p:cNvSpPr>
          <p:nvPr/>
        </p:nvSpPr>
        <p:spPr bwMode="auto">
          <a:xfrm>
            <a:off x="152400" y="843818"/>
            <a:ext cx="8763000" cy="53283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lnSpc>
                <a:spcPct val="70000"/>
              </a:lnSpc>
              <a:spcAft>
                <a:spcPct val="25000"/>
              </a:spcAft>
            </a:pPr>
            <a:r>
              <a:rPr lang="en-US" sz="11500" b="1" i="1" dirty="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AVOID PRISON</a:t>
            </a:r>
          </a:p>
          <a:p>
            <a:pPr algn="ctr">
              <a:lnSpc>
                <a:spcPct val="70000"/>
              </a:lnSpc>
              <a:spcAft>
                <a:spcPct val="25000"/>
              </a:spcAft>
            </a:pPr>
            <a:r>
              <a:rPr lang="en-US" sz="6600" b="1" dirty="0">
                <a:solidFill>
                  <a:srgbClr val="FFFF99"/>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Know The Lord NEVER Forgets Our Sins Unless We Are WASHED IN THE BLOOD OF JESUS CHRIST!</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806338">
                                            <p:txEl>
                                              <p:pRg st="0" end="0"/>
                                            </p:txEl>
                                          </p:spTgt>
                                        </p:tgtEl>
                                        <p:attrNameLst>
                                          <p:attrName>style.visibility</p:attrName>
                                        </p:attrNameLst>
                                      </p:cBhvr>
                                      <p:to>
                                        <p:strVal val="visible"/>
                                      </p:to>
                                    </p:set>
                                    <p:animEffect transition="in" filter="fade">
                                      <p:cBhvr>
                                        <p:cTn id="7" dur="500"/>
                                        <p:tgtEl>
                                          <p:spTgt spid="180633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806338">
                                            <p:txEl>
                                              <p:pRg st="1" end="1"/>
                                            </p:txEl>
                                          </p:spTgt>
                                        </p:tgtEl>
                                        <p:attrNameLst>
                                          <p:attrName>style.visibility</p:attrName>
                                        </p:attrNameLst>
                                      </p:cBhvr>
                                      <p:to>
                                        <p:strVal val="visible"/>
                                      </p:to>
                                    </p:set>
                                    <p:animEffect transition="in" filter="fade">
                                      <p:cBhvr>
                                        <p:cTn id="12" dur="500"/>
                                        <p:tgtEl>
                                          <p:spTgt spid="180633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06240680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26395207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xit" presetSubtype="16" fill="hold" nodeType="afterEffect">
                                  <p:stCondLst>
                                    <p:cond delay="0"/>
                                  </p:stCondLst>
                                  <p:childTnLst>
                                    <p:anim calcmode="lin" valueType="num">
                                      <p:cBhvr>
                                        <p:cTn id="6" dur="2000"/>
                                        <p:tgtEl>
                                          <p:spTgt spid="4"/>
                                        </p:tgtEl>
                                        <p:attrNameLst>
                                          <p:attrName>ppt_w</p:attrName>
                                        </p:attrNameLst>
                                      </p:cBhvr>
                                      <p:tavLst>
                                        <p:tav tm="0">
                                          <p:val>
                                            <p:strVal val="ppt_w"/>
                                          </p:val>
                                        </p:tav>
                                        <p:tav tm="100000">
                                          <p:val>
                                            <p:strVal val="4*ppt_w"/>
                                          </p:val>
                                        </p:tav>
                                      </p:tavLst>
                                    </p:anim>
                                    <p:anim calcmode="lin" valueType="num">
                                      <p:cBhvr>
                                        <p:cTn id="7" dur="2000"/>
                                        <p:tgtEl>
                                          <p:spTgt spid="4"/>
                                        </p:tgtEl>
                                        <p:attrNameLst>
                                          <p:attrName>ppt_h</p:attrName>
                                        </p:attrNameLst>
                                      </p:cBhvr>
                                      <p:tavLst>
                                        <p:tav tm="0">
                                          <p:val>
                                            <p:strVal val="ppt_h"/>
                                          </p:val>
                                        </p:tav>
                                        <p:tav tm="100000">
                                          <p:val>
                                            <p:strVal val="4*ppt_h"/>
                                          </p:val>
                                        </p:tav>
                                      </p:tavLst>
                                    </p:anim>
                                    <p:set>
                                      <p:cBhvr>
                                        <p:cTn id="8" dur="1" fill="hold">
                                          <p:stCondLst>
                                            <p:cond delay="1999"/>
                                          </p:stCondLst>
                                        </p:cTn>
                                        <p:tgtEl>
                                          <p:spTgt spid="4"/>
                                        </p:tgtEl>
                                        <p:attrNameLst>
                                          <p:attrName>style.visibility</p:attrName>
                                        </p:attrNameLst>
                                      </p:cBhvr>
                                      <p:to>
                                        <p:strVal val="hidden"/>
                                      </p:to>
                                    </p:set>
                                  </p:childTnLst>
                                </p:cTn>
                              </p:par>
                              <p:par>
                                <p:cTn id="9" presetID="10" presetClass="exit" presetSubtype="0" fill="hold" nodeType="withEffect">
                                  <p:stCondLst>
                                    <p:cond delay="0"/>
                                  </p:stCondLst>
                                  <p:childTnLst>
                                    <p:animEffect transition="out" filter="fade">
                                      <p:cBhvr>
                                        <p:cTn id="10" dur="1000"/>
                                        <p:tgtEl>
                                          <p:spTgt spid="4"/>
                                        </p:tgtEl>
                                      </p:cBhvr>
                                    </p:animEffect>
                                    <p:set>
                                      <p:cBhvr>
                                        <p:cTn id="11" dur="1" fill="hold">
                                          <p:stCondLst>
                                            <p:cond delay="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752067" name="Text Box 3"/>
          <p:cNvSpPr txBox="1">
            <a:spLocks noChangeArrowheads="1"/>
          </p:cNvSpPr>
          <p:nvPr/>
        </p:nvSpPr>
        <p:spPr bwMode="auto">
          <a:xfrm>
            <a:off x="0" y="1676400"/>
            <a:ext cx="9144000" cy="4415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lnSpc>
                <a:spcPct val="80000"/>
              </a:lnSpc>
              <a:spcAft>
                <a:spcPct val="25000"/>
              </a:spcAft>
            </a:pPr>
            <a:r>
              <a:rPr lang="en-US" sz="5800" b="1" dirty="0">
                <a:solidFill>
                  <a:srgbClr val="FFFF99"/>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Jeroboam II resolved to carry this program even farther and extended the Northern kingdom to </a:t>
            </a:r>
            <a:r>
              <a:rPr lang="en-US" sz="5800" b="1" dirty="0" err="1">
                <a:solidFill>
                  <a:srgbClr val="FFFF99"/>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Hamath</a:t>
            </a:r>
            <a:r>
              <a:rPr lang="en-US" sz="5800" b="1" dirty="0">
                <a:solidFill>
                  <a:srgbClr val="FFFF99"/>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 the boundary of Solomon’s empire.</a:t>
            </a:r>
          </a:p>
        </p:txBody>
      </p:sp>
      <p:sp>
        <p:nvSpPr>
          <p:cNvPr id="6" name="Rectangle 5"/>
          <p:cNvSpPr/>
          <p:nvPr/>
        </p:nvSpPr>
        <p:spPr>
          <a:xfrm>
            <a:off x="304800" y="381000"/>
            <a:ext cx="8534400" cy="685800"/>
          </a:xfrm>
          <a:prstGeom prst="rect">
            <a:avLst/>
          </a:prstGeom>
          <a:solidFill>
            <a:srgbClr val="7030A0"/>
          </a:solidFill>
          <a:ln>
            <a:noFill/>
          </a:ln>
          <a:effectLst>
            <a:glow rad="228600">
              <a:schemeClr val="accent4">
                <a:satMod val="175000"/>
                <a:alpha val="40000"/>
              </a:schemeClr>
            </a:glow>
            <a:outerShdw blurRad="50800" dist="50800" dir="5400000" algn="ctr" rotWithShape="0">
              <a:schemeClr val="tx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Box 2"/>
          <p:cNvSpPr txBox="1">
            <a:spLocks noChangeArrowheads="1"/>
          </p:cNvSpPr>
          <p:nvPr/>
        </p:nvSpPr>
        <p:spPr bwMode="auto">
          <a:xfrm>
            <a:off x="152400" y="-152400"/>
            <a:ext cx="8763000" cy="1323439"/>
          </a:xfrm>
          <a:prstGeom prst="rect">
            <a:avLst/>
          </a:prstGeom>
          <a:noFill/>
          <a:ln>
            <a:noFill/>
          </a:ln>
          <a:effectLst>
            <a:glow rad="228600">
              <a:schemeClr val="accent4">
                <a:satMod val="175000"/>
                <a:alpha val="4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Aft>
                <a:spcPct val="25000"/>
              </a:spcAft>
            </a:pPr>
            <a:r>
              <a:rPr lang="en-US" sz="8000" b="1" dirty="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JEROBOAM II</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753091" name="Text Box 3"/>
          <p:cNvSpPr txBox="1">
            <a:spLocks noChangeArrowheads="1"/>
          </p:cNvSpPr>
          <p:nvPr/>
        </p:nvSpPr>
        <p:spPr bwMode="auto">
          <a:xfrm>
            <a:off x="152400" y="1447800"/>
            <a:ext cx="8915400" cy="53035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lnSpc>
                <a:spcPct val="80000"/>
              </a:lnSpc>
              <a:spcAft>
                <a:spcPct val="25000"/>
              </a:spcAft>
            </a:pPr>
            <a:r>
              <a:rPr lang="en-US" sz="6000" b="1" dirty="0">
                <a:solidFill>
                  <a:srgbClr val="FFFF99"/>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The revenue which poured into Samaria from these tributaries brought Israel to a period of prosperity unknown since Solomon.</a:t>
            </a:r>
          </a:p>
        </p:txBody>
      </p:sp>
      <p:sp>
        <p:nvSpPr>
          <p:cNvPr id="6" name="Rectangle 5"/>
          <p:cNvSpPr/>
          <p:nvPr/>
        </p:nvSpPr>
        <p:spPr>
          <a:xfrm>
            <a:off x="304800" y="381000"/>
            <a:ext cx="8534400" cy="685800"/>
          </a:xfrm>
          <a:prstGeom prst="rect">
            <a:avLst/>
          </a:prstGeom>
          <a:solidFill>
            <a:srgbClr val="7030A0"/>
          </a:solidFill>
          <a:ln>
            <a:noFill/>
          </a:ln>
          <a:effectLst>
            <a:glow rad="228600">
              <a:schemeClr val="accent4">
                <a:satMod val="175000"/>
                <a:alpha val="40000"/>
              </a:schemeClr>
            </a:glow>
            <a:outerShdw blurRad="50800" dist="50800" dir="5400000" algn="ctr" rotWithShape="0">
              <a:schemeClr val="tx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Box 2"/>
          <p:cNvSpPr txBox="1">
            <a:spLocks noChangeArrowheads="1"/>
          </p:cNvSpPr>
          <p:nvPr/>
        </p:nvSpPr>
        <p:spPr bwMode="auto">
          <a:xfrm>
            <a:off x="152400" y="-152400"/>
            <a:ext cx="8763000" cy="1323439"/>
          </a:xfrm>
          <a:prstGeom prst="rect">
            <a:avLst/>
          </a:prstGeom>
          <a:noFill/>
          <a:ln>
            <a:noFill/>
          </a:ln>
          <a:effectLst>
            <a:glow rad="228600">
              <a:schemeClr val="accent4">
                <a:satMod val="175000"/>
                <a:alpha val="4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Aft>
                <a:spcPct val="25000"/>
              </a:spcAft>
            </a:pPr>
            <a:r>
              <a:rPr lang="en-US" sz="8000" b="1" dirty="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JEROBOAM II</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pic>
        <p:nvPicPr>
          <p:cNvPr id="1642499" name="Picture 3" descr="Israel-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075113" cy="6858000"/>
          </a:xfrm>
          <a:prstGeom prst="rect">
            <a:avLst/>
          </a:prstGeom>
          <a:noFill/>
          <a:effectLst>
            <a:glow rad="228600">
              <a:schemeClr val="accent4">
                <a:satMod val="175000"/>
                <a:alpha val="40000"/>
              </a:schemeClr>
            </a:glow>
            <a:outerShdw blurRad="50800" dist="50800" dir="5400000" algn="ctr" rotWithShape="0">
              <a:schemeClr val="tx1"/>
            </a:outerShdw>
          </a:effectLst>
          <a:extLst>
            <a:ext uri="{909E8E84-426E-40DD-AFC4-6F175D3DCCD1}">
              <a14:hiddenFill xmlns:a14="http://schemas.microsoft.com/office/drawing/2010/main">
                <a:solidFill>
                  <a:srgbClr val="FFFFFF"/>
                </a:solidFill>
              </a14:hiddenFill>
            </a:ext>
          </a:extLst>
        </p:spPr>
      </p:pic>
      <p:sp>
        <p:nvSpPr>
          <p:cNvPr id="5" name="Text Box 3"/>
          <p:cNvSpPr txBox="1">
            <a:spLocks noChangeArrowheads="1"/>
          </p:cNvSpPr>
          <p:nvPr/>
        </p:nvSpPr>
        <p:spPr bwMode="auto">
          <a:xfrm>
            <a:off x="2971800" y="1352550"/>
            <a:ext cx="6096000" cy="4419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lnSpc>
                <a:spcPct val="80000"/>
              </a:lnSpc>
              <a:spcAft>
                <a:spcPct val="25000"/>
              </a:spcAft>
            </a:pPr>
            <a:r>
              <a:rPr lang="en-US" sz="7000" b="1" dirty="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Samaria was the capital of the northern kingdom of Israel</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nodeType="clickEffect">
                                  <p:stCondLst>
                                    <p:cond delay="0"/>
                                  </p:stCondLst>
                                  <p:childTnLst>
                                    <p:set>
                                      <p:cBhvr>
                                        <p:cTn id="6" dur="1" fill="hold">
                                          <p:stCondLst>
                                            <p:cond delay="0"/>
                                          </p:stCondLst>
                                        </p:cTn>
                                        <p:tgtEl>
                                          <p:spTgt spid="1642499"/>
                                        </p:tgtEl>
                                        <p:attrNameLst>
                                          <p:attrName>style.visibility</p:attrName>
                                        </p:attrNameLst>
                                      </p:cBhvr>
                                      <p:to>
                                        <p:strVal val="visible"/>
                                      </p:to>
                                    </p:set>
                                    <p:anim calcmode="lin" valueType="num">
                                      <p:cBhvr>
                                        <p:cTn id="7" dur="1000" fill="hold"/>
                                        <p:tgtEl>
                                          <p:spTgt spid="1642499"/>
                                        </p:tgtEl>
                                        <p:attrNameLst>
                                          <p:attrName>ppt_w</p:attrName>
                                        </p:attrNameLst>
                                      </p:cBhvr>
                                      <p:tavLst>
                                        <p:tav tm="0">
                                          <p:val>
                                            <p:fltVal val="0"/>
                                          </p:val>
                                        </p:tav>
                                        <p:tav tm="100000">
                                          <p:val>
                                            <p:strVal val="#ppt_w"/>
                                          </p:val>
                                        </p:tav>
                                      </p:tavLst>
                                    </p:anim>
                                    <p:anim calcmode="lin" valueType="num">
                                      <p:cBhvr>
                                        <p:cTn id="8" dur="1000" fill="hold"/>
                                        <p:tgtEl>
                                          <p:spTgt spid="1642499"/>
                                        </p:tgtEl>
                                        <p:attrNameLst>
                                          <p:attrName>ppt_h</p:attrName>
                                        </p:attrNameLst>
                                      </p:cBhvr>
                                      <p:tavLst>
                                        <p:tav tm="0">
                                          <p:val>
                                            <p:fltVal val="0"/>
                                          </p:val>
                                        </p:tav>
                                        <p:tav tm="100000">
                                          <p:val>
                                            <p:strVal val="#ppt_h"/>
                                          </p:val>
                                        </p:tav>
                                      </p:tavLst>
                                    </p:anim>
                                    <p:anim calcmode="lin" valueType="num">
                                      <p:cBhvr>
                                        <p:cTn id="9" dur="1000" fill="hold"/>
                                        <p:tgtEl>
                                          <p:spTgt spid="1642499"/>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642499"/>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fade">
                                      <p:cBhvr>
                                        <p:cTn id="15"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6296</TotalTime>
  <Words>781</Words>
  <Application>Microsoft Office PowerPoint</Application>
  <PresentationFormat>On-screen Show (4:3)</PresentationFormat>
  <Paragraphs>168</Paragraphs>
  <Slides>64</Slides>
  <Notes>4</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64</vt:i4>
      </vt:variant>
    </vt:vector>
  </HeadingPairs>
  <TitlesOfParts>
    <vt:vector size="70" baseType="lpstr">
      <vt:lpstr>Arial</vt:lpstr>
      <vt:lpstr>Teen</vt:lpstr>
      <vt:lpstr>Tempus Sans ITC</vt:lpstr>
      <vt:lpstr>Default Design</vt:lpstr>
      <vt:lpstr>1_Default Design</vt:lpstr>
      <vt:lpstr>2_Default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RDJ</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RDJ</dc:creator>
  <cp:lastModifiedBy>Roger J</cp:lastModifiedBy>
  <cp:revision>1012</cp:revision>
  <dcterms:created xsi:type="dcterms:W3CDTF">2005-02-19T02:02:57Z</dcterms:created>
  <dcterms:modified xsi:type="dcterms:W3CDTF">2013-02-19T01:33:55Z</dcterms:modified>
</cp:coreProperties>
</file>