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2"/>
  </p:notesMasterIdLst>
  <p:sldIdLst>
    <p:sldId id="1999" r:id="rId2"/>
    <p:sldId id="1943" r:id="rId3"/>
    <p:sldId id="2000" r:id="rId4"/>
    <p:sldId id="2001" r:id="rId5"/>
    <p:sldId id="1997" r:id="rId6"/>
    <p:sldId id="1944" r:id="rId7"/>
    <p:sldId id="1945" r:id="rId8"/>
    <p:sldId id="1946" r:id="rId9"/>
    <p:sldId id="1947" r:id="rId10"/>
    <p:sldId id="1948" r:id="rId11"/>
    <p:sldId id="1949" r:id="rId12"/>
    <p:sldId id="1950" r:id="rId13"/>
    <p:sldId id="2002" r:id="rId14"/>
    <p:sldId id="1951" r:id="rId15"/>
    <p:sldId id="1952" r:id="rId16"/>
    <p:sldId id="1953" r:id="rId17"/>
    <p:sldId id="1954" r:id="rId18"/>
    <p:sldId id="1955" r:id="rId19"/>
    <p:sldId id="1956" r:id="rId20"/>
    <p:sldId id="1957" r:id="rId21"/>
    <p:sldId id="1958" r:id="rId22"/>
    <p:sldId id="1959" r:id="rId23"/>
    <p:sldId id="1960" r:id="rId24"/>
    <p:sldId id="1961" r:id="rId25"/>
    <p:sldId id="1962" r:id="rId26"/>
    <p:sldId id="1963" r:id="rId27"/>
    <p:sldId id="1964" r:id="rId28"/>
    <p:sldId id="1965" r:id="rId29"/>
    <p:sldId id="1966" r:id="rId30"/>
    <p:sldId id="1967" r:id="rId31"/>
    <p:sldId id="1968" r:id="rId32"/>
    <p:sldId id="1969" r:id="rId33"/>
    <p:sldId id="1970" r:id="rId34"/>
    <p:sldId id="1971" r:id="rId35"/>
    <p:sldId id="1972" r:id="rId36"/>
    <p:sldId id="1973" r:id="rId37"/>
    <p:sldId id="1974" r:id="rId38"/>
    <p:sldId id="1976" r:id="rId39"/>
    <p:sldId id="1977" r:id="rId40"/>
    <p:sldId id="1978" r:id="rId41"/>
    <p:sldId id="1979" r:id="rId42"/>
    <p:sldId id="1980" r:id="rId43"/>
    <p:sldId id="1981" r:id="rId44"/>
    <p:sldId id="1984" r:id="rId45"/>
    <p:sldId id="1986" r:id="rId46"/>
    <p:sldId id="1985" r:id="rId47"/>
    <p:sldId id="1987" r:id="rId48"/>
    <p:sldId id="1988" r:id="rId49"/>
    <p:sldId id="1989" r:id="rId50"/>
    <p:sldId id="1990" r:id="rId51"/>
    <p:sldId id="1991" r:id="rId52"/>
    <p:sldId id="1992" r:id="rId53"/>
    <p:sldId id="1993" r:id="rId54"/>
    <p:sldId id="2003" r:id="rId55"/>
    <p:sldId id="1941" r:id="rId56"/>
    <p:sldId id="1994" r:id="rId57"/>
    <p:sldId id="1995" r:id="rId58"/>
    <p:sldId id="2004" r:id="rId59"/>
    <p:sldId id="2005" r:id="rId60"/>
    <p:sldId id="1942" r:id="rId61"/>
  </p:sldIdLst>
  <p:sldSz cx="9144000" cy="6858000" type="screen4x3"/>
  <p:notesSz cx="6858000" cy="9144000"/>
  <p:embeddedFontLst>
    <p:embeddedFont>
      <p:font typeface="Tempus Sans ITC" pitchFamily="82" charset="0"/>
      <p:regular r:id="rId63"/>
    </p:embeddedFont>
    <p:embeddedFont>
      <p:font typeface="Teen" pitchFamily="2" charset="0"/>
      <p:regular r:id="rId64"/>
      <p:bold r:id="rId65"/>
      <p:italic r:id="rId66"/>
      <p:boldItalic r:id="rId67"/>
    </p:embeddedFont>
  </p:embeddedFontLst>
  <p:defaultTextStyle>
    <a:defPPr>
      <a:defRPr lang="en-US"/>
    </a:defPPr>
    <a:lvl1pPr algn="l" rtl="0" fontAlgn="base">
      <a:spcBef>
        <a:spcPct val="0"/>
      </a:spcBef>
      <a:spcAft>
        <a:spcPct val="0"/>
      </a:spcAft>
      <a:defRPr sz="4000" kern="1200">
        <a:solidFill>
          <a:schemeClr val="tx1"/>
        </a:solidFill>
        <a:latin typeface="Tempus Sans ITC" pitchFamily="82" charset="0"/>
        <a:ea typeface="+mn-ea"/>
        <a:cs typeface="Arial" charset="0"/>
      </a:defRPr>
    </a:lvl1pPr>
    <a:lvl2pPr marL="457200" algn="l" rtl="0" fontAlgn="base">
      <a:spcBef>
        <a:spcPct val="0"/>
      </a:spcBef>
      <a:spcAft>
        <a:spcPct val="0"/>
      </a:spcAft>
      <a:defRPr sz="4000" kern="1200">
        <a:solidFill>
          <a:schemeClr val="tx1"/>
        </a:solidFill>
        <a:latin typeface="Tempus Sans ITC" pitchFamily="82" charset="0"/>
        <a:ea typeface="+mn-ea"/>
        <a:cs typeface="Arial" charset="0"/>
      </a:defRPr>
    </a:lvl2pPr>
    <a:lvl3pPr marL="914400" algn="l" rtl="0" fontAlgn="base">
      <a:spcBef>
        <a:spcPct val="0"/>
      </a:spcBef>
      <a:spcAft>
        <a:spcPct val="0"/>
      </a:spcAft>
      <a:defRPr sz="4000" kern="1200">
        <a:solidFill>
          <a:schemeClr val="tx1"/>
        </a:solidFill>
        <a:latin typeface="Tempus Sans ITC" pitchFamily="82" charset="0"/>
        <a:ea typeface="+mn-ea"/>
        <a:cs typeface="Arial" charset="0"/>
      </a:defRPr>
    </a:lvl3pPr>
    <a:lvl4pPr marL="1371600" algn="l" rtl="0" fontAlgn="base">
      <a:spcBef>
        <a:spcPct val="0"/>
      </a:spcBef>
      <a:spcAft>
        <a:spcPct val="0"/>
      </a:spcAft>
      <a:defRPr sz="4000" kern="1200">
        <a:solidFill>
          <a:schemeClr val="tx1"/>
        </a:solidFill>
        <a:latin typeface="Tempus Sans ITC" pitchFamily="82" charset="0"/>
        <a:ea typeface="+mn-ea"/>
        <a:cs typeface="Arial" charset="0"/>
      </a:defRPr>
    </a:lvl4pPr>
    <a:lvl5pPr marL="1828800" algn="l" rtl="0" fontAlgn="base">
      <a:spcBef>
        <a:spcPct val="0"/>
      </a:spcBef>
      <a:spcAft>
        <a:spcPct val="0"/>
      </a:spcAft>
      <a:defRPr sz="4000" kern="1200">
        <a:solidFill>
          <a:schemeClr val="tx1"/>
        </a:solidFill>
        <a:latin typeface="Tempus Sans ITC" pitchFamily="82" charset="0"/>
        <a:ea typeface="+mn-ea"/>
        <a:cs typeface="Arial" charset="0"/>
      </a:defRPr>
    </a:lvl5pPr>
    <a:lvl6pPr marL="2286000" algn="l" defTabSz="914400" rtl="0" eaLnBrk="1" latinLnBrk="0" hangingPunct="1">
      <a:defRPr sz="4000" kern="1200">
        <a:solidFill>
          <a:schemeClr val="tx1"/>
        </a:solidFill>
        <a:latin typeface="Tempus Sans ITC" pitchFamily="82" charset="0"/>
        <a:ea typeface="+mn-ea"/>
        <a:cs typeface="Arial" charset="0"/>
      </a:defRPr>
    </a:lvl6pPr>
    <a:lvl7pPr marL="2743200" algn="l" defTabSz="914400" rtl="0" eaLnBrk="1" latinLnBrk="0" hangingPunct="1">
      <a:defRPr sz="4000" kern="1200">
        <a:solidFill>
          <a:schemeClr val="tx1"/>
        </a:solidFill>
        <a:latin typeface="Tempus Sans ITC" pitchFamily="82" charset="0"/>
        <a:ea typeface="+mn-ea"/>
        <a:cs typeface="Arial" charset="0"/>
      </a:defRPr>
    </a:lvl7pPr>
    <a:lvl8pPr marL="3200400" algn="l" defTabSz="914400" rtl="0" eaLnBrk="1" latinLnBrk="0" hangingPunct="1">
      <a:defRPr sz="4000" kern="1200">
        <a:solidFill>
          <a:schemeClr val="tx1"/>
        </a:solidFill>
        <a:latin typeface="Tempus Sans ITC" pitchFamily="82" charset="0"/>
        <a:ea typeface="+mn-ea"/>
        <a:cs typeface="Arial" charset="0"/>
      </a:defRPr>
    </a:lvl8pPr>
    <a:lvl9pPr marL="3657600" algn="l" defTabSz="914400" rtl="0" eaLnBrk="1" latinLnBrk="0" hangingPunct="1">
      <a:defRPr sz="4000" kern="1200">
        <a:solidFill>
          <a:schemeClr val="tx1"/>
        </a:solidFill>
        <a:latin typeface="Tempus Sans ITC" pitchFamily="82"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990000"/>
    <a:srgbClr val="FF0000"/>
    <a:srgbClr val="FFFF99"/>
    <a:srgbClr val="4D4D4D"/>
    <a:srgbClr val="FFFF00"/>
    <a:srgbClr val="66FF33"/>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9" autoAdjust="0"/>
    <p:restoredTop sz="94634" autoAdjust="0"/>
  </p:normalViewPr>
  <p:slideViewPr>
    <p:cSldViewPr>
      <p:cViewPr varScale="1">
        <p:scale>
          <a:sx n="87" d="100"/>
          <a:sy n="87" d="100"/>
        </p:scale>
        <p:origin x="-148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1.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665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65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65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665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00076E11-1AF3-4413-966A-DE20F92BD0FE}" type="slidenum">
              <a:rPr lang="en-US"/>
              <a:pPr>
                <a:defRPr/>
              </a:pPr>
              <a:t>‹#›</a:t>
            </a:fld>
            <a:endParaRPr lang="en-US"/>
          </a:p>
        </p:txBody>
      </p:sp>
    </p:spTree>
    <p:extLst>
      <p:ext uri="{BB962C8B-B14F-4D97-AF65-F5344CB8AC3E}">
        <p14:creationId xmlns:p14="http://schemas.microsoft.com/office/powerpoint/2010/main" val="34848944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solidFill>
                  <a:srgbClr val="000000"/>
                </a:solidFill>
              </a:rPr>
              <a:pPr/>
              <a:t>1</a:t>
            </a:fld>
            <a:endParaRPr lang="en-US" dirty="0">
              <a:solidFill>
                <a:srgbClr val="000000"/>
              </a:solidFill>
            </a:endParaRPr>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pPr eaLnBrk="1" hangingPunct="1"/>
            <a:endParaRPr lang="en-US" smtClean="0"/>
          </a:p>
        </p:txBody>
      </p:sp>
      <p:sp>
        <p:nvSpPr>
          <p:cNvPr id="59396" name="Slide Number Placeholder 3"/>
          <p:cNvSpPr>
            <a:spLocks noGrp="1"/>
          </p:cNvSpPr>
          <p:nvPr>
            <p:ph type="sldNum" sz="quarter" idx="5"/>
          </p:nvPr>
        </p:nvSpPr>
        <p:spPr>
          <a:noFill/>
        </p:spPr>
        <p:txBody>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fld id="{DF8B7A40-C953-41DB-91C6-1BDAD19C7D3C}" type="slidenum">
              <a:rPr lang="en-US" sz="1200">
                <a:latin typeface="Arial" charset="0"/>
              </a:rPr>
              <a:pPr eaLnBrk="1" hangingPunct="1"/>
              <a:t>2</a:t>
            </a:fld>
            <a:endParaRPr lang="en-US"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pPr eaLnBrk="1" hangingPunct="1"/>
            <a:endParaRPr lang="en-US" smtClean="0"/>
          </a:p>
        </p:txBody>
      </p:sp>
      <p:sp>
        <p:nvSpPr>
          <p:cNvPr id="59396" name="Slide Number Placeholder 3"/>
          <p:cNvSpPr>
            <a:spLocks noGrp="1"/>
          </p:cNvSpPr>
          <p:nvPr>
            <p:ph type="sldNum" sz="quarter" idx="5"/>
          </p:nvPr>
        </p:nvSpPr>
        <p:spPr>
          <a:noFill/>
        </p:spPr>
        <p:txBody>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fld id="{DF8B7A40-C953-41DB-91C6-1BDAD19C7D3C}" type="slidenum">
              <a:rPr lang="en-US" sz="1200">
                <a:latin typeface="Arial" charset="0"/>
              </a:rPr>
              <a:pPr eaLnBrk="1" hangingPunct="1"/>
              <a:t>3</a:t>
            </a:fld>
            <a:endParaRPr lang="en-US" sz="12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pPr eaLnBrk="1" hangingPunct="1"/>
            <a:endParaRPr lang="en-US" smtClean="0"/>
          </a:p>
        </p:txBody>
      </p:sp>
      <p:sp>
        <p:nvSpPr>
          <p:cNvPr id="59396" name="Slide Number Placeholder 3"/>
          <p:cNvSpPr>
            <a:spLocks noGrp="1"/>
          </p:cNvSpPr>
          <p:nvPr>
            <p:ph type="sldNum" sz="quarter" idx="5"/>
          </p:nvPr>
        </p:nvSpPr>
        <p:spPr>
          <a:noFill/>
        </p:spPr>
        <p:txBody>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fld id="{DF8B7A40-C953-41DB-91C6-1BDAD19C7D3C}" type="slidenum">
              <a:rPr lang="en-US" sz="1200">
                <a:latin typeface="Arial" charset="0"/>
              </a:rPr>
              <a:pPr eaLnBrk="1" hangingPunct="1"/>
              <a:t>4</a:t>
            </a:fld>
            <a:endParaRPr lang="en-US" sz="12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pPr eaLnBrk="1" hangingPunct="1"/>
            <a:endParaRPr lang="en-US" smtClean="0"/>
          </a:p>
        </p:txBody>
      </p:sp>
      <p:sp>
        <p:nvSpPr>
          <p:cNvPr id="59396" name="Slide Number Placeholder 3"/>
          <p:cNvSpPr>
            <a:spLocks noGrp="1"/>
          </p:cNvSpPr>
          <p:nvPr>
            <p:ph type="sldNum" sz="quarter" idx="5"/>
          </p:nvPr>
        </p:nvSpPr>
        <p:spPr>
          <a:noFill/>
        </p:spPr>
        <p:txBody>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fld id="{DF8B7A40-C953-41DB-91C6-1BDAD19C7D3C}" type="slidenum">
              <a:rPr lang="en-US" sz="1200">
                <a:latin typeface="Arial" charset="0"/>
              </a:rPr>
              <a:pPr eaLnBrk="1" hangingPunct="1"/>
              <a:t>13</a:t>
            </a:fld>
            <a:endParaRPr lang="en-US" sz="12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pPr eaLnBrk="1" hangingPunct="1"/>
            <a:endParaRPr lang="en-US" smtClean="0"/>
          </a:p>
        </p:txBody>
      </p:sp>
      <p:sp>
        <p:nvSpPr>
          <p:cNvPr id="59396" name="Slide Number Placeholder 3"/>
          <p:cNvSpPr>
            <a:spLocks noGrp="1"/>
          </p:cNvSpPr>
          <p:nvPr>
            <p:ph type="sldNum" sz="quarter" idx="5"/>
          </p:nvPr>
        </p:nvSpPr>
        <p:spPr>
          <a:noFill/>
        </p:spPr>
        <p:txBody>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fld id="{DF8B7A40-C953-41DB-91C6-1BDAD19C7D3C}" type="slidenum">
              <a:rPr lang="en-US" sz="1200">
                <a:latin typeface="Arial" charset="0"/>
              </a:rPr>
              <a:pPr eaLnBrk="1" hangingPunct="1"/>
              <a:t>54</a:t>
            </a:fld>
            <a:endParaRPr lang="en-US" sz="120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pPr eaLnBrk="1" hangingPunct="1"/>
            <a:endParaRPr lang="en-US" smtClean="0"/>
          </a:p>
        </p:txBody>
      </p:sp>
      <p:sp>
        <p:nvSpPr>
          <p:cNvPr id="59396" name="Slide Number Placeholder 3"/>
          <p:cNvSpPr>
            <a:spLocks noGrp="1"/>
          </p:cNvSpPr>
          <p:nvPr>
            <p:ph type="sldNum" sz="quarter" idx="5"/>
          </p:nvPr>
        </p:nvSpPr>
        <p:spPr>
          <a:noFill/>
        </p:spPr>
        <p:txBody>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fld id="{DF8B7A40-C953-41DB-91C6-1BDAD19C7D3C}" type="slidenum">
              <a:rPr lang="en-US" sz="1200">
                <a:latin typeface="Arial" charset="0"/>
              </a:rPr>
              <a:pPr eaLnBrk="1" hangingPunct="1"/>
              <a:t>58</a:t>
            </a:fld>
            <a:endParaRPr lang="en-US" sz="120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pPr eaLnBrk="1" hangingPunct="1"/>
            <a:endParaRPr lang="en-US" smtClean="0"/>
          </a:p>
        </p:txBody>
      </p:sp>
      <p:sp>
        <p:nvSpPr>
          <p:cNvPr id="59396" name="Slide Number Placeholder 3"/>
          <p:cNvSpPr>
            <a:spLocks noGrp="1"/>
          </p:cNvSpPr>
          <p:nvPr>
            <p:ph type="sldNum" sz="quarter" idx="5"/>
          </p:nvPr>
        </p:nvSpPr>
        <p:spPr>
          <a:noFill/>
        </p:spPr>
        <p:txBody>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fld id="{DF8B7A40-C953-41DB-91C6-1BDAD19C7D3C}" type="slidenum">
              <a:rPr lang="en-US" sz="1200">
                <a:latin typeface="Arial" charset="0"/>
              </a:rPr>
              <a:pPr eaLnBrk="1" hangingPunct="1"/>
              <a:t>59</a:t>
            </a:fld>
            <a:endParaRPr lang="en-US"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B0D802-387B-4613-80FE-4FB25843B52C}" type="slidenum">
              <a:rPr lang="en-US"/>
              <a:pPr>
                <a:defRPr/>
              </a:pPr>
              <a:t>‹#›</a:t>
            </a:fld>
            <a:endParaRPr lang="en-US"/>
          </a:p>
        </p:txBody>
      </p:sp>
    </p:spTree>
    <p:extLst>
      <p:ext uri="{BB962C8B-B14F-4D97-AF65-F5344CB8AC3E}">
        <p14:creationId xmlns:p14="http://schemas.microsoft.com/office/powerpoint/2010/main" val="1996207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823DA7-7384-41A6-88E4-80414B3F5E95}" type="slidenum">
              <a:rPr lang="en-US"/>
              <a:pPr>
                <a:defRPr/>
              </a:pPr>
              <a:t>‹#›</a:t>
            </a:fld>
            <a:endParaRPr lang="en-US"/>
          </a:p>
        </p:txBody>
      </p:sp>
    </p:spTree>
    <p:extLst>
      <p:ext uri="{BB962C8B-B14F-4D97-AF65-F5344CB8AC3E}">
        <p14:creationId xmlns:p14="http://schemas.microsoft.com/office/powerpoint/2010/main" val="542417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C4B326-43C3-4CCB-8B85-5C8FD4F0FCB0}" type="slidenum">
              <a:rPr lang="en-US"/>
              <a:pPr>
                <a:defRPr/>
              </a:pPr>
              <a:t>‹#›</a:t>
            </a:fld>
            <a:endParaRPr lang="en-US"/>
          </a:p>
        </p:txBody>
      </p:sp>
    </p:spTree>
    <p:extLst>
      <p:ext uri="{BB962C8B-B14F-4D97-AF65-F5344CB8AC3E}">
        <p14:creationId xmlns:p14="http://schemas.microsoft.com/office/powerpoint/2010/main" val="173313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D15D82-490D-441A-8F4F-952BB952BAFA}" type="slidenum">
              <a:rPr lang="en-US"/>
              <a:pPr>
                <a:defRPr/>
              </a:pPr>
              <a:t>‹#›</a:t>
            </a:fld>
            <a:endParaRPr lang="en-US"/>
          </a:p>
        </p:txBody>
      </p:sp>
    </p:spTree>
    <p:extLst>
      <p:ext uri="{BB962C8B-B14F-4D97-AF65-F5344CB8AC3E}">
        <p14:creationId xmlns:p14="http://schemas.microsoft.com/office/powerpoint/2010/main" val="1352231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633FB0-6CF9-4AE2-938C-2D45F07F07E3}" type="slidenum">
              <a:rPr lang="en-US"/>
              <a:pPr>
                <a:defRPr/>
              </a:pPr>
              <a:t>‹#›</a:t>
            </a:fld>
            <a:endParaRPr lang="en-US"/>
          </a:p>
        </p:txBody>
      </p:sp>
    </p:spTree>
    <p:extLst>
      <p:ext uri="{BB962C8B-B14F-4D97-AF65-F5344CB8AC3E}">
        <p14:creationId xmlns:p14="http://schemas.microsoft.com/office/powerpoint/2010/main" val="3318955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2F177E-CA5C-479E-8A6D-D55AED1E286F}" type="slidenum">
              <a:rPr lang="en-US"/>
              <a:pPr>
                <a:defRPr/>
              </a:pPr>
              <a:t>‹#›</a:t>
            </a:fld>
            <a:endParaRPr lang="en-US"/>
          </a:p>
        </p:txBody>
      </p:sp>
    </p:spTree>
    <p:extLst>
      <p:ext uri="{BB962C8B-B14F-4D97-AF65-F5344CB8AC3E}">
        <p14:creationId xmlns:p14="http://schemas.microsoft.com/office/powerpoint/2010/main" val="66713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191A8D8-0D60-4F2F-B703-4F7BBEB7DD6C}" type="slidenum">
              <a:rPr lang="en-US"/>
              <a:pPr>
                <a:defRPr/>
              </a:pPr>
              <a:t>‹#›</a:t>
            </a:fld>
            <a:endParaRPr lang="en-US"/>
          </a:p>
        </p:txBody>
      </p:sp>
    </p:spTree>
    <p:extLst>
      <p:ext uri="{BB962C8B-B14F-4D97-AF65-F5344CB8AC3E}">
        <p14:creationId xmlns:p14="http://schemas.microsoft.com/office/powerpoint/2010/main" val="900559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9667681-F504-413E-B92F-D7492CB0687A}" type="slidenum">
              <a:rPr lang="en-US"/>
              <a:pPr>
                <a:defRPr/>
              </a:pPr>
              <a:t>‹#›</a:t>
            </a:fld>
            <a:endParaRPr lang="en-US"/>
          </a:p>
        </p:txBody>
      </p:sp>
    </p:spTree>
    <p:extLst>
      <p:ext uri="{BB962C8B-B14F-4D97-AF65-F5344CB8AC3E}">
        <p14:creationId xmlns:p14="http://schemas.microsoft.com/office/powerpoint/2010/main" val="1518355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09DEA56-D67F-43BE-AC11-D03BF876F3F6}" type="slidenum">
              <a:rPr lang="en-US"/>
              <a:pPr>
                <a:defRPr/>
              </a:pPr>
              <a:t>‹#›</a:t>
            </a:fld>
            <a:endParaRPr lang="en-US"/>
          </a:p>
        </p:txBody>
      </p:sp>
    </p:spTree>
    <p:extLst>
      <p:ext uri="{BB962C8B-B14F-4D97-AF65-F5344CB8AC3E}">
        <p14:creationId xmlns:p14="http://schemas.microsoft.com/office/powerpoint/2010/main" val="2505929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8EBE97-6E3C-4A66-86C6-93EF7F602CD4}" type="slidenum">
              <a:rPr lang="en-US"/>
              <a:pPr>
                <a:defRPr/>
              </a:pPr>
              <a:t>‹#›</a:t>
            </a:fld>
            <a:endParaRPr lang="en-US"/>
          </a:p>
        </p:txBody>
      </p:sp>
    </p:spTree>
    <p:extLst>
      <p:ext uri="{BB962C8B-B14F-4D97-AF65-F5344CB8AC3E}">
        <p14:creationId xmlns:p14="http://schemas.microsoft.com/office/powerpoint/2010/main" val="1621465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727410-F9DE-42D7-B9F0-BF11FA4F5F1E}" type="slidenum">
              <a:rPr lang="en-US"/>
              <a:pPr>
                <a:defRPr/>
              </a:pPr>
              <a:t>‹#›</a:t>
            </a:fld>
            <a:endParaRPr lang="en-US"/>
          </a:p>
        </p:txBody>
      </p:sp>
    </p:spTree>
    <p:extLst>
      <p:ext uri="{BB962C8B-B14F-4D97-AF65-F5344CB8AC3E}">
        <p14:creationId xmlns:p14="http://schemas.microsoft.com/office/powerpoint/2010/main" val="22320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85D8DDAD-5B8A-4725-83F9-5EB47EB1D7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5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5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0" fill="hold"/>
                                        <p:tgtEl>
                                          <p:spTgt spid="14"/>
                                        </p:tgtEl>
                                        <p:attrNameLst>
                                          <p:attrName>ppt_w</p:attrName>
                                        </p:attrNameLst>
                                      </p:cBhvr>
                                      <p:tavLst>
                                        <p:tav tm="0">
                                          <p:val>
                                            <p:strVal val="4*#ppt_w"/>
                                          </p:val>
                                        </p:tav>
                                        <p:tav tm="100000">
                                          <p:val>
                                            <p:strVal val="#ppt_w"/>
                                          </p:val>
                                        </p:tav>
                                      </p:tavLst>
                                    </p:anim>
                                    <p:anim calcmode="lin" valueType="num">
                                      <p:cBhvr>
                                        <p:cTn id="8" dur="2000" fill="hold"/>
                                        <p:tgtEl>
                                          <p:spTgt spid="1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5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18626" name="Text Box 2"/>
          <p:cNvSpPr txBox="1">
            <a:spLocks noChangeArrowheads="1"/>
          </p:cNvSpPr>
          <p:nvPr/>
        </p:nvSpPr>
        <p:spPr bwMode="auto">
          <a:xfrm>
            <a:off x="152400" y="76200"/>
            <a:ext cx="8763000" cy="2273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80000"/>
              </a:lnSpc>
              <a:spcAft>
                <a:spcPct val="25000"/>
              </a:spcAft>
            </a:pPr>
            <a:r>
              <a:rPr lang="en-US" sz="58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He was quoted by the Magi (wise men) who came to worship Jesus</a:t>
            </a:r>
          </a:p>
        </p:txBody>
      </p:sp>
      <p:sp>
        <p:nvSpPr>
          <p:cNvPr id="1818628" name="Text Box 4"/>
          <p:cNvSpPr txBox="1">
            <a:spLocks noChangeArrowheads="1"/>
          </p:cNvSpPr>
          <p:nvPr/>
        </p:nvSpPr>
        <p:spPr bwMode="auto">
          <a:xfrm>
            <a:off x="266700" y="2454462"/>
            <a:ext cx="8610600" cy="432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pPr>
            <a:r>
              <a:rPr lang="en-US" sz="3800"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Matthew 2:5-6</a:t>
            </a:r>
            <a:r>
              <a:rPr lang="en-US" sz="3800"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r>
            <a:br>
              <a:rPr lang="en-US" sz="3800"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sz="3800" b="1" baseline="30000"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5</a:t>
            </a:r>
            <a:r>
              <a:rPr lang="en-US" sz="3800"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And they said unto him, In Bethlehem of Judaea: for thus it is written by the prophet, </a:t>
            </a:r>
          </a:p>
          <a:p>
            <a:pPr eaLnBrk="1" hangingPunct="1">
              <a:lnSpc>
                <a:spcPct val="80000"/>
              </a:lnSpc>
            </a:pPr>
            <a:r>
              <a:rPr lang="en-US" sz="3800" b="1" baseline="30000"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6</a:t>
            </a:r>
            <a:r>
              <a:rPr lang="en-US" sz="3800"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And thou Bethlehem, in the land of </a:t>
            </a:r>
            <a:r>
              <a:rPr lang="en-US" sz="3800" b="1" dirty="0" err="1">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Juda</a:t>
            </a:r>
            <a:r>
              <a:rPr lang="en-US" sz="3800"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art not the least among the princes of </a:t>
            </a:r>
            <a:r>
              <a:rPr lang="en-US" sz="3800" b="1" dirty="0" err="1">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Juda</a:t>
            </a:r>
            <a:r>
              <a:rPr lang="en-US" sz="3800"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for out of thee shall come a Governor, that shall rule my people Israel.</a:t>
            </a:r>
            <a:r>
              <a:rPr lang="en-US" sz="3800" dirty="0">
                <a:effectLst>
                  <a:glow rad="228600">
                    <a:schemeClr val="accent4">
                      <a:satMod val="175000"/>
                    </a:schemeClr>
                  </a:glow>
                  <a:outerShdw blurRad="50800" dist="38100" dir="2700000" algn="tl" rotWithShape="0">
                    <a:prstClr val="black">
                      <a:alpha val="40000"/>
                    </a:prstClr>
                  </a:outerShdw>
                </a:effectLst>
                <a:latin typeface="Teen" pitchFamily="2" charset="0"/>
              </a:rPr>
              <a:t>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18626">
                                            <p:txEl>
                                              <p:pRg st="0" end="0"/>
                                            </p:txEl>
                                          </p:spTgt>
                                        </p:tgtEl>
                                        <p:attrNameLst>
                                          <p:attrName>style.visibility</p:attrName>
                                        </p:attrNameLst>
                                      </p:cBhvr>
                                      <p:to>
                                        <p:strVal val="visible"/>
                                      </p:to>
                                    </p:set>
                                    <p:animEffect transition="in" filter="fade">
                                      <p:cBhvr>
                                        <p:cTn id="7" dur="500"/>
                                        <p:tgtEl>
                                          <p:spTgt spid="18186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18628"/>
                                        </p:tgtEl>
                                        <p:attrNameLst>
                                          <p:attrName>style.visibility</p:attrName>
                                        </p:attrNameLst>
                                      </p:cBhvr>
                                      <p:to>
                                        <p:strVal val="visible"/>
                                      </p:to>
                                    </p:set>
                                    <p:animEffect transition="in" filter="fade">
                                      <p:cBhvr>
                                        <p:cTn id="12" dur="500"/>
                                        <p:tgtEl>
                                          <p:spTgt spid="1818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862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19650" name="Text Box 2"/>
          <p:cNvSpPr txBox="1">
            <a:spLocks noChangeArrowheads="1"/>
          </p:cNvSpPr>
          <p:nvPr/>
        </p:nvSpPr>
        <p:spPr bwMode="auto">
          <a:xfrm>
            <a:off x="152400" y="76200"/>
            <a:ext cx="8763000" cy="2492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80000"/>
              </a:lnSpc>
              <a:spcAft>
                <a:spcPct val="25000"/>
              </a:spcAft>
            </a:pPr>
            <a:r>
              <a:rPr lang="en-US" sz="64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He was quoted by</a:t>
            </a:r>
            <a:br>
              <a:rPr lang="en-US" sz="64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64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Jesus when He sent out the disciples</a:t>
            </a:r>
          </a:p>
        </p:txBody>
      </p:sp>
      <p:sp>
        <p:nvSpPr>
          <p:cNvPr id="1819652" name="Text Box 4"/>
          <p:cNvSpPr txBox="1">
            <a:spLocks noChangeArrowheads="1"/>
          </p:cNvSpPr>
          <p:nvPr/>
        </p:nvSpPr>
        <p:spPr bwMode="auto">
          <a:xfrm>
            <a:off x="266700" y="2590800"/>
            <a:ext cx="8610600" cy="4058868"/>
          </a:xfrm>
          <a:prstGeom prst="rect">
            <a:avLst/>
          </a:prstGeom>
          <a:noFill/>
          <a:ln>
            <a:noFill/>
          </a:ln>
          <a:effectLst>
            <a:glow rad="228600">
              <a:schemeClr val="accent4">
                <a:satMod val="175000"/>
                <a:alpha val="97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pP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Matthew </a:t>
            </a:r>
            <a:r>
              <a:rPr lang="en-US" b="1" dirty="0" smtClean="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10:35-36</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r>
            <a:b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1" baseline="30000"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35</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For I am come to set a man at variance against his father, and the daughter against her mother, and the daughter in law against her mother in law. </a:t>
            </a:r>
          </a:p>
          <a:p>
            <a:pPr eaLnBrk="1" hangingPunct="1">
              <a:lnSpc>
                <a:spcPct val="80000"/>
              </a:lnSpc>
            </a:pPr>
            <a:r>
              <a:rPr lang="en-US" b="1" baseline="30000"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36</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And a man's foes shall be they of his own household.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19650">
                                            <p:txEl>
                                              <p:pRg st="0" end="0"/>
                                            </p:txEl>
                                          </p:spTgt>
                                        </p:tgtEl>
                                        <p:attrNameLst>
                                          <p:attrName>style.visibility</p:attrName>
                                        </p:attrNameLst>
                                      </p:cBhvr>
                                      <p:to>
                                        <p:strVal val="visible"/>
                                      </p:to>
                                    </p:set>
                                    <p:animEffect transition="in" filter="fade">
                                      <p:cBhvr>
                                        <p:cTn id="7" dur="500"/>
                                        <p:tgtEl>
                                          <p:spTgt spid="18196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19652"/>
                                        </p:tgtEl>
                                        <p:attrNameLst>
                                          <p:attrName>style.visibility</p:attrName>
                                        </p:attrNameLst>
                                      </p:cBhvr>
                                      <p:to>
                                        <p:strVal val="visible"/>
                                      </p:to>
                                    </p:set>
                                    <p:animEffect transition="in" filter="fade">
                                      <p:cBhvr>
                                        <p:cTn id="12" dur="500"/>
                                        <p:tgtEl>
                                          <p:spTgt spid="1819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96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20674" name="Text Box 2"/>
          <p:cNvSpPr txBox="1">
            <a:spLocks noChangeArrowheads="1"/>
          </p:cNvSpPr>
          <p:nvPr/>
        </p:nvSpPr>
        <p:spPr bwMode="auto">
          <a:xfrm>
            <a:off x="609600" y="2209800"/>
            <a:ext cx="8534400" cy="3366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spcAft>
                <a:spcPct val="20000"/>
              </a:spcAft>
              <a:buClr>
                <a:srgbClr val="FFFF99"/>
              </a:buClr>
              <a:buFontTx/>
              <a:buChar char="•"/>
            </a:pPr>
            <a:r>
              <a:rPr lang="en-US" sz="7500" b="1" i="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ISRAEL’S SIN</a:t>
            </a:r>
          </a:p>
          <a:p>
            <a:pPr eaLnBrk="1" hangingPunct="1">
              <a:lnSpc>
                <a:spcPct val="80000"/>
              </a:lnSpc>
              <a:spcAft>
                <a:spcPct val="20000"/>
              </a:spcAft>
              <a:buClr>
                <a:srgbClr val="FFFF99"/>
              </a:buClr>
              <a:buFontTx/>
              <a:buChar char="•"/>
            </a:pPr>
            <a:r>
              <a:rPr lang="en-US" sz="7500" b="1" i="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DESTRUCTION</a:t>
            </a:r>
          </a:p>
          <a:p>
            <a:pPr eaLnBrk="1" hangingPunct="1">
              <a:lnSpc>
                <a:spcPct val="80000"/>
              </a:lnSpc>
              <a:spcAft>
                <a:spcPct val="20000"/>
              </a:spcAft>
              <a:buClr>
                <a:srgbClr val="FFFF99"/>
              </a:buClr>
              <a:buFontTx/>
              <a:buChar char="•"/>
            </a:pPr>
            <a:r>
              <a:rPr lang="en-US" sz="7500" b="1" i="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RESTORATION</a:t>
            </a:r>
          </a:p>
        </p:txBody>
      </p:sp>
      <p:sp>
        <p:nvSpPr>
          <p:cNvPr id="1820675" name="Text Box 3"/>
          <p:cNvSpPr txBox="1">
            <a:spLocks noChangeArrowheads="1"/>
          </p:cNvSpPr>
          <p:nvPr/>
        </p:nvSpPr>
        <p:spPr bwMode="auto">
          <a:xfrm>
            <a:off x="0" y="76200"/>
            <a:ext cx="9144000" cy="1779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80000"/>
              </a:lnSpc>
              <a:spcAft>
                <a:spcPct val="25000"/>
              </a:spcAft>
            </a:pPr>
            <a:r>
              <a:rPr lang="en-US" sz="6700" b="1">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He Has Three</a:t>
            </a:r>
            <a:br>
              <a:rPr lang="en-US" sz="6700" b="1">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6700" b="1">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Major Themes:</a:t>
            </a:r>
          </a:p>
        </p:txBody>
      </p:sp>
      <p:sp>
        <p:nvSpPr>
          <p:cNvPr id="1820676" name="Line 4"/>
          <p:cNvSpPr>
            <a:spLocks noChangeShapeType="1"/>
          </p:cNvSpPr>
          <p:nvPr/>
        </p:nvSpPr>
        <p:spPr bwMode="auto">
          <a:xfrm>
            <a:off x="304800" y="1905000"/>
            <a:ext cx="845820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20675">
                                            <p:txEl>
                                              <p:pRg st="0" end="0"/>
                                            </p:txEl>
                                          </p:spTgt>
                                        </p:tgtEl>
                                        <p:attrNameLst>
                                          <p:attrName>style.visibility</p:attrName>
                                        </p:attrNameLst>
                                      </p:cBhvr>
                                      <p:to>
                                        <p:strVal val="visible"/>
                                      </p:to>
                                    </p:set>
                                    <p:animEffect transition="in" filter="fade">
                                      <p:cBhvr>
                                        <p:cTn id="7" dur="500"/>
                                        <p:tgtEl>
                                          <p:spTgt spid="182067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20676"/>
                                        </p:tgtEl>
                                        <p:attrNameLst>
                                          <p:attrName>style.visibility</p:attrName>
                                        </p:attrNameLst>
                                      </p:cBhvr>
                                      <p:to>
                                        <p:strVal val="visible"/>
                                      </p:to>
                                    </p:set>
                                    <p:animEffect transition="in" filter="fade">
                                      <p:cBhvr>
                                        <p:cTn id="10" dur="500"/>
                                        <p:tgtEl>
                                          <p:spTgt spid="182067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nodeType="clickEffect">
                                  <p:stCondLst>
                                    <p:cond delay="0"/>
                                  </p:stCondLst>
                                  <p:childTnLst>
                                    <p:set>
                                      <p:cBhvr>
                                        <p:cTn id="14" dur="1" fill="hold">
                                          <p:stCondLst>
                                            <p:cond delay="0"/>
                                          </p:stCondLst>
                                        </p:cTn>
                                        <p:tgtEl>
                                          <p:spTgt spid="1820674">
                                            <p:txEl>
                                              <p:pRg st="0" end="0"/>
                                            </p:txEl>
                                          </p:spTgt>
                                        </p:tgtEl>
                                        <p:attrNameLst>
                                          <p:attrName>style.visibility</p:attrName>
                                        </p:attrNameLst>
                                      </p:cBhvr>
                                      <p:to>
                                        <p:strVal val="visible"/>
                                      </p:to>
                                    </p:set>
                                    <p:anim calcmode="lin" valueType="num">
                                      <p:cBhvr additive="base">
                                        <p:cTn id="15" dur="500" fill="hold"/>
                                        <p:tgtEl>
                                          <p:spTgt spid="1820674">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82067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1820674">
                                            <p:txEl>
                                              <p:pRg st="1" end="1"/>
                                            </p:txEl>
                                          </p:spTgt>
                                        </p:tgtEl>
                                        <p:attrNameLst>
                                          <p:attrName>style.visibility</p:attrName>
                                        </p:attrNameLst>
                                      </p:cBhvr>
                                      <p:to>
                                        <p:strVal val="visible"/>
                                      </p:to>
                                    </p:set>
                                    <p:anim calcmode="lin" valueType="num">
                                      <p:cBhvr additive="base">
                                        <p:cTn id="21" dur="500" fill="hold"/>
                                        <p:tgtEl>
                                          <p:spTgt spid="1820674">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82067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1820674">
                                            <p:txEl>
                                              <p:pRg st="2" end="2"/>
                                            </p:txEl>
                                          </p:spTgt>
                                        </p:tgtEl>
                                        <p:attrNameLst>
                                          <p:attrName>style.visibility</p:attrName>
                                        </p:attrNameLst>
                                      </p:cBhvr>
                                      <p:to>
                                        <p:strVal val="visible"/>
                                      </p:to>
                                    </p:set>
                                    <p:anim calcmode="lin" valueType="num">
                                      <p:cBhvr additive="base">
                                        <p:cTn id="27" dur="500" fill="hold"/>
                                        <p:tgtEl>
                                          <p:spTgt spid="1820674">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82067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06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27836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21699" name="Text Box 3"/>
          <p:cNvSpPr txBox="1">
            <a:spLocks noChangeArrowheads="1"/>
          </p:cNvSpPr>
          <p:nvPr/>
        </p:nvSpPr>
        <p:spPr bwMode="auto">
          <a:xfrm>
            <a:off x="0" y="0"/>
            <a:ext cx="9144000" cy="131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80000"/>
              </a:lnSpc>
              <a:spcAft>
                <a:spcPct val="25000"/>
              </a:spcAft>
            </a:pPr>
            <a:r>
              <a:rPr lang="en-US" sz="6100" b="1">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PROPHESIES OF MICAH</a:t>
            </a:r>
            <a:br>
              <a:rPr lang="en-US" sz="6100" b="1">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3700" b="1">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CHAPTERS 4 &amp; 5</a:t>
            </a:r>
          </a:p>
        </p:txBody>
      </p:sp>
      <p:sp>
        <p:nvSpPr>
          <p:cNvPr id="1821700" name="Line 4"/>
          <p:cNvSpPr>
            <a:spLocks noChangeShapeType="1"/>
          </p:cNvSpPr>
          <p:nvPr/>
        </p:nvSpPr>
        <p:spPr bwMode="auto">
          <a:xfrm>
            <a:off x="304800" y="1295400"/>
            <a:ext cx="8458200" cy="0"/>
          </a:xfrm>
          <a:prstGeom prst="line">
            <a:avLst/>
          </a:prstGeom>
          <a:noFill/>
          <a:ln w="9525">
            <a:solidFill>
              <a:srgbClr val="80808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b="1">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1821701" name="Text Box 5"/>
          <p:cNvSpPr txBox="1">
            <a:spLocks noChangeArrowheads="1"/>
          </p:cNvSpPr>
          <p:nvPr/>
        </p:nvSpPr>
        <p:spPr bwMode="auto">
          <a:xfrm>
            <a:off x="228600" y="1371600"/>
            <a:ext cx="8686800" cy="1177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70000"/>
              </a:lnSpc>
              <a:spcAft>
                <a:spcPct val="25000"/>
              </a:spcAft>
            </a:pPr>
            <a:r>
              <a:rPr lang="en-US" sz="48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1.</a:t>
            </a:r>
            <a:r>
              <a:rPr lang="en-US" sz="48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Judah will suffer a 70 year</a:t>
            </a:r>
            <a:br>
              <a:rPr lang="en-US" sz="48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48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Babylonian captivity</a:t>
            </a:r>
          </a:p>
        </p:txBody>
      </p:sp>
      <p:sp>
        <p:nvSpPr>
          <p:cNvPr id="1821704" name="Text Box 8"/>
          <p:cNvSpPr txBox="1">
            <a:spLocks noChangeArrowheads="1"/>
          </p:cNvSpPr>
          <p:nvPr/>
        </p:nvSpPr>
        <p:spPr bwMode="auto">
          <a:xfrm>
            <a:off x="266700" y="2667000"/>
            <a:ext cx="8610600" cy="3993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pPr>
            <a:r>
              <a:rPr lang="en-US" sz="3500"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Micah 4:10</a:t>
            </a:r>
            <a:r>
              <a:rPr lang="en-US" sz="3500"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r>
            <a:br>
              <a:rPr lang="en-US" sz="3500"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sz="3500"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Be in pain, and </a:t>
            </a:r>
            <a:r>
              <a:rPr lang="en-US" sz="3500" b="1" dirty="0" err="1">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labour</a:t>
            </a:r>
            <a:r>
              <a:rPr lang="en-US" sz="3500"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to bring forth, O daughter of Zion, like a woman in travail: for now shalt thou go forth out of the city, and thou shalt dwell in the field, and thou shalt go even to Babylon; there shalt thou be delivered; there the LORD shall redeem thee from the hand of </a:t>
            </a:r>
            <a:r>
              <a:rPr lang="en-US" sz="3500" b="1" dirty="0" err="1">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thine</a:t>
            </a:r>
            <a:r>
              <a:rPr lang="en-US" sz="3500"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enemies.</a:t>
            </a:r>
            <a:r>
              <a:rPr lang="en-US" sz="3500" b="1" dirty="0">
                <a:effectLst>
                  <a:glow rad="228600">
                    <a:schemeClr val="accent4">
                      <a:satMod val="175000"/>
                    </a:schemeClr>
                  </a:glow>
                  <a:outerShdw blurRad="50800" dist="38100" dir="2700000" algn="tl" rotWithShape="0">
                    <a:prstClr val="black">
                      <a:alpha val="40000"/>
                    </a:prstClr>
                  </a:outerShdw>
                </a:effectLst>
                <a:latin typeface="Teen" pitchFamily="2" charset="0"/>
              </a:rPr>
              <a:t>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21699">
                                            <p:txEl>
                                              <p:pRg st="0" end="0"/>
                                            </p:txEl>
                                          </p:spTgt>
                                        </p:tgtEl>
                                        <p:attrNameLst>
                                          <p:attrName>style.visibility</p:attrName>
                                        </p:attrNameLst>
                                      </p:cBhvr>
                                      <p:to>
                                        <p:strVal val="visible"/>
                                      </p:to>
                                    </p:set>
                                    <p:animEffect transition="in" filter="fade">
                                      <p:cBhvr>
                                        <p:cTn id="7" dur="500"/>
                                        <p:tgtEl>
                                          <p:spTgt spid="18216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21700"/>
                                        </p:tgtEl>
                                        <p:attrNameLst>
                                          <p:attrName>style.visibility</p:attrName>
                                        </p:attrNameLst>
                                      </p:cBhvr>
                                      <p:to>
                                        <p:strVal val="visible"/>
                                      </p:to>
                                    </p:set>
                                    <p:animEffect transition="in" filter="fade">
                                      <p:cBhvr>
                                        <p:cTn id="10" dur="500"/>
                                        <p:tgtEl>
                                          <p:spTgt spid="182170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1821701"/>
                                        </p:tgtEl>
                                        <p:attrNameLst>
                                          <p:attrName>style.visibility</p:attrName>
                                        </p:attrNameLst>
                                      </p:cBhvr>
                                      <p:to>
                                        <p:strVal val="visible"/>
                                      </p:to>
                                    </p:set>
                                    <p:animScale>
                                      <p:cBhvr>
                                        <p:cTn id="15" dur="1000" decel="50000" fill="hold">
                                          <p:stCondLst>
                                            <p:cond delay="0"/>
                                          </p:stCondLst>
                                        </p:cTn>
                                        <p:tgtEl>
                                          <p:spTgt spid="18217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821701"/>
                                        </p:tgtEl>
                                        <p:attrNameLst>
                                          <p:attrName>ppt_x</p:attrName>
                                          <p:attrName>ppt_y</p:attrName>
                                        </p:attrNameLst>
                                      </p:cBhvr>
                                    </p:animMotion>
                                    <p:animEffect transition="in" filter="fade">
                                      <p:cBhvr>
                                        <p:cTn id="17" dur="1000"/>
                                        <p:tgtEl>
                                          <p:spTgt spid="182170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21704"/>
                                        </p:tgtEl>
                                        <p:attrNameLst>
                                          <p:attrName>style.visibility</p:attrName>
                                        </p:attrNameLst>
                                      </p:cBhvr>
                                      <p:to>
                                        <p:strVal val="visible"/>
                                      </p:to>
                                    </p:set>
                                    <p:animEffect transition="in" filter="fade">
                                      <p:cBhvr>
                                        <p:cTn id="22" dur="500"/>
                                        <p:tgtEl>
                                          <p:spTgt spid="1821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1700" grpId="0" animBg="1"/>
      <p:bldP spid="1821701" grpId="0"/>
      <p:bldP spid="182170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23746" name="Text Box 2"/>
          <p:cNvSpPr txBox="1">
            <a:spLocks noChangeArrowheads="1"/>
          </p:cNvSpPr>
          <p:nvPr/>
        </p:nvSpPr>
        <p:spPr bwMode="auto">
          <a:xfrm>
            <a:off x="457200" y="2667000"/>
            <a:ext cx="8686800" cy="4068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spcAft>
                <a:spcPct val="20000"/>
              </a:spcAft>
              <a:buClr>
                <a:srgbClr val="FFFF99"/>
              </a:buClr>
              <a:buFontTx/>
              <a:buChar char="•"/>
            </a:pPr>
            <a:r>
              <a:rPr lang="en-US" sz="38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Remarkable prediction!</a:t>
            </a:r>
          </a:p>
          <a:p>
            <a:pPr eaLnBrk="1" hangingPunct="1">
              <a:lnSpc>
                <a:spcPct val="80000"/>
              </a:lnSpc>
              <a:spcAft>
                <a:spcPct val="20000"/>
              </a:spcAft>
              <a:buClr>
                <a:srgbClr val="FFFF99"/>
              </a:buClr>
              <a:buFontTx/>
              <a:buChar char="•"/>
            </a:pPr>
            <a:r>
              <a:rPr lang="en-US" sz="3800" b="1" dirty="0">
                <a:solidFill>
                  <a:srgbClr val="92D05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Assyria was the strong power</a:t>
            </a:r>
            <a:br>
              <a:rPr lang="en-US" sz="3800" b="1" dirty="0">
                <a:solidFill>
                  <a:srgbClr val="92D05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3800" b="1" dirty="0">
                <a:solidFill>
                  <a:srgbClr val="92D05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3800" b="1" dirty="0" smtClean="0">
                <a:solidFill>
                  <a:srgbClr val="92D05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sweeping </a:t>
            </a:r>
            <a:r>
              <a:rPr lang="en-US" sz="3800" b="1" dirty="0">
                <a:solidFill>
                  <a:srgbClr val="92D05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away everything in it’s</a:t>
            </a:r>
            <a:br>
              <a:rPr lang="en-US" sz="3800" b="1" dirty="0">
                <a:solidFill>
                  <a:srgbClr val="92D05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3800" b="1" dirty="0">
                <a:solidFill>
                  <a:srgbClr val="92D05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3800" b="1" dirty="0" smtClean="0">
                <a:solidFill>
                  <a:srgbClr val="92D05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path</a:t>
            </a:r>
            <a:r>
              <a:rPr lang="en-US" sz="3800" b="1" dirty="0">
                <a:solidFill>
                  <a:srgbClr val="92D05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2800" dirty="0">
                <a:solidFill>
                  <a:schemeClr val="accent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(although Jerusalem survived them)</a:t>
            </a:r>
          </a:p>
          <a:p>
            <a:pPr eaLnBrk="1" hangingPunct="1">
              <a:lnSpc>
                <a:spcPct val="80000"/>
              </a:lnSpc>
              <a:spcAft>
                <a:spcPct val="20000"/>
              </a:spcAft>
              <a:buClr>
                <a:srgbClr val="FFFF99"/>
              </a:buClr>
              <a:buFontTx/>
              <a:buChar char="•"/>
            </a:pPr>
            <a:r>
              <a:rPr lang="en-US" sz="38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It would be about 100 </a:t>
            </a:r>
            <a:r>
              <a:rPr lang="en-US" sz="3800" b="1"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years</a:t>
            </a:r>
            <a:br>
              <a:rPr lang="en-US" sz="3800" b="1"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3800" b="1"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before </a:t>
            </a:r>
            <a:r>
              <a:rPr lang="en-US" sz="38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Babylon became a </a:t>
            </a:r>
            <a:r>
              <a:rPr lang="en-US" sz="3800" b="1"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world </a:t>
            </a:r>
            <a:br>
              <a:rPr lang="en-US" sz="3800" b="1"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3800" b="1"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power. They  </a:t>
            </a:r>
            <a:r>
              <a:rPr lang="en-US" sz="38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fell to </a:t>
            </a:r>
            <a:r>
              <a:rPr lang="en-US" sz="3800" b="1"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Babylon</a:t>
            </a:r>
            <a:br>
              <a:rPr lang="en-US" sz="3800" b="1"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3800" b="1"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around </a:t>
            </a:r>
            <a:r>
              <a:rPr lang="en-US" sz="38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606 </a:t>
            </a:r>
            <a:r>
              <a:rPr lang="en-US" sz="3800" b="1"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BC</a:t>
            </a:r>
            <a:r>
              <a:rPr lang="en-US" sz="38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a:t>
            </a:r>
          </a:p>
        </p:txBody>
      </p:sp>
      <p:sp>
        <p:nvSpPr>
          <p:cNvPr id="6" name="Text Box 3"/>
          <p:cNvSpPr txBox="1">
            <a:spLocks noChangeArrowheads="1"/>
          </p:cNvSpPr>
          <p:nvPr/>
        </p:nvSpPr>
        <p:spPr bwMode="auto">
          <a:xfrm>
            <a:off x="0" y="0"/>
            <a:ext cx="9144000" cy="131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80000"/>
              </a:lnSpc>
              <a:spcAft>
                <a:spcPct val="25000"/>
              </a:spcAft>
            </a:pPr>
            <a:r>
              <a:rPr lang="en-US" sz="61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PROPHESIES OF MICAH</a:t>
            </a:r>
            <a:br>
              <a:rPr lang="en-US" sz="61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37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CHAPTERS 4 &amp; 5</a:t>
            </a:r>
          </a:p>
        </p:txBody>
      </p:sp>
      <p:sp>
        <p:nvSpPr>
          <p:cNvPr id="7" name="Line 4"/>
          <p:cNvSpPr>
            <a:spLocks noChangeShapeType="1"/>
          </p:cNvSpPr>
          <p:nvPr/>
        </p:nvSpPr>
        <p:spPr bwMode="auto">
          <a:xfrm>
            <a:off x="304800" y="1295400"/>
            <a:ext cx="8458200" cy="0"/>
          </a:xfrm>
          <a:prstGeom prst="line">
            <a:avLst/>
          </a:prstGeom>
          <a:noFill/>
          <a:ln w="9525">
            <a:solidFill>
              <a:srgbClr val="80808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b="1">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8" name="Text Box 5"/>
          <p:cNvSpPr txBox="1">
            <a:spLocks noChangeArrowheads="1"/>
          </p:cNvSpPr>
          <p:nvPr/>
        </p:nvSpPr>
        <p:spPr bwMode="auto">
          <a:xfrm>
            <a:off x="228600" y="1371600"/>
            <a:ext cx="8686800" cy="1177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70000"/>
              </a:lnSpc>
              <a:spcAft>
                <a:spcPct val="25000"/>
              </a:spcAft>
            </a:pPr>
            <a:r>
              <a:rPr lang="en-US" sz="48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1.</a:t>
            </a:r>
            <a:r>
              <a:rPr lang="en-US" sz="48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Judah will suffer a 70 year</a:t>
            </a:r>
            <a:br>
              <a:rPr lang="en-US" sz="48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48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Babylonian captivity</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823746">
                                            <p:txEl>
                                              <p:pRg st="0" end="0"/>
                                            </p:txEl>
                                          </p:spTgt>
                                        </p:tgtEl>
                                        <p:attrNameLst>
                                          <p:attrName>style.visibility</p:attrName>
                                        </p:attrNameLst>
                                      </p:cBhvr>
                                      <p:to>
                                        <p:strVal val="visible"/>
                                      </p:to>
                                    </p:set>
                                    <p:anim calcmode="lin" valueType="num">
                                      <p:cBhvr additive="base">
                                        <p:cTn id="7" dur="250" fill="hold"/>
                                        <p:tgtEl>
                                          <p:spTgt spid="1823746">
                                            <p:txEl>
                                              <p:pRg st="0" end="0"/>
                                            </p:txEl>
                                          </p:spTgt>
                                        </p:tgtEl>
                                        <p:attrNameLst>
                                          <p:attrName>ppt_x</p:attrName>
                                        </p:attrNameLst>
                                      </p:cBhvr>
                                      <p:tavLst>
                                        <p:tav tm="0">
                                          <p:val>
                                            <p:strVal val="1+#ppt_w/2"/>
                                          </p:val>
                                        </p:tav>
                                        <p:tav tm="100000">
                                          <p:val>
                                            <p:strVal val="#ppt_x"/>
                                          </p:val>
                                        </p:tav>
                                      </p:tavLst>
                                    </p:anim>
                                    <p:anim calcmode="lin" valueType="num">
                                      <p:cBhvr additive="base">
                                        <p:cTn id="8" dur="250" fill="hold"/>
                                        <p:tgtEl>
                                          <p:spTgt spid="182374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823746">
                                            <p:txEl>
                                              <p:pRg st="1" end="1"/>
                                            </p:txEl>
                                          </p:spTgt>
                                        </p:tgtEl>
                                        <p:attrNameLst>
                                          <p:attrName>style.visibility</p:attrName>
                                        </p:attrNameLst>
                                      </p:cBhvr>
                                      <p:to>
                                        <p:strVal val="visible"/>
                                      </p:to>
                                    </p:set>
                                    <p:anim calcmode="lin" valueType="num">
                                      <p:cBhvr additive="base">
                                        <p:cTn id="13" dur="250" fill="hold"/>
                                        <p:tgtEl>
                                          <p:spTgt spid="1823746">
                                            <p:txEl>
                                              <p:pRg st="1" end="1"/>
                                            </p:txEl>
                                          </p:spTgt>
                                        </p:tgtEl>
                                        <p:attrNameLst>
                                          <p:attrName>ppt_x</p:attrName>
                                        </p:attrNameLst>
                                      </p:cBhvr>
                                      <p:tavLst>
                                        <p:tav tm="0">
                                          <p:val>
                                            <p:strVal val="1+#ppt_w/2"/>
                                          </p:val>
                                        </p:tav>
                                        <p:tav tm="100000">
                                          <p:val>
                                            <p:strVal val="#ppt_x"/>
                                          </p:val>
                                        </p:tav>
                                      </p:tavLst>
                                    </p:anim>
                                    <p:anim calcmode="lin" valueType="num">
                                      <p:cBhvr additive="base">
                                        <p:cTn id="14" dur="250" fill="hold"/>
                                        <p:tgtEl>
                                          <p:spTgt spid="182374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823746">
                                            <p:txEl>
                                              <p:pRg st="2" end="2"/>
                                            </p:txEl>
                                          </p:spTgt>
                                        </p:tgtEl>
                                        <p:attrNameLst>
                                          <p:attrName>style.visibility</p:attrName>
                                        </p:attrNameLst>
                                      </p:cBhvr>
                                      <p:to>
                                        <p:strVal val="visible"/>
                                      </p:to>
                                    </p:set>
                                    <p:anim calcmode="lin" valueType="num">
                                      <p:cBhvr additive="base">
                                        <p:cTn id="19" dur="250" fill="hold"/>
                                        <p:tgtEl>
                                          <p:spTgt spid="1823746">
                                            <p:txEl>
                                              <p:pRg st="2" end="2"/>
                                            </p:txEl>
                                          </p:spTgt>
                                        </p:tgtEl>
                                        <p:attrNameLst>
                                          <p:attrName>ppt_x</p:attrName>
                                        </p:attrNameLst>
                                      </p:cBhvr>
                                      <p:tavLst>
                                        <p:tav tm="0">
                                          <p:val>
                                            <p:strVal val="1+#ppt_w/2"/>
                                          </p:val>
                                        </p:tav>
                                        <p:tav tm="100000">
                                          <p:val>
                                            <p:strVal val="#ppt_x"/>
                                          </p:val>
                                        </p:tav>
                                      </p:tavLst>
                                    </p:anim>
                                    <p:anim calcmode="lin" valueType="num">
                                      <p:cBhvr additive="base">
                                        <p:cTn id="20" dur="250" fill="hold"/>
                                        <p:tgtEl>
                                          <p:spTgt spid="182374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24772" name="Text Box 4"/>
          <p:cNvSpPr txBox="1">
            <a:spLocks noChangeArrowheads="1"/>
          </p:cNvSpPr>
          <p:nvPr/>
        </p:nvSpPr>
        <p:spPr bwMode="auto">
          <a:xfrm>
            <a:off x="228600" y="1371600"/>
            <a:ext cx="8686800" cy="1177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70000"/>
              </a:lnSpc>
              <a:spcAft>
                <a:spcPct val="25000"/>
              </a:spcAft>
            </a:pPr>
            <a:r>
              <a:rPr lang="en-US" sz="48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2.</a:t>
            </a:r>
            <a:r>
              <a:rPr lang="en-US" sz="48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The Messiah, the </a:t>
            </a:r>
            <a:r>
              <a:rPr lang="en-US" sz="4800" b="1"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Christ,</a:t>
            </a:r>
            <a:br>
              <a:rPr lang="en-US" sz="4800" b="1"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4800" b="1"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will be </a:t>
            </a:r>
            <a:r>
              <a:rPr lang="en-US" sz="48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born in Bethlehem</a:t>
            </a:r>
          </a:p>
        </p:txBody>
      </p:sp>
      <p:sp>
        <p:nvSpPr>
          <p:cNvPr id="1824774" name="Text Box 6"/>
          <p:cNvSpPr txBox="1">
            <a:spLocks noChangeArrowheads="1"/>
          </p:cNvSpPr>
          <p:nvPr/>
        </p:nvSpPr>
        <p:spPr bwMode="auto">
          <a:xfrm>
            <a:off x="266700" y="2667000"/>
            <a:ext cx="8610600" cy="4031873"/>
          </a:xfrm>
          <a:prstGeom prst="rect">
            <a:avLst/>
          </a:prstGeom>
          <a:noFill/>
          <a:ln>
            <a:noFill/>
          </a:ln>
          <a:effectLst>
            <a:glow rad="228600">
              <a:schemeClr val="accent4">
                <a:satMod val="175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pPr>
            <a:r>
              <a:rPr lang="en-US"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Micah 5:2</a:t>
            </a:r>
            <a:r>
              <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r>
            <a:br>
              <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But thou, Bethlehem </a:t>
            </a:r>
            <a:r>
              <a:rPr lang="en-US" dirty="0" err="1">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Ephratah</a:t>
            </a:r>
            <a:r>
              <a:rPr lang="en-US"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though thou be little among the thousands of Judah, yet out of thee shall he come forth unto me that is to be ruler in Israel; whose goings forth have been from of old, from everlasting.</a:t>
            </a:r>
            <a:r>
              <a:rPr lang="en-US" dirty="0">
                <a:effectLst>
                  <a:glow rad="228600">
                    <a:schemeClr val="accent4">
                      <a:satMod val="175000"/>
                    </a:schemeClr>
                  </a:glow>
                  <a:outerShdw blurRad="50800" dist="38100" dir="2700000" algn="tl" rotWithShape="0">
                    <a:prstClr val="black">
                      <a:alpha val="40000"/>
                    </a:prstClr>
                  </a:outerShdw>
                </a:effectLst>
                <a:latin typeface="Teen" pitchFamily="2" charset="0"/>
              </a:rPr>
              <a:t> </a:t>
            </a:r>
          </a:p>
        </p:txBody>
      </p:sp>
      <p:sp>
        <p:nvSpPr>
          <p:cNvPr id="7" name="Text Box 3"/>
          <p:cNvSpPr txBox="1">
            <a:spLocks noChangeArrowheads="1"/>
          </p:cNvSpPr>
          <p:nvPr/>
        </p:nvSpPr>
        <p:spPr bwMode="auto">
          <a:xfrm>
            <a:off x="0" y="0"/>
            <a:ext cx="9144000" cy="131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80000"/>
              </a:lnSpc>
              <a:spcAft>
                <a:spcPct val="25000"/>
              </a:spcAft>
            </a:pPr>
            <a:r>
              <a:rPr lang="en-US" sz="61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PROPHESIES OF MICAH</a:t>
            </a:r>
            <a:br>
              <a:rPr lang="en-US" sz="61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37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CHAPTERS 4 &amp; 5</a:t>
            </a:r>
          </a:p>
        </p:txBody>
      </p:sp>
      <p:sp>
        <p:nvSpPr>
          <p:cNvPr id="8" name="Line 4"/>
          <p:cNvSpPr>
            <a:spLocks noChangeShapeType="1"/>
          </p:cNvSpPr>
          <p:nvPr/>
        </p:nvSpPr>
        <p:spPr bwMode="auto">
          <a:xfrm>
            <a:off x="304800" y="1295400"/>
            <a:ext cx="8458200" cy="0"/>
          </a:xfrm>
          <a:prstGeom prst="line">
            <a:avLst/>
          </a:prstGeom>
          <a:noFill/>
          <a:ln w="9525">
            <a:solidFill>
              <a:srgbClr val="80808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b="1">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824772"/>
                                        </p:tgtEl>
                                        <p:attrNameLst>
                                          <p:attrName>style.visibility</p:attrName>
                                        </p:attrNameLst>
                                      </p:cBhvr>
                                      <p:to>
                                        <p:strVal val="visible"/>
                                      </p:to>
                                    </p:set>
                                    <p:animScale>
                                      <p:cBhvr>
                                        <p:cTn id="7" dur="1000" decel="50000" fill="hold">
                                          <p:stCondLst>
                                            <p:cond delay="0"/>
                                          </p:stCondLst>
                                        </p:cTn>
                                        <p:tgtEl>
                                          <p:spTgt spid="18247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24772"/>
                                        </p:tgtEl>
                                        <p:attrNameLst>
                                          <p:attrName>ppt_x</p:attrName>
                                          <p:attrName>ppt_y</p:attrName>
                                        </p:attrNameLst>
                                      </p:cBhvr>
                                    </p:animMotion>
                                    <p:animEffect transition="in" filter="fade">
                                      <p:cBhvr>
                                        <p:cTn id="9" dur="1000"/>
                                        <p:tgtEl>
                                          <p:spTgt spid="182477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24774"/>
                                        </p:tgtEl>
                                        <p:attrNameLst>
                                          <p:attrName>style.visibility</p:attrName>
                                        </p:attrNameLst>
                                      </p:cBhvr>
                                      <p:to>
                                        <p:strVal val="visible"/>
                                      </p:to>
                                    </p:set>
                                    <p:animEffect transition="in" filter="fade">
                                      <p:cBhvr>
                                        <p:cTn id="14" dur="500"/>
                                        <p:tgtEl>
                                          <p:spTgt spid="1824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4772" grpId="0"/>
      <p:bldP spid="182477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25799" name="Text Box 7"/>
          <p:cNvSpPr txBox="1">
            <a:spLocks noChangeArrowheads="1"/>
          </p:cNvSpPr>
          <p:nvPr/>
        </p:nvSpPr>
        <p:spPr bwMode="auto">
          <a:xfrm>
            <a:off x="228600" y="2727325"/>
            <a:ext cx="8915400" cy="296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spcAft>
                <a:spcPct val="20000"/>
              </a:spcAft>
              <a:buClr>
                <a:srgbClr val="FFFF99"/>
              </a:buClr>
              <a:buFontTx/>
              <a:buChar char="•"/>
            </a:pPr>
            <a:r>
              <a:rPr lang="en-US" sz="44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The ONLY place in the Old</a:t>
            </a:r>
            <a:br>
              <a:rPr lang="en-US" sz="44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44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Testament where it states</a:t>
            </a:r>
            <a:br>
              <a:rPr lang="en-US" sz="44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44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“where” Jesus would be born</a:t>
            </a:r>
          </a:p>
          <a:p>
            <a:pPr eaLnBrk="1" hangingPunct="1">
              <a:lnSpc>
                <a:spcPct val="80000"/>
              </a:lnSpc>
              <a:spcAft>
                <a:spcPct val="20000"/>
              </a:spcAft>
              <a:buClr>
                <a:srgbClr val="FFFF99"/>
              </a:buClr>
              <a:buFontTx/>
              <a:buChar char="•"/>
            </a:pPr>
            <a:r>
              <a:rPr lang="en-US" sz="4400" b="1" dirty="0">
                <a:solidFill>
                  <a:srgbClr val="92D05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A very small town, located</a:t>
            </a:r>
            <a:br>
              <a:rPr lang="en-US" sz="4400" b="1" dirty="0">
                <a:solidFill>
                  <a:srgbClr val="92D05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4400" b="1" dirty="0">
                <a:solidFill>
                  <a:srgbClr val="92D05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five miles south of Jerusalem</a:t>
            </a:r>
          </a:p>
        </p:txBody>
      </p:sp>
      <p:sp>
        <p:nvSpPr>
          <p:cNvPr id="6" name="Text Box 3"/>
          <p:cNvSpPr txBox="1">
            <a:spLocks noChangeArrowheads="1"/>
          </p:cNvSpPr>
          <p:nvPr/>
        </p:nvSpPr>
        <p:spPr bwMode="auto">
          <a:xfrm>
            <a:off x="0" y="0"/>
            <a:ext cx="9144000" cy="131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80000"/>
              </a:lnSpc>
              <a:spcAft>
                <a:spcPct val="25000"/>
              </a:spcAft>
            </a:pPr>
            <a:r>
              <a:rPr lang="en-US" sz="61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PROPHESIES OF MICAH</a:t>
            </a:r>
            <a:br>
              <a:rPr lang="en-US" sz="61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37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CHAPTERS 4 &amp; 5</a:t>
            </a:r>
          </a:p>
        </p:txBody>
      </p:sp>
      <p:sp>
        <p:nvSpPr>
          <p:cNvPr id="7" name="Line 4"/>
          <p:cNvSpPr>
            <a:spLocks noChangeShapeType="1"/>
          </p:cNvSpPr>
          <p:nvPr/>
        </p:nvSpPr>
        <p:spPr bwMode="auto">
          <a:xfrm>
            <a:off x="304800" y="1295400"/>
            <a:ext cx="8458200" cy="0"/>
          </a:xfrm>
          <a:prstGeom prst="line">
            <a:avLst/>
          </a:prstGeom>
          <a:noFill/>
          <a:ln w="9525">
            <a:solidFill>
              <a:srgbClr val="80808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b="1">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8" name="Text Box 4"/>
          <p:cNvSpPr txBox="1">
            <a:spLocks noChangeArrowheads="1"/>
          </p:cNvSpPr>
          <p:nvPr/>
        </p:nvSpPr>
        <p:spPr bwMode="auto">
          <a:xfrm>
            <a:off x="228600" y="1371600"/>
            <a:ext cx="8686800" cy="1177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70000"/>
              </a:lnSpc>
              <a:spcAft>
                <a:spcPct val="25000"/>
              </a:spcAft>
            </a:pPr>
            <a:r>
              <a:rPr lang="en-US" sz="48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2.</a:t>
            </a:r>
            <a:r>
              <a:rPr lang="en-US" sz="48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The Messiah, the </a:t>
            </a:r>
            <a:r>
              <a:rPr lang="en-US" sz="4800" b="1"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Christ,</a:t>
            </a:r>
            <a:br>
              <a:rPr lang="en-US" sz="4800" b="1"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4800" b="1"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will be </a:t>
            </a:r>
            <a:r>
              <a:rPr lang="en-US" sz="48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born in Bethlehem</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825799">
                                            <p:txEl>
                                              <p:pRg st="0" end="0"/>
                                            </p:txEl>
                                          </p:spTgt>
                                        </p:tgtEl>
                                        <p:attrNameLst>
                                          <p:attrName>style.visibility</p:attrName>
                                        </p:attrNameLst>
                                      </p:cBhvr>
                                      <p:to>
                                        <p:strVal val="visible"/>
                                      </p:to>
                                    </p:set>
                                    <p:anim calcmode="lin" valueType="num">
                                      <p:cBhvr additive="base">
                                        <p:cTn id="7" dur="500" fill="hold"/>
                                        <p:tgtEl>
                                          <p:spTgt spid="18257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257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825799">
                                            <p:txEl>
                                              <p:pRg st="1" end="1"/>
                                            </p:txEl>
                                          </p:spTgt>
                                        </p:tgtEl>
                                        <p:attrNameLst>
                                          <p:attrName>style.visibility</p:attrName>
                                        </p:attrNameLst>
                                      </p:cBhvr>
                                      <p:to>
                                        <p:strVal val="visible"/>
                                      </p:to>
                                    </p:set>
                                    <p:anim calcmode="lin" valueType="num">
                                      <p:cBhvr additive="base">
                                        <p:cTn id="13" dur="500" fill="hold"/>
                                        <p:tgtEl>
                                          <p:spTgt spid="18257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2579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26819" name="Text Box 3"/>
          <p:cNvSpPr txBox="1">
            <a:spLocks noChangeArrowheads="1"/>
          </p:cNvSpPr>
          <p:nvPr/>
        </p:nvSpPr>
        <p:spPr bwMode="auto">
          <a:xfrm>
            <a:off x="266700" y="909336"/>
            <a:ext cx="8610600" cy="503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pP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Matthew 2:1-2</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r>
            <a:b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1" baseline="30000"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1</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Now when Jesus was born in Bethlehem of Judaea in the days of Herod the king, behold, there came wise men from the east to Jerusalem,</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p>
          <a:p>
            <a:pPr eaLnBrk="1" hangingPunct="1">
              <a:lnSpc>
                <a:spcPct val="80000"/>
              </a:lnSpc>
            </a:pPr>
            <a:r>
              <a:rPr lang="en-US" b="1" baseline="30000"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2</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Saying, Where is he that is born King of the Jews? for we have seen his star in the east, and are come to worship him.</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26819"/>
                                        </p:tgtEl>
                                        <p:attrNameLst>
                                          <p:attrName>style.visibility</p:attrName>
                                        </p:attrNameLst>
                                      </p:cBhvr>
                                      <p:to>
                                        <p:strVal val="visible"/>
                                      </p:to>
                                    </p:set>
                                    <p:animEffect transition="in" filter="fade">
                                      <p:cBhvr>
                                        <p:cTn id="7" dur="250"/>
                                        <p:tgtEl>
                                          <p:spTgt spid="1826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68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266700" y="1646333"/>
            <a:ext cx="8610600" cy="3565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pP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Luke 2:4</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r>
            <a:b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And Joseph also went up from Galilee, out of the city of Nazareth, into Judaea, unto the city of David, which is called Bethlehem; (because he was of the house and lineage of David:)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813506" name="Text Box 2"/>
          <p:cNvSpPr txBox="1">
            <a:spLocks noChangeArrowheads="1"/>
          </p:cNvSpPr>
          <p:nvPr/>
        </p:nvSpPr>
        <p:spPr bwMode="auto">
          <a:xfrm>
            <a:off x="152400" y="4502881"/>
            <a:ext cx="8763000" cy="2202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80000"/>
              </a:lnSpc>
              <a:spcAft>
                <a:spcPct val="25000"/>
              </a:spcAft>
            </a:pPr>
            <a:r>
              <a:rPr lang="en-US" sz="8400" b="1"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We’ve Been Off Road In The Past</a:t>
            </a:r>
            <a:endParaRPr lang="en-US" sz="84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13506">
                                            <p:txEl>
                                              <p:pRg st="0" end="0"/>
                                            </p:txEl>
                                          </p:spTgt>
                                        </p:tgtEl>
                                        <p:attrNameLst>
                                          <p:attrName>style.visibility</p:attrName>
                                        </p:attrNameLst>
                                      </p:cBhvr>
                                      <p:to>
                                        <p:strVal val="visible"/>
                                      </p:to>
                                    </p:set>
                                    <p:animEffect transition="in" filter="fade">
                                      <p:cBhvr>
                                        <p:cTn id="7" dur="250"/>
                                        <p:tgtEl>
                                          <p:spTgt spid="18135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266700" y="2136339"/>
            <a:ext cx="86106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pP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John 7:42</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r>
            <a:b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Hath not the scripture said, That Christ cometh of the seed of David, and out of the town of Bethlehem, where David was?</a:t>
            </a:r>
            <a:r>
              <a:rPr lang="en-US" dirty="0">
                <a:effectLst>
                  <a:glow rad="228600">
                    <a:schemeClr val="accent4">
                      <a:satMod val="175000"/>
                    </a:schemeClr>
                  </a:glow>
                  <a:outerShdw blurRad="50800" dist="38100" dir="2700000" algn="tl" rotWithShape="0">
                    <a:prstClr val="black">
                      <a:alpha val="40000"/>
                    </a:prstClr>
                  </a:outerShdw>
                </a:effectLst>
                <a:latin typeface="Teen" pitchFamily="2" charset="0"/>
              </a:rPr>
              <a:t>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29892" name="Text Box 4"/>
          <p:cNvSpPr txBox="1">
            <a:spLocks noChangeArrowheads="1"/>
          </p:cNvSpPr>
          <p:nvPr/>
        </p:nvSpPr>
        <p:spPr bwMode="auto">
          <a:xfrm>
            <a:off x="0" y="1371600"/>
            <a:ext cx="9144000" cy="164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70000"/>
              </a:lnSpc>
              <a:spcAft>
                <a:spcPct val="25000"/>
              </a:spcAft>
            </a:pPr>
            <a:r>
              <a:rPr lang="en-US" sz="48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3.</a:t>
            </a:r>
            <a:r>
              <a:rPr lang="en-US" sz="48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Israel will be set aside </a:t>
            </a:r>
            <a:r>
              <a:rPr lang="en-US" sz="4800" b="1"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until their </a:t>
            </a:r>
            <a:r>
              <a:rPr lang="en-US" sz="4800" b="1" i="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“Spiritual Re-Birth</a:t>
            </a:r>
            <a:r>
              <a:rPr lang="en-US" sz="4800" b="1" i="1"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48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during the tribulation period</a:t>
            </a:r>
          </a:p>
        </p:txBody>
      </p:sp>
      <p:sp>
        <p:nvSpPr>
          <p:cNvPr id="1829894" name="Text Box 6"/>
          <p:cNvSpPr txBox="1">
            <a:spLocks noChangeArrowheads="1"/>
          </p:cNvSpPr>
          <p:nvPr/>
        </p:nvSpPr>
        <p:spPr bwMode="auto">
          <a:xfrm>
            <a:off x="266700" y="3407442"/>
            <a:ext cx="8610600" cy="3069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pPr>
            <a:r>
              <a:rPr lang="en-US"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Micah 5:3</a:t>
            </a:r>
            <a:r>
              <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r>
            <a:br>
              <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Therefore will he give them up, until the time that she which </a:t>
            </a:r>
            <a:r>
              <a:rPr lang="en-US" dirty="0" err="1">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travaileth</a:t>
            </a:r>
            <a:r>
              <a:rPr lang="en-US"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hath brought forth: then the remnant of his brethren shall return unto the children of Israel. </a:t>
            </a:r>
          </a:p>
        </p:txBody>
      </p:sp>
      <p:sp>
        <p:nvSpPr>
          <p:cNvPr id="7" name="Text Box 3"/>
          <p:cNvSpPr txBox="1">
            <a:spLocks noChangeArrowheads="1"/>
          </p:cNvSpPr>
          <p:nvPr/>
        </p:nvSpPr>
        <p:spPr bwMode="auto">
          <a:xfrm>
            <a:off x="0" y="0"/>
            <a:ext cx="9144000" cy="131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80000"/>
              </a:lnSpc>
              <a:spcAft>
                <a:spcPct val="25000"/>
              </a:spcAft>
            </a:pPr>
            <a:r>
              <a:rPr lang="en-US" sz="61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PROPHESIES OF MICAH</a:t>
            </a:r>
            <a:br>
              <a:rPr lang="en-US" sz="61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37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CHAPTERS 4 &amp; 5</a:t>
            </a:r>
          </a:p>
        </p:txBody>
      </p:sp>
      <p:sp>
        <p:nvSpPr>
          <p:cNvPr id="8" name="Line 4"/>
          <p:cNvSpPr>
            <a:spLocks noChangeShapeType="1"/>
          </p:cNvSpPr>
          <p:nvPr/>
        </p:nvSpPr>
        <p:spPr bwMode="auto">
          <a:xfrm>
            <a:off x="304800" y="1295400"/>
            <a:ext cx="8458200" cy="0"/>
          </a:xfrm>
          <a:prstGeom prst="line">
            <a:avLst/>
          </a:prstGeom>
          <a:noFill/>
          <a:ln w="9525">
            <a:solidFill>
              <a:srgbClr val="80808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b="1">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5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1829892"/>
                                        </p:tgtEl>
                                        <p:attrNameLst>
                                          <p:attrName>style.visibility</p:attrName>
                                        </p:attrNameLst>
                                      </p:cBhvr>
                                      <p:to>
                                        <p:strVal val="visible"/>
                                      </p:to>
                                    </p:set>
                                    <p:animScale>
                                      <p:cBhvr>
                                        <p:cTn id="15" dur="1000" decel="50000" fill="hold">
                                          <p:stCondLst>
                                            <p:cond delay="0"/>
                                          </p:stCondLst>
                                        </p:cTn>
                                        <p:tgtEl>
                                          <p:spTgt spid="182989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829892"/>
                                        </p:tgtEl>
                                        <p:attrNameLst>
                                          <p:attrName>ppt_x</p:attrName>
                                          <p:attrName>ppt_y</p:attrName>
                                        </p:attrNameLst>
                                      </p:cBhvr>
                                    </p:animMotion>
                                    <p:animEffect transition="in" filter="fade">
                                      <p:cBhvr>
                                        <p:cTn id="17" dur="1000"/>
                                        <p:tgtEl>
                                          <p:spTgt spid="182989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29894"/>
                                        </p:tgtEl>
                                        <p:attrNameLst>
                                          <p:attrName>style.visibility</p:attrName>
                                        </p:attrNameLst>
                                      </p:cBhvr>
                                      <p:to>
                                        <p:strVal val="visible"/>
                                      </p:to>
                                    </p:set>
                                    <p:animEffect transition="in" filter="fade">
                                      <p:cBhvr>
                                        <p:cTn id="22" dur="500"/>
                                        <p:tgtEl>
                                          <p:spTgt spid="1829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9892" grpId="0"/>
      <p:bldP spid="1829894" grpId="0"/>
      <p:bldP spid="7"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30916" name="Text Box 4"/>
          <p:cNvSpPr txBox="1">
            <a:spLocks noChangeArrowheads="1"/>
          </p:cNvSpPr>
          <p:nvPr/>
        </p:nvSpPr>
        <p:spPr bwMode="auto">
          <a:xfrm>
            <a:off x="0" y="1371600"/>
            <a:ext cx="9144000" cy="117731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70000"/>
              </a:lnSpc>
              <a:spcAft>
                <a:spcPct val="25000"/>
              </a:spcAft>
            </a:pPr>
            <a:r>
              <a:rPr lang="en-US" sz="48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4.</a:t>
            </a:r>
            <a:r>
              <a:rPr lang="en-US" sz="48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The nations will </a:t>
            </a:r>
            <a:r>
              <a:rPr lang="en-US" sz="4800" b="1"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come against </a:t>
            </a:r>
            <a:r>
              <a:rPr lang="en-US" sz="48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Israel at Armageddon</a:t>
            </a:r>
          </a:p>
        </p:txBody>
      </p:sp>
      <p:sp>
        <p:nvSpPr>
          <p:cNvPr id="1830918" name="Text Box 6"/>
          <p:cNvSpPr txBox="1">
            <a:spLocks noChangeArrowheads="1"/>
          </p:cNvSpPr>
          <p:nvPr/>
        </p:nvSpPr>
        <p:spPr bwMode="auto">
          <a:xfrm>
            <a:off x="152400" y="2849223"/>
            <a:ext cx="8839200" cy="3856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pPr>
            <a:r>
              <a:rPr lang="en-US" sz="3800"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Micah 4:11-13</a:t>
            </a:r>
            <a:r>
              <a:rPr lang="en-US" sz="3800"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r>
            <a:br>
              <a:rPr lang="en-US" sz="3800"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sz="3800" baseline="30000"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11</a:t>
            </a:r>
            <a:r>
              <a:rPr lang="en-US" sz="3800"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r>
              <a:rPr lang="en-US" sz="3800"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Now also many nations are gathered against thee, that say, Let her be defiled, and let our eye look upon Zion.</a:t>
            </a:r>
            <a:r>
              <a:rPr lang="en-US" sz="3800"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p>
          <a:p>
            <a:pPr eaLnBrk="1" hangingPunct="1">
              <a:lnSpc>
                <a:spcPct val="80000"/>
              </a:lnSpc>
            </a:pPr>
            <a:r>
              <a:rPr lang="en-US" sz="3800" baseline="30000"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12</a:t>
            </a:r>
            <a:r>
              <a:rPr lang="en-US" sz="3800"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r>
              <a:rPr lang="en-US" sz="3800"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But they know not the thoughts of the LORD, neither understand they his counsel: for he shall gather them as the sheaves into the floor.</a:t>
            </a:r>
            <a:r>
              <a:rPr lang="en-US" sz="3800"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p>
        </p:txBody>
      </p:sp>
      <p:sp>
        <p:nvSpPr>
          <p:cNvPr id="7" name="Text Box 3"/>
          <p:cNvSpPr txBox="1">
            <a:spLocks noChangeArrowheads="1"/>
          </p:cNvSpPr>
          <p:nvPr/>
        </p:nvSpPr>
        <p:spPr bwMode="auto">
          <a:xfrm>
            <a:off x="0" y="0"/>
            <a:ext cx="9144000" cy="131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80000"/>
              </a:lnSpc>
              <a:spcAft>
                <a:spcPct val="25000"/>
              </a:spcAft>
            </a:pPr>
            <a:r>
              <a:rPr lang="en-US" sz="61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PROPHESIES OF MICAH</a:t>
            </a:r>
            <a:br>
              <a:rPr lang="en-US" sz="61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37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CHAPTERS 4 &amp; 5</a:t>
            </a:r>
          </a:p>
        </p:txBody>
      </p:sp>
      <p:sp>
        <p:nvSpPr>
          <p:cNvPr id="8" name="Line 4"/>
          <p:cNvSpPr>
            <a:spLocks noChangeShapeType="1"/>
          </p:cNvSpPr>
          <p:nvPr/>
        </p:nvSpPr>
        <p:spPr bwMode="auto">
          <a:xfrm>
            <a:off x="304800" y="1295400"/>
            <a:ext cx="8458200" cy="0"/>
          </a:xfrm>
          <a:prstGeom prst="line">
            <a:avLst/>
          </a:prstGeom>
          <a:noFill/>
          <a:ln w="9525">
            <a:solidFill>
              <a:srgbClr val="80808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b="1">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830916"/>
                                        </p:tgtEl>
                                        <p:attrNameLst>
                                          <p:attrName>style.visibility</p:attrName>
                                        </p:attrNameLst>
                                      </p:cBhvr>
                                      <p:to>
                                        <p:strVal val="visible"/>
                                      </p:to>
                                    </p:set>
                                    <p:animScale>
                                      <p:cBhvr>
                                        <p:cTn id="7" dur="1000" decel="50000" fill="hold">
                                          <p:stCondLst>
                                            <p:cond delay="0"/>
                                          </p:stCondLst>
                                        </p:cTn>
                                        <p:tgtEl>
                                          <p:spTgt spid="18309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30916"/>
                                        </p:tgtEl>
                                        <p:attrNameLst>
                                          <p:attrName>ppt_x</p:attrName>
                                          <p:attrName>ppt_y</p:attrName>
                                        </p:attrNameLst>
                                      </p:cBhvr>
                                    </p:animMotion>
                                    <p:animEffect transition="in" filter="fade">
                                      <p:cBhvr>
                                        <p:cTn id="9" dur="1000"/>
                                        <p:tgtEl>
                                          <p:spTgt spid="18309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30918"/>
                                        </p:tgtEl>
                                        <p:attrNameLst>
                                          <p:attrName>style.visibility</p:attrName>
                                        </p:attrNameLst>
                                      </p:cBhvr>
                                      <p:to>
                                        <p:strVal val="visible"/>
                                      </p:to>
                                    </p:set>
                                    <p:animEffect transition="in" filter="fade">
                                      <p:cBhvr>
                                        <p:cTn id="14" dur="500"/>
                                        <p:tgtEl>
                                          <p:spTgt spid="1830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0916" grpId="0"/>
      <p:bldP spid="183091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3558" name="Text Box 6"/>
          <p:cNvSpPr txBox="1">
            <a:spLocks noChangeArrowheads="1"/>
          </p:cNvSpPr>
          <p:nvPr/>
        </p:nvSpPr>
        <p:spPr bwMode="auto">
          <a:xfrm>
            <a:off x="266700" y="2773023"/>
            <a:ext cx="8610600" cy="3856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pPr>
            <a:r>
              <a:rPr lang="en-US" sz="3800"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Micah 4:11-13</a:t>
            </a:r>
            <a:r>
              <a:rPr lang="en-US" sz="3800"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r>
            <a:br>
              <a:rPr lang="en-US" sz="3800"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sz="3800" baseline="30000"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13</a:t>
            </a:r>
            <a:r>
              <a:rPr lang="en-US" sz="3800"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r>
              <a:rPr lang="en-US" sz="3800"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Arise and thresh, O daughter of Zion: for I will make </a:t>
            </a:r>
            <a:r>
              <a:rPr lang="en-US" sz="3800" dirty="0" err="1">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thine</a:t>
            </a:r>
            <a:r>
              <a:rPr lang="en-US" sz="3800"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horn iron, and I will make thy hoofs brass: and thou shalt beat in pieces many people: and I will consecrate their gain unto the LORD, and their substance unto the Lord of the whole earth.</a:t>
            </a:r>
          </a:p>
        </p:txBody>
      </p:sp>
      <p:sp>
        <p:nvSpPr>
          <p:cNvPr id="7" name="Text Box 3"/>
          <p:cNvSpPr txBox="1">
            <a:spLocks noChangeArrowheads="1"/>
          </p:cNvSpPr>
          <p:nvPr/>
        </p:nvSpPr>
        <p:spPr bwMode="auto">
          <a:xfrm>
            <a:off x="0" y="0"/>
            <a:ext cx="9144000" cy="131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80000"/>
              </a:lnSpc>
              <a:spcAft>
                <a:spcPct val="25000"/>
              </a:spcAft>
            </a:pPr>
            <a:r>
              <a:rPr lang="en-US" sz="61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PROPHESIES OF MICAH</a:t>
            </a:r>
            <a:br>
              <a:rPr lang="en-US" sz="61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37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CHAPTERS 4 &amp; 5</a:t>
            </a:r>
          </a:p>
        </p:txBody>
      </p:sp>
      <p:sp>
        <p:nvSpPr>
          <p:cNvPr id="8" name="Line 4"/>
          <p:cNvSpPr>
            <a:spLocks noChangeShapeType="1"/>
          </p:cNvSpPr>
          <p:nvPr/>
        </p:nvSpPr>
        <p:spPr bwMode="auto">
          <a:xfrm>
            <a:off x="304800" y="1295400"/>
            <a:ext cx="8458200" cy="0"/>
          </a:xfrm>
          <a:prstGeom prst="line">
            <a:avLst/>
          </a:prstGeom>
          <a:noFill/>
          <a:ln w="9525">
            <a:solidFill>
              <a:srgbClr val="80808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b="1">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9" name="Text Box 4"/>
          <p:cNvSpPr txBox="1">
            <a:spLocks noChangeArrowheads="1"/>
          </p:cNvSpPr>
          <p:nvPr/>
        </p:nvSpPr>
        <p:spPr bwMode="auto">
          <a:xfrm>
            <a:off x="0" y="1371600"/>
            <a:ext cx="9144000" cy="117731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70000"/>
              </a:lnSpc>
              <a:spcAft>
                <a:spcPct val="25000"/>
              </a:spcAft>
            </a:pPr>
            <a:r>
              <a:rPr lang="en-US" sz="48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4.</a:t>
            </a:r>
            <a:r>
              <a:rPr lang="en-US" sz="48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The nations will </a:t>
            </a:r>
            <a:r>
              <a:rPr lang="en-US" sz="4800" b="1"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come against </a:t>
            </a:r>
            <a:r>
              <a:rPr lang="en-US" sz="48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Israel at Armageddon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33991" name="Text Box 7"/>
          <p:cNvSpPr txBox="1">
            <a:spLocks noChangeArrowheads="1"/>
          </p:cNvSpPr>
          <p:nvPr/>
        </p:nvSpPr>
        <p:spPr bwMode="auto">
          <a:xfrm>
            <a:off x="152400" y="3446443"/>
            <a:ext cx="8763000" cy="211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80000"/>
              </a:lnSpc>
              <a:spcAft>
                <a:spcPct val="25000"/>
              </a:spcAft>
            </a:pPr>
            <a:r>
              <a:rPr lang="en-US" sz="80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John’s Vision In Revelation…</a:t>
            </a:r>
          </a:p>
        </p:txBody>
      </p:sp>
      <p:sp>
        <p:nvSpPr>
          <p:cNvPr id="6" name="Text Box 3"/>
          <p:cNvSpPr txBox="1">
            <a:spLocks noChangeArrowheads="1"/>
          </p:cNvSpPr>
          <p:nvPr/>
        </p:nvSpPr>
        <p:spPr bwMode="auto">
          <a:xfrm>
            <a:off x="0" y="0"/>
            <a:ext cx="9144000" cy="131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80000"/>
              </a:lnSpc>
              <a:spcAft>
                <a:spcPct val="25000"/>
              </a:spcAft>
            </a:pPr>
            <a:r>
              <a:rPr lang="en-US" sz="61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PROPHESIES OF MICAH</a:t>
            </a:r>
            <a:br>
              <a:rPr lang="en-US" sz="61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37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CHAPTERS 4 &amp; 5</a:t>
            </a:r>
          </a:p>
        </p:txBody>
      </p:sp>
      <p:sp>
        <p:nvSpPr>
          <p:cNvPr id="7" name="Line 4"/>
          <p:cNvSpPr>
            <a:spLocks noChangeShapeType="1"/>
          </p:cNvSpPr>
          <p:nvPr/>
        </p:nvSpPr>
        <p:spPr bwMode="auto">
          <a:xfrm>
            <a:off x="304800" y="1295400"/>
            <a:ext cx="8458200" cy="0"/>
          </a:xfrm>
          <a:prstGeom prst="line">
            <a:avLst/>
          </a:prstGeom>
          <a:noFill/>
          <a:ln w="9525">
            <a:solidFill>
              <a:srgbClr val="80808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b="1">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8" name="Text Box 4"/>
          <p:cNvSpPr txBox="1">
            <a:spLocks noChangeArrowheads="1"/>
          </p:cNvSpPr>
          <p:nvPr/>
        </p:nvSpPr>
        <p:spPr bwMode="auto">
          <a:xfrm>
            <a:off x="0" y="1371600"/>
            <a:ext cx="9144000" cy="117731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70000"/>
              </a:lnSpc>
              <a:spcAft>
                <a:spcPct val="25000"/>
              </a:spcAft>
            </a:pPr>
            <a:r>
              <a:rPr lang="en-US" sz="48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4.</a:t>
            </a:r>
            <a:r>
              <a:rPr lang="en-US" sz="48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The nations will </a:t>
            </a:r>
            <a:r>
              <a:rPr lang="en-US" sz="4800" b="1"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come against </a:t>
            </a:r>
            <a:r>
              <a:rPr lang="en-US" sz="48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Israel at Armageddon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33991">
                                            <p:txEl>
                                              <p:pRg st="0" end="0"/>
                                            </p:txEl>
                                          </p:spTgt>
                                        </p:tgtEl>
                                        <p:attrNameLst>
                                          <p:attrName>style.visibility</p:attrName>
                                        </p:attrNameLst>
                                      </p:cBhvr>
                                      <p:to>
                                        <p:strVal val="visible"/>
                                      </p:to>
                                    </p:set>
                                    <p:animEffect transition="in" filter="fade">
                                      <p:cBhvr>
                                        <p:cTn id="7" dur="500"/>
                                        <p:tgtEl>
                                          <p:spTgt spid="18339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606" name="Text Box 6"/>
          <p:cNvSpPr txBox="1">
            <a:spLocks noChangeArrowheads="1"/>
          </p:cNvSpPr>
          <p:nvPr/>
        </p:nvSpPr>
        <p:spPr bwMode="auto">
          <a:xfrm>
            <a:off x="266700" y="3018234"/>
            <a:ext cx="8610600"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pPr>
            <a:r>
              <a:rPr lang="en-US"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John 16:13-16</a:t>
            </a:r>
            <a:r>
              <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r>
            <a:br>
              <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aseline="30000"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13</a:t>
            </a:r>
            <a:r>
              <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r>
              <a:rPr lang="en-US"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And I saw three unclean spirits like frogs come out of the mouth of the dragon, and out of the mouth of the beast, and out of the mouth of the false prophet.</a:t>
            </a:r>
            <a:r>
              <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p>
        </p:txBody>
      </p:sp>
      <p:sp>
        <p:nvSpPr>
          <p:cNvPr id="7" name="Text Box 3"/>
          <p:cNvSpPr txBox="1">
            <a:spLocks noChangeArrowheads="1"/>
          </p:cNvSpPr>
          <p:nvPr/>
        </p:nvSpPr>
        <p:spPr bwMode="auto">
          <a:xfrm>
            <a:off x="0" y="0"/>
            <a:ext cx="9144000" cy="131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80000"/>
              </a:lnSpc>
              <a:spcAft>
                <a:spcPct val="25000"/>
              </a:spcAft>
            </a:pPr>
            <a:r>
              <a:rPr lang="en-US" sz="61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PROPHESIES OF MICAH</a:t>
            </a:r>
            <a:br>
              <a:rPr lang="en-US" sz="61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37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CHAPTERS 4 &amp; 5</a:t>
            </a:r>
          </a:p>
        </p:txBody>
      </p:sp>
      <p:sp>
        <p:nvSpPr>
          <p:cNvPr id="8" name="Line 4"/>
          <p:cNvSpPr>
            <a:spLocks noChangeShapeType="1"/>
          </p:cNvSpPr>
          <p:nvPr/>
        </p:nvSpPr>
        <p:spPr bwMode="auto">
          <a:xfrm>
            <a:off x="304800" y="1295400"/>
            <a:ext cx="8458200" cy="0"/>
          </a:xfrm>
          <a:prstGeom prst="line">
            <a:avLst/>
          </a:prstGeom>
          <a:noFill/>
          <a:ln w="9525">
            <a:solidFill>
              <a:srgbClr val="80808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b="1">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9" name="Text Box 4"/>
          <p:cNvSpPr txBox="1">
            <a:spLocks noChangeArrowheads="1"/>
          </p:cNvSpPr>
          <p:nvPr/>
        </p:nvSpPr>
        <p:spPr bwMode="auto">
          <a:xfrm>
            <a:off x="0" y="1371600"/>
            <a:ext cx="9144000" cy="117731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70000"/>
              </a:lnSpc>
              <a:spcAft>
                <a:spcPct val="25000"/>
              </a:spcAft>
            </a:pPr>
            <a:r>
              <a:rPr lang="en-US" sz="48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4.</a:t>
            </a:r>
            <a:r>
              <a:rPr lang="en-US" sz="48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The nations will </a:t>
            </a:r>
            <a:r>
              <a:rPr lang="en-US" sz="4800" b="1"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come against </a:t>
            </a:r>
            <a:r>
              <a:rPr lang="en-US" sz="48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Israel at Armageddon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animEffect transition="in" filter="fade">
                                      <p:cBhvr>
                                        <p:cTn id="7" dur="25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6630" name="Text Box 6"/>
          <p:cNvSpPr txBox="1">
            <a:spLocks noChangeArrowheads="1"/>
          </p:cNvSpPr>
          <p:nvPr/>
        </p:nvSpPr>
        <p:spPr bwMode="auto">
          <a:xfrm>
            <a:off x="266700" y="2914999"/>
            <a:ext cx="8610600" cy="35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pPr>
            <a:r>
              <a:rPr lang="en-US"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John 16:13-16</a:t>
            </a:r>
            <a:r>
              <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r>
            <a:br>
              <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aseline="30000"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14</a:t>
            </a:r>
            <a:r>
              <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r>
              <a:rPr lang="en-US"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For they are the spirits of devils, working miracles, which go forth unto the kings of the earth and of the whole world, to gather them to the battle of that great day of God Almighty.</a:t>
            </a:r>
            <a:r>
              <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p>
        </p:txBody>
      </p:sp>
      <p:sp>
        <p:nvSpPr>
          <p:cNvPr id="7" name="Text Box 3"/>
          <p:cNvSpPr txBox="1">
            <a:spLocks noChangeArrowheads="1"/>
          </p:cNvSpPr>
          <p:nvPr/>
        </p:nvSpPr>
        <p:spPr bwMode="auto">
          <a:xfrm>
            <a:off x="0" y="0"/>
            <a:ext cx="9144000" cy="131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80000"/>
              </a:lnSpc>
              <a:spcAft>
                <a:spcPct val="25000"/>
              </a:spcAft>
            </a:pPr>
            <a:r>
              <a:rPr lang="en-US" sz="61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PROPHESIES OF MICAH</a:t>
            </a:r>
            <a:br>
              <a:rPr lang="en-US" sz="61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37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CHAPTERS 4 &amp; 5</a:t>
            </a:r>
          </a:p>
        </p:txBody>
      </p:sp>
      <p:sp>
        <p:nvSpPr>
          <p:cNvPr id="8" name="Line 4"/>
          <p:cNvSpPr>
            <a:spLocks noChangeShapeType="1"/>
          </p:cNvSpPr>
          <p:nvPr/>
        </p:nvSpPr>
        <p:spPr bwMode="auto">
          <a:xfrm>
            <a:off x="304800" y="1295400"/>
            <a:ext cx="8458200" cy="0"/>
          </a:xfrm>
          <a:prstGeom prst="line">
            <a:avLst/>
          </a:prstGeom>
          <a:noFill/>
          <a:ln w="9525">
            <a:solidFill>
              <a:srgbClr val="80808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b="1">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9" name="Text Box 4"/>
          <p:cNvSpPr txBox="1">
            <a:spLocks noChangeArrowheads="1"/>
          </p:cNvSpPr>
          <p:nvPr/>
        </p:nvSpPr>
        <p:spPr bwMode="auto">
          <a:xfrm>
            <a:off x="0" y="1371600"/>
            <a:ext cx="9144000" cy="117731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70000"/>
              </a:lnSpc>
              <a:spcAft>
                <a:spcPct val="25000"/>
              </a:spcAft>
            </a:pPr>
            <a:r>
              <a:rPr lang="en-US" sz="48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4.</a:t>
            </a:r>
            <a:r>
              <a:rPr lang="en-US" sz="48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The nations will </a:t>
            </a:r>
            <a:r>
              <a:rPr lang="en-US" sz="4800" b="1"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come against </a:t>
            </a:r>
            <a:r>
              <a:rPr lang="en-US" sz="48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Israel at Armageddon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7654" name="Text Box 6"/>
          <p:cNvSpPr txBox="1">
            <a:spLocks noChangeArrowheads="1"/>
          </p:cNvSpPr>
          <p:nvPr/>
        </p:nvSpPr>
        <p:spPr bwMode="auto">
          <a:xfrm>
            <a:off x="266700" y="2692400"/>
            <a:ext cx="8610600" cy="405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pPr>
            <a:r>
              <a:rPr lang="en-US"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John 16:13-16</a:t>
            </a:r>
            <a:r>
              <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r>
            <a:br>
              <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aseline="30000"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15</a:t>
            </a:r>
            <a:r>
              <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r>
              <a:rPr lang="en-US" dirty="0" smtClean="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Behold</a:t>
            </a:r>
            <a:r>
              <a:rPr lang="en-US"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I come as a thief. Blessed is he that </a:t>
            </a:r>
            <a:r>
              <a:rPr lang="en-US" dirty="0" err="1">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watcheth</a:t>
            </a:r>
            <a:r>
              <a:rPr lang="en-US"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and </a:t>
            </a:r>
            <a:r>
              <a:rPr lang="en-US" dirty="0" err="1">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keepeth</a:t>
            </a:r>
            <a:r>
              <a:rPr lang="en-US"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his garments, lest he walk naked, and they see his shame. </a:t>
            </a:r>
          </a:p>
          <a:p>
            <a:pPr eaLnBrk="1" hangingPunct="1">
              <a:lnSpc>
                <a:spcPct val="80000"/>
              </a:lnSpc>
            </a:pPr>
            <a:r>
              <a:rPr lang="en-US" baseline="30000"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16</a:t>
            </a:r>
            <a:r>
              <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r>
              <a:rPr lang="en-US" dirty="0" smtClean="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And </a:t>
            </a:r>
            <a:r>
              <a:rPr lang="en-US"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he gathered them together into a place called in the Hebrew tongue Armageddon.</a:t>
            </a:r>
            <a:r>
              <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p>
        </p:txBody>
      </p:sp>
      <p:sp>
        <p:nvSpPr>
          <p:cNvPr id="7" name="Text Box 3"/>
          <p:cNvSpPr txBox="1">
            <a:spLocks noChangeArrowheads="1"/>
          </p:cNvSpPr>
          <p:nvPr/>
        </p:nvSpPr>
        <p:spPr bwMode="auto">
          <a:xfrm>
            <a:off x="0" y="0"/>
            <a:ext cx="9144000" cy="131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80000"/>
              </a:lnSpc>
              <a:spcAft>
                <a:spcPct val="25000"/>
              </a:spcAft>
            </a:pPr>
            <a:r>
              <a:rPr lang="en-US" sz="61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PROPHESIES OF MICAH</a:t>
            </a:r>
            <a:br>
              <a:rPr lang="en-US" sz="61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37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CHAPTERS 4 &amp; 5</a:t>
            </a:r>
          </a:p>
        </p:txBody>
      </p:sp>
      <p:sp>
        <p:nvSpPr>
          <p:cNvPr id="8" name="Line 4"/>
          <p:cNvSpPr>
            <a:spLocks noChangeShapeType="1"/>
          </p:cNvSpPr>
          <p:nvPr/>
        </p:nvSpPr>
        <p:spPr bwMode="auto">
          <a:xfrm>
            <a:off x="304800" y="1295400"/>
            <a:ext cx="8458200" cy="0"/>
          </a:xfrm>
          <a:prstGeom prst="line">
            <a:avLst/>
          </a:prstGeom>
          <a:noFill/>
          <a:ln w="9525">
            <a:solidFill>
              <a:srgbClr val="80808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b="1">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9" name="Text Box 4"/>
          <p:cNvSpPr txBox="1">
            <a:spLocks noChangeArrowheads="1"/>
          </p:cNvSpPr>
          <p:nvPr/>
        </p:nvSpPr>
        <p:spPr bwMode="auto">
          <a:xfrm>
            <a:off x="0" y="1371600"/>
            <a:ext cx="9144000" cy="117731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70000"/>
              </a:lnSpc>
              <a:spcAft>
                <a:spcPct val="25000"/>
              </a:spcAft>
            </a:pPr>
            <a:r>
              <a:rPr lang="en-US" sz="48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4.</a:t>
            </a:r>
            <a:r>
              <a:rPr lang="en-US" sz="48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The nations will </a:t>
            </a:r>
            <a:r>
              <a:rPr lang="en-US" sz="4800" b="1"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come against </a:t>
            </a:r>
            <a:r>
              <a:rPr lang="en-US" sz="48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Israel at Armageddon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38084" name="Text Box 4"/>
          <p:cNvSpPr txBox="1">
            <a:spLocks noChangeArrowheads="1"/>
          </p:cNvSpPr>
          <p:nvPr/>
        </p:nvSpPr>
        <p:spPr bwMode="auto">
          <a:xfrm>
            <a:off x="0" y="1371600"/>
            <a:ext cx="9144000" cy="11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70000"/>
              </a:lnSpc>
              <a:spcAft>
                <a:spcPct val="25000"/>
              </a:spcAft>
            </a:pPr>
            <a:r>
              <a:rPr lang="en-US" sz="48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5.</a:t>
            </a:r>
            <a:r>
              <a:rPr lang="en-US" sz="48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The nations will </a:t>
            </a:r>
            <a:r>
              <a:rPr lang="en-US" sz="4800" b="1"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be</a:t>
            </a:r>
            <a:br>
              <a:rPr lang="en-US" sz="4800" b="1"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4800" b="1"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utterly destroyed</a:t>
            </a:r>
            <a:endParaRPr lang="en-US" sz="48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1838086" name="Text Box 6"/>
          <p:cNvSpPr txBox="1">
            <a:spLocks noChangeArrowheads="1"/>
          </p:cNvSpPr>
          <p:nvPr/>
        </p:nvSpPr>
        <p:spPr bwMode="auto">
          <a:xfrm>
            <a:off x="152400" y="3241119"/>
            <a:ext cx="88392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pPr>
            <a:r>
              <a:rPr lang="en-US"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Micah 5:15</a:t>
            </a:r>
            <a:r>
              <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r>
            <a:br>
              <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And I will execute vengeance in anger and fury upon the heathen, such as they have not heard.</a:t>
            </a:r>
          </a:p>
        </p:txBody>
      </p:sp>
      <p:sp>
        <p:nvSpPr>
          <p:cNvPr id="7" name="Text Box 3"/>
          <p:cNvSpPr txBox="1">
            <a:spLocks noChangeArrowheads="1"/>
          </p:cNvSpPr>
          <p:nvPr/>
        </p:nvSpPr>
        <p:spPr bwMode="auto">
          <a:xfrm>
            <a:off x="0" y="0"/>
            <a:ext cx="9144000" cy="131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80000"/>
              </a:lnSpc>
              <a:spcAft>
                <a:spcPct val="25000"/>
              </a:spcAft>
            </a:pPr>
            <a:r>
              <a:rPr lang="en-US" sz="61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PROPHESIES OF MICAH</a:t>
            </a:r>
            <a:br>
              <a:rPr lang="en-US" sz="61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37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CHAPTERS 4 &amp; 5</a:t>
            </a:r>
          </a:p>
        </p:txBody>
      </p:sp>
      <p:sp>
        <p:nvSpPr>
          <p:cNvPr id="8" name="Line 4"/>
          <p:cNvSpPr>
            <a:spLocks noChangeShapeType="1"/>
          </p:cNvSpPr>
          <p:nvPr/>
        </p:nvSpPr>
        <p:spPr bwMode="auto">
          <a:xfrm>
            <a:off x="304800" y="1295400"/>
            <a:ext cx="8458200" cy="0"/>
          </a:xfrm>
          <a:prstGeom prst="line">
            <a:avLst/>
          </a:prstGeom>
          <a:noFill/>
          <a:ln w="9525">
            <a:solidFill>
              <a:srgbClr val="80808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b="1">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838084"/>
                                        </p:tgtEl>
                                        <p:attrNameLst>
                                          <p:attrName>style.visibility</p:attrName>
                                        </p:attrNameLst>
                                      </p:cBhvr>
                                      <p:to>
                                        <p:strVal val="visible"/>
                                      </p:to>
                                    </p:set>
                                    <p:animScale>
                                      <p:cBhvr>
                                        <p:cTn id="7" dur="1000" decel="50000" fill="hold">
                                          <p:stCondLst>
                                            <p:cond delay="0"/>
                                          </p:stCondLst>
                                        </p:cTn>
                                        <p:tgtEl>
                                          <p:spTgt spid="183808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38084"/>
                                        </p:tgtEl>
                                        <p:attrNameLst>
                                          <p:attrName>ppt_x</p:attrName>
                                          <p:attrName>ppt_y</p:attrName>
                                        </p:attrNameLst>
                                      </p:cBhvr>
                                    </p:animMotion>
                                    <p:animEffect transition="in" filter="fade">
                                      <p:cBhvr>
                                        <p:cTn id="9" dur="1000"/>
                                        <p:tgtEl>
                                          <p:spTgt spid="183808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38086"/>
                                        </p:tgtEl>
                                        <p:attrNameLst>
                                          <p:attrName>style.visibility</p:attrName>
                                        </p:attrNameLst>
                                      </p:cBhvr>
                                      <p:to>
                                        <p:strVal val="visible"/>
                                      </p:to>
                                    </p:set>
                                    <p:animEffect transition="in" filter="fade">
                                      <p:cBhvr>
                                        <p:cTn id="14" dur="500"/>
                                        <p:tgtEl>
                                          <p:spTgt spid="1838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084" grpId="0"/>
      <p:bldP spid="183808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39111" name="Text Box 7"/>
          <p:cNvSpPr txBox="1">
            <a:spLocks noChangeArrowheads="1"/>
          </p:cNvSpPr>
          <p:nvPr/>
        </p:nvSpPr>
        <p:spPr bwMode="auto">
          <a:xfrm>
            <a:off x="152400" y="3236913"/>
            <a:ext cx="8763000" cy="2207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80000"/>
              </a:lnSpc>
              <a:spcAft>
                <a:spcPct val="25000"/>
              </a:spcAft>
            </a:pPr>
            <a:r>
              <a:rPr lang="en-US" sz="84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John’s Vision In Revelation…</a:t>
            </a:r>
          </a:p>
        </p:txBody>
      </p:sp>
      <p:sp>
        <p:nvSpPr>
          <p:cNvPr id="6" name="Text Box 3"/>
          <p:cNvSpPr txBox="1">
            <a:spLocks noChangeArrowheads="1"/>
          </p:cNvSpPr>
          <p:nvPr/>
        </p:nvSpPr>
        <p:spPr bwMode="auto">
          <a:xfrm>
            <a:off x="0" y="0"/>
            <a:ext cx="9144000" cy="131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80000"/>
              </a:lnSpc>
              <a:spcAft>
                <a:spcPct val="25000"/>
              </a:spcAft>
            </a:pPr>
            <a:r>
              <a:rPr lang="en-US" sz="61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PROPHESIES OF MICAH</a:t>
            </a:r>
            <a:br>
              <a:rPr lang="en-US" sz="61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37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CHAPTERS 4 &amp; 5</a:t>
            </a:r>
          </a:p>
        </p:txBody>
      </p:sp>
      <p:sp>
        <p:nvSpPr>
          <p:cNvPr id="7" name="Line 4"/>
          <p:cNvSpPr>
            <a:spLocks noChangeShapeType="1"/>
          </p:cNvSpPr>
          <p:nvPr/>
        </p:nvSpPr>
        <p:spPr bwMode="auto">
          <a:xfrm>
            <a:off x="304800" y="1295400"/>
            <a:ext cx="8458200" cy="0"/>
          </a:xfrm>
          <a:prstGeom prst="line">
            <a:avLst/>
          </a:prstGeom>
          <a:noFill/>
          <a:ln w="9525">
            <a:solidFill>
              <a:srgbClr val="80808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b="1">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8" name="Text Box 4"/>
          <p:cNvSpPr txBox="1">
            <a:spLocks noChangeArrowheads="1"/>
          </p:cNvSpPr>
          <p:nvPr/>
        </p:nvSpPr>
        <p:spPr bwMode="auto">
          <a:xfrm>
            <a:off x="0" y="1371600"/>
            <a:ext cx="9144000" cy="11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70000"/>
              </a:lnSpc>
              <a:spcAft>
                <a:spcPct val="25000"/>
              </a:spcAft>
            </a:pPr>
            <a:r>
              <a:rPr lang="en-US" sz="48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5.</a:t>
            </a:r>
            <a:r>
              <a:rPr lang="en-US" sz="48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The nations will </a:t>
            </a:r>
            <a:r>
              <a:rPr lang="en-US" sz="4800" b="1"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be</a:t>
            </a:r>
            <a:br>
              <a:rPr lang="en-US" sz="4800" b="1"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4800" b="1"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utterly destroyed</a:t>
            </a:r>
            <a:endParaRPr lang="en-US" sz="48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39111">
                                            <p:txEl>
                                              <p:pRg st="0" end="0"/>
                                            </p:txEl>
                                          </p:spTgt>
                                        </p:tgtEl>
                                        <p:attrNameLst>
                                          <p:attrName>style.visibility</p:attrName>
                                        </p:attrNameLst>
                                      </p:cBhvr>
                                      <p:to>
                                        <p:strVal val="visible"/>
                                      </p:to>
                                    </p:set>
                                    <p:animEffect transition="in" filter="fade">
                                      <p:cBhvr>
                                        <p:cTn id="7" dur="500"/>
                                        <p:tgtEl>
                                          <p:spTgt spid="18391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813506" name="Text Box 2"/>
          <p:cNvSpPr txBox="1">
            <a:spLocks noChangeArrowheads="1"/>
          </p:cNvSpPr>
          <p:nvPr/>
        </p:nvSpPr>
        <p:spPr bwMode="auto">
          <a:xfrm>
            <a:off x="152400" y="4502881"/>
            <a:ext cx="8763000" cy="2217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80000"/>
              </a:lnSpc>
              <a:spcAft>
                <a:spcPct val="25000"/>
              </a:spcAft>
            </a:pPr>
            <a:r>
              <a:rPr lang="en-US" sz="8400" b="1"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Let’s Go Off </a:t>
            </a:r>
            <a:r>
              <a:rPr lang="en-US" sz="8400" b="1" dirty="0" err="1"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Roading</a:t>
            </a:r>
            <a:r>
              <a:rPr lang="en-US" sz="8400" b="1"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Again…</a:t>
            </a:r>
            <a:endParaRPr lang="en-US" sz="84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Tree>
    <p:extLst>
      <p:ext uri="{BB962C8B-B14F-4D97-AF65-F5344CB8AC3E}">
        <p14:creationId xmlns:p14="http://schemas.microsoft.com/office/powerpoint/2010/main" val="3025573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13506">
                                            <p:txEl>
                                              <p:pRg st="0" end="0"/>
                                            </p:txEl>
                                          </p:spTgt>
                                        </p:tgtEl>
                                        <p:attrNameLst>
                                          <p:attrName>style.visibility</p:attrName>
                                        </p:attrNameLst>
                                      </p:cBhvr>
                                      <p:to>
                                        <p:strVal val="visible"/>
                                      </p:to>
                                    </p:set>
                                    <p:animEffect transition="in" filter="fade">
                                      <p:cBhvr>
                                        <p:cTn id="7" dur="250"/>
                                        <p:tgtEl>
                                          <p:spTgt spid="18135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0726" name="Text Box 7"/>
          <p:cNvSpPr txBox="1">
            <a:spLocks noChangeArrowheads="1"/>
          </p:cNvSpPr>
          <p:nvPr/>
        </p:nvSpPr>
        <p:spPr bwMode="auto">
          <a:xfrm>
            <a:off x="266700" y="3102642"/>
            <a:ext cx="8610600" cy="3069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pPr>
            <a:r>
              <a:rPr lang="en-US"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John 19:11-12</a:t>
            </a:r>
            <a:r>
              <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r>
            <a:br>
              <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aseline="30000"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11</a:t>
            </a:r>
            <a:r>
              <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r>
              <a:rPr lang="en-US" dirty="0" smtClean="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And </a:t>
            </a:r>
            <a:r>
              <a:rPr lang="en-US"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I saw heaven opened, and behold a white horse; and he that sat upon him was called Faithful and True, and in righteousness he doth judge and make war.</a:t>
            </a:r>
            <a:r>
              <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p>
        </p:txBody>
      </p:sp>
      <p:sp>
        <p:nvSpPr>
          <p:cNvPr id="7" name="Text Box 3"/>
          <p:cNvSpPr txBox="1">
            <a:spLocks noChangeArrowheads="1"/>
          </p:cNvSpPr>
          <p:nvPr/>
        </p:nvSpPr>
        <p:spPr bwMode="auto">
          <a:xfrm>
            <a:off x="0" y="0"/>
            <a:ext cx="9144000" cy="131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80000"/>
              </a:lnSpc>
              <a:spcAft>
                <a:spcPct val="25000"/>
              </a:spcAft>
            </a:pPr>
            <a:r>
              <a:rPr lang="en-US" sz="61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PROPHESIES OF MICAH</a:t>
            </a:r>
            <a:br>
              <a:rPr lang="en-US" sz="61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37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CHAPTERS 4 &amp; 5</a:t>
            </a:r>
          </a:p>
        </p:txBody>
      </p:sp>
      <p:sp>
        <p:nvSpPr>
          <p:cNvPr id="8" name="Line 4"/>
          <p:cNvSpPr>
            <a:spLocks noChangeShapeType="1"/>
          </p:cNvSpPr>
          <p:nvPr/>
        </p:nvSpPr>
        <p:spPr bwMode="auto">
          <a:xfrm>
            <a:off x="304800" y="1295400"/>
            <a:ext cx="8458200" cy="0"/>
          </a:xfrm>
          <a:prstGeom prst="line">
            <a:avLst/>
          </a:prstGeom>
          <a:noFill/>
          <a:ln w="9525">
            <a:solidFill>
              <a:srgbClr val="80808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b="1">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10" name="Text Box 4"/>
          <p:cNvSpPr txBox="1">
            <a:spLocks noChangeArrowheads="1"/>
          </p:cNvSpPr>
          <p:nvPr/>
        </p:nvSpPr>
        <p:spPr bwMode="auto">
          <a:xfrm>
            <a:off x="0" y="1371600"/>
            <a:ext cx="9144000" cy="11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70000"/>
              </a:lnSpc>
              <a:spcAft>
                <a:spcPct val="25000"/>
              </a:spcAft>
            </a:pPr>
            <a:r>
              <a:rPr lang="en-US" sz="48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5.</a:t>
            </a:r>
            <a:r>
              <a:rPr lang="en-US" sz="48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The nations will </a:t>
            </a:r>
            <a:r>
              <a:rPr lang="en-US" sz="4800" b="1"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be</a:t>
            </a:r>
            <a:br>
              <a:rPr lang="en-US" sz="4800" b="1"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4800" b="1"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utterly destroyed</a:t>
            </a:r>
            <a:endParaRPr lang="en-US" sz="48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fade">
                                      <p:cBhvr>
                                        <p:cTn id="7" dur="25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1750" name="Text Box 6"/>
          <p:cNvSpPr txBox="1">
            <a:spLocks noChangeArrowheads="1"/>
          </p:cNvSpPr>
          <p:nvPr/>
        </p:nvSpPr>
        <p:spPr bwMode="auto">
          <a:xfrm>
            <a:off x="266700" y="3214084"/>
            <a:ext cx="8610600" cy="2577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pPr>
            <a:r>
              <a:rPr lang="en-US"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John 19:11-12</a:t>
            </a:r>
            <a:r>
              <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r>
            <a:br>
              <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aseline="30000"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12</a:t>
            </a:r>
            <a:r>
              <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r>
              <a:rPr lang="en-US"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His eyes were as a flame of fire, and on his head were many crowns; and he had a name written, that no man knew, but he himself.</a:t>
            </a:r>
            <a:r>
              <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p>
        </p:txBody>
      </p:sp>
      <p:sp>
        <p:nvSpPr>
          <p:cNvPr id="7" name="Text Box 3"/>
          <p:cNvSpPr txBox="1">
            <a:spLocks noChangeArrowheads="1"/>
          </p:cNvSpPr>
          <p:nvPr/>
        </p:nvSpPr>
        <p:spPr bwMode="auto">
          <a:xfrm>
            <a:off x="0" y="0"/>
            <a:ext cx="9144000" cy="131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80000"/>
              </a:lnSpc>
              <a:spcAft>
                <a:spcPct val="25000"/>
              </a:spcAft>
            </a:pPr>
            <a:r>
              <a:rPr lang="en-US" sz="61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PROPHESIES OF MICAH</a:t>
            </a:r>
            <a:br>
              <a:rPr lang="en-US" sz="61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37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CHAPTERS 4 &amp; 5</a:t>
            </a:r>
          </a:p>
        </p:txBody>
      </p:sp>
      <p:sp>
        <p:nvSpPr>
          <p:cNvPr id="8" name="Line 4"/>
          <p:cNvSpPr>
            <a:spLocks noChangeShapeType="1"/>
          </p:cNvSpPr>
          <p:nvPr/>
        </p:nvSpPr>
        <p:spPr bwMode="auto">
          <a:xfrm>
            <a:off x="304800" y="1295400"/>
            <a:ext cx="8458200" cy="0"/>
          </a:xfrm>
          <a:prstGeom prst="line">
            <a:avLst/>
          </a:prstGeom>
          <a:noFill/>
          <a:ln w="9525">
            <a:solidFill>
              <a:srgbClr val="80808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b="1">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9" name="Text Box 4"/>
          <p:cNvSpPr txBox="1">
            <a:spLocks noChangeArrowheads="1"/>
          </p:cNvSpPr>
          <p:nvPr/>
        </p:nvSpPr>
        <p:spPr bwMode="auto">
          <a:xfrm>
            <a:off x="0" y="1371600"/>
            <a:ext cx="9144000" cy="11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70000"/>
              </a:lnSpc>
              <a:spcAft>
                <a:spcPct val="25000"/>
              </a:spcAft>
            </a:pPr>
            <a:r>
              <a:rPr lang="en-US" sz="48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5.</a:t>
            </a:r>
            <a:r>
              <a:rPr lang="en-US" sz="48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The nations will </a:t>
            </a:r>
            <a:r>
              <a:rPr lang="en-US" sz="4800" b="1"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be</a:t>
            </a:r>
            <a:br>
              <a:rPr lang="en-US" sz="4800" b="1"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4800" b="1"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utterly destroyed</a:t>
            </a:r>
            <a:endParaRPr lang="en-US" sz="48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2180" name="Text Box 4"/>
          <p:cNvSpPr txBox="1">
            <a:spLocks noChangeArrowheads="1"/>
          </p:cNvSpPr>
          <p:nvPr/>
        </p:nvSpPr>
        <p:spPr bwMode="auto">
          <a:xfrm>
            <a:off x="0" y="1371600"/>
            <a:ext cx="9144000" cy="660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70000"/>
              </a:lnSpc>
              <a:spcAft>
                <a:spcPct val="25000"/>
              </a:spcAft>
            </a:pPr>
            <a:r>
              <a:rPr lang="en-US" sz="4800" b="1" spc="-15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6.</a:t>
            </a:r>
            <a:r>
              <a:rPr lang="en-US" sz="4800" b="1" spc="-15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Jesus Christ will Rule &amp; Reign</a:t>
            </a:r>
          </a:p>
        </p:txBody>
      </p:sp>
      <p:sp>
        <p:nvSpPr>
          <p:cNvPr id="1842182" name="Text Box 6"/>
          <p:cNvSpPr txBox="1">
            <a:spLocks noChangeArrowheads="1"/>
          </p:cNvSpPr>
          <p:nvPr/>
        </p:nvSpPr>
        <p:spPr bwMode="auto">
          <a:xfrm>
            <a:off x="152400" y="2498757"/>
            <a:ext cx="8839200" cy="405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pPr>
            <a:r>
              <a:rPr lang="en-US"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Micah 4:1-8</a:t>
            </a:r>
            <a:r>
              <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r>
            <a:br>
              <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aseline="30000"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1</a:t>
            </a:r>
            <a:r>
              <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r>
              <a:rPr lang="en-US"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But in the last days it shall come to pass, that the mountain of the house of the LORD shall be established in the top of the mountains, and it shall be exalted above the hills; and people shall flow unto it.</a:t>
            </a:r>
            <a:r>
              <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endParaRPr lang="en-US"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endParaRPr>
          </a:p>
        </p:txBody>
      </p:sp>
      <p:sp>
        <p:nvSpPr>
          <p:cNvPr id="7" name="Text Box 3"/>
          <p:cNvSpPr txBox="1">
            <a:spLocks noChangeArrowheads="1"/>
          </p:cNvSpPr>
          <p:nvPr/>
        </p:nvSpPr>
        <p:spPr bwMode="auto">
          <a:xfrm>
            <a:off x="0" y="0"/>
            <a:ext cx="9144000" cy="131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80000"/>
              </a:lnSpc>
              <a:spcAft>
                <a:spcPct val="25000"/>
              </a:spcAft>
            </a:pPr>
            <a:r>
              <a:rPr lang="en-US" sz="61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PROPHESIES OF MICAH</a:t>
            </a:r>
            <a:br>
              <a:rPr lang="en-US" sz="61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37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CHAPTERS 4 &amp; 5</a:t>
            </a:r>
          </a:p>
        </p:txBody>
      </p:sp>
      <p:sp>
        <p:nvSpPr>
          <p:cNvPr id="8" name="Line 4"/>
          <p:cNvSpPr>
            <a:spLocks noChangeShapeType="1"/>
          </p:cNvSpPr>
          <p:nvPr/>
        </p:nvSpPr>
        <p:spPr bwMode="auto">
          <a:xfrm>
            <a:off x="304800" y="1295400"/>
            <a:ext cx="8458200" cy="0"/>
          </a:xfrm>
          <a:prstGeom prst="line">
            <a:avLst/>
          </a:prstGeom>
          <a:noFill/>
          <a:ln w="9525">
            <a:solidFill>
              <a:srgbClr val="80808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b="1">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842180"/>
                                        </p:tgtEl>
                                        <p:attrNameLst>
                                          <p:attrName>style.visibility</p:attrName>
                                        </p:attrNameLst>
                                      </p:cBhvr>
                                      <p:to>
                                        <p:strVal val="visible"/>
                                      </p:to>
                                    </p:set>
                                    <p:animScale>
                                      <p:cBhvr>
                                        <p:cTn id="7" dur="1000" decel="50000" fill="hold">
                                          <p:stCondLst>
                                            <p:cond delay="0"/>
                                          </p:stCondLst>
                                        </p:cTn>
                                        <p:tgtEl>
                                          <p:spTgt spid="18421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42180"/>
                                        </p:tgtEl>
                                        <p:attrNameLst>
                                          <p:attrName>ppt_x</p:attrName>
                                          <p:attrName>ppt_y</p:attrName>
                                        </p:attrNameLst>
                                      </p:cBhvr>
                                    </p:animMotion>
                                    <p:animEffect transition="in" filter="fade">
                                      <p:cBhvr>
                                        <p:cTn id="9" dur="1000"/>
                                        <p:tgtEl>
                                          <p:spTgt spid="184218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42182"/>
                                        </p:tgtEl>
                                        <p:attrNameLst>
                                          <p:attrName>style.visibility</p:attrName>
                                        </p:attrNameLst>
                                      </p:cBhvr>
                                      <p:to>
                                        <p:strVal val="visible"/>
                                      </p:to>
                                    </p:set>
                                    <p:animEffect transition="in" filter="fade">
                                      <p:cBhvr>
                                        <p:cTn id="14" dur="500"/>
                                        <p:tgtEl>
                                          <p:spTgt spid="1842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2180" grpId="0"/>
      <p:bldP spid="18421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8" name="Text Box 6"/>
          <p:cNvSpPr txBox="1">
            <a:spLocks noChangeArrowheads="1"/>
          </p:cNvSpPr>
          <p:nvPr/>
        </p:nvSpPr>
        <p:spPr bwMode="auto">
          <a:xfrm>
            <a:off x="152400" y="2158714"/>
            <a:ext cx="8839200" cy="454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pPr>
            <a:r>
              <a:rPr lang="en-US"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Micah 4:1-8</a:t>
            </a:r>
            <a:r>
              <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r>
            <a:br>
              <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aseline="30000"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2</a:t>
            </a:r>
            <a:r>
              <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r>
              <a:rPr lang="en-US"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And many nations shall come, and say, Come, and let us go up to the mountain of the LORD, and to the house of the God of Jacob; and he will teach us of his ways, and we will walk in his paths: for the law shall go forth of Zion, and the word of the LORD from Jerusalem. </a:t>
            </a:r>
          </a:p>
        </p:txBody>
      </p:sp>
      <p:sp>
        <p:nvSpPr>
          <p:cNvPr id="7" name="Text Box 3"/>
          <p:cNvSpPr txBox="1">
            <a:spLocks noChangeArrowheads="1"/>
          </p:cNvSpPr>
          <p:nvPr/>
        </p:nvSpPr>
        <p:spPr bwMode="auto">
          <a:xfrm>
            <a:off x="0" y="0"/>
            <a:ext cx="9144000" cy="131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80000"/>
              </a:lnSpc>
              <a:spcAft>
                <a:spcPct val="25000"/>
              </a:spcAft>
            </a:pPr>
            <a:r>
              <a:rPr lang="en-US" sz="61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PROPHESIES OF MICAH</a:t>
            </a:r>
            <a:br>
              <a:rPr lang="en-US" sz="61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37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CHAPTERS 4 &amp; 5</a:t>
            </a:r>
          </a:p>
        </p:txBody>
      </p:sp>
      <p:sp>
        <p:nvSpPr>
          <p:cNvPr id="8" name="Line 4"/>
          <p:cNvSpPr>
            <a:spLocks noChangeShapeType="1"/>
          </p:cNvSpPr>
          <p:nvPr/>
        </p:nvSpPr>
        <p:spPr bwMode="auto">
          <a:xfrm>
            <a:off x="304800" y="1295400"/>
            <a:ext cx="8458200" cy="0"/>
          </a:xfrm>
          <a:prstGeom prst="line">
            <a:avLst/>
          </a:prstGeom>
          <a:noFill/>
          <a:ln w="9525">
            <a:solidFill>
              <a:srgbClr val="80808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b="1">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9" name="Text Box 4"/>
          <p:cNvSpPr txBox="1">
            <a:spLocks noChangeArrowheads="1"/>
          </p:cNvSpPr>
          <p:nvPr/>
        </p:nvSpPr>
        <p:spPr bwMode="auto">
          <a:xfrm>
            <a:off x="0" y="1371600"/>
            <a:ext cx="9144000" cy="660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70000"/>
              </a:lnSpc>
              <a:spcAft>
                <a:spcPct val="25000"/>
              </a:spcAft>
            </a:pPr>
            <a:r>
              <a:rPr lang="en-US" sz="4800" b="1" spc="-15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6.</a:t>
            </a:r>
            <a:r>
              <a:rPr lang="en-US" sz="4800" b="1" spc="-15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Jesus Christ will Rule &amp; Reign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22" name="Text Box 6"/>
          <p:cNvSpPr txBox="1">
            <a:spLocks noChangeArrowheads="1"/>
          </p:cNvSpPr>
          <p:nvPr/>
        </p:nvSpPr>
        <p:spPr bwMode="auto">
          <a:xfrm>
            <a:off x="152400" y="2158714"/>
            <a:ext cx="8839200" cy="454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pPr>
            <a:r>
              <a:rPr lang="en-US"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Micah 4:1-8</a:t>
            </a:r>
            <a:br>
              <a:rPr lang="en-US"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aseline="30000"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3</a:t>
            </a:r>
            <a:r>
              <a:rPr lang="en-US"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r>
              <a:rPr lang="en-US" dirty="0" smtClean="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And </a:t>
            </a:r>
            <a:r>
              <a:rPr lang="en-US"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he shall judge among many people, and rebuke strong nations afar off; and they shall beat their swords into plowshares, and their spears into </a:t>
            </a:r>
            <a:r>
              <a:rPr lang="en-US" dirty="0" err="1">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pruninghooks</a:t>
            </a:r>
            <a:r>
              <a:rPr lang="en-US"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nation shall not lift up a sword against nation, neither shall they learn war any more. </a:t>
            </a:r>
          </a:p>
        </p:txBody>
      </p:sp>
      <p:sp>
        <p:nvSpPr>
          <p:cNvPr id="7" name="Text Box 3"/>
          <p:cNvSpPr txBox="1">
            <a:spLocks noChangeArrowheads="1"/>
          </p:cNvSpPr>
          <p:nvPr/>
        </p:nvSpPr>
        <p:spPr bwMode="auto">
          <a:xfrm>
            <a:off x="0" y="0"/>
            <a:ext cx="9144000" cy="131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80000"/>
              </a:lnSpc>
              <a:spcAft>
                <a:spcPct val="25000"/>
              </a:spcAft>
            </a:pPr>
            <a:r>
              <a:rPr lang="en-US" sz="61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PROPHESIES OF MICAH</a:t>
            </a:r>
            <a:br>
              <a:rPr lang="en-US" sz="61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37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CHAPTERS 4 &amp; 5</a:t>
            </a:r>
          </a:p>
        </p:txBody>
      </p:sp>
      <p:sp>
        <p:nvSpPr>
          <p:cNvPr id="8" name="Line 4"/>
          <p:cNvSpPr>
            <a:spLocks noChangeShapeType="1"/>
          </p:cNvSpPr>
          <p:nvPr/>
        </p:nvSpPr>
        <p:spPr bwMode="auto">
          <a:xfrm>
            <a:off x="304800" y="1295400"/>
            <a:ext cx="8458200" cy="0"/>
          </a:xfrm>
          <a:prstGeom prst="line">
            <a:avLst/>
          </a:prstGeom>
          <a:noFill/>
          <a:ln w="9525">
            <a:solidFill>
              <a:srgbClr val="80808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b="1">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9" name="Text Box 4"/>
          <p:cNvSpPr txBox="1">
            <a:spLocks noChangeArrowheads="1"/>
          </p:cNvSpPr>
          <p:nvPr/>
        </p:nvSpPr>
        <p:spPr bwMode="auto">
          <a:xfrm>
            <a:off x="0" y="1371600"/>
            <a:ext cx="9144000" cy="660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70000"/>
              </a:lnSpc>
              <a:spcAft>
                <a:spcPct val="25000"/>
              </a:spcAft>
            </a:pPr>
            <a:r>
              <a:rPr lang="en-US" sz="4800" b="1" spc="-15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6.</a:t>
            </a:r>
            <a:r>
              <a:rPr lang="en-US" sz="4800" b="1" spc="-15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Jesus Christ will Rule &amp; Reign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5846" name="Text Box 6"/>
          <p:cNvSpPr txBox="1">
            <a:spLocks noChangeArrowheads="1"/>
          </p:cNvSpPr>
          <p:nvPr/>
        </p:nvSpPr>
        <p:spPr bwMode="auto">
          <a:xfrm>
            <a:off x="152400" y="2340444"/>
            <a:ext cx="8839200" cy="421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pPr>
            <a:r>
              <a:rPr lang="en-US" sz="3700"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Micah 4:1-8</a:t>
            </a:r>
            <a:r>
              <a:rPr lang="en-US" sz="3700"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r>
            <a:br>
              <a:rPr lang="en-US" sz="3700"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sz="3700" baseline="30000" dirty="0" smtClean="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4</a:t>
            </a:r>
            <a:r>
              <a:rPr lang="en-US" sz="3700" dirty="0" smtClean="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r>
              <a:rPr lang="en-US" sz="3700"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But they shall sit every man under his vine and under his fig tree; and none shall make them afraid: for the mouth of the LORD of hosts hath spoken it.</a:t>
            </a:r>
            <a:r>
              <a:rPr lang="en-US" sz="3700"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p>
          <a:p>
            <a:pPr eaLnBrk="1" hangingPunct="1">
              <a:lnSpc>
                <a:spcPct val="80000"/>
              </a:lnSpc>
            </a:pPr>
            <a:r>
              <a:rPr lang="en-US" sz="3700" baseline="30000"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5</a:t>
            </a:r>
            <a:r>
              <a:rPr lang="en-US" sz="3700"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r>
              <a:rPr lang="en-US" sz="3700" dirty="0" smtClean="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For </a:t>
            </a:r>
            <a:r>
              <a:rPr lang="en-US" sz="3700"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all people will walk every one in the name of his god, and we will walk in the name of the LORD our God for ever and ever.</a:t>
            </a:r>
            <a:r>
              <a:rPr lang="en-US" sz="3700"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endParaRPr lang="en-US" sz="3700"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endParaRPr>
          </a:p>
        </p:txBody>
      </p:sp>
      <p:sp>
        <p:nvSpPr>
          <p:cNvPr id="7" name="Text Box 3"/>
          <p:cNvSpPr txBox="1">
            <a:spLocks noChangeArrowheads="1"/>
          </p:cNvSpPr>
          <p:nvPr/>
        </p:nvSpPr>
        <p:spPr bwMode="auto">
          <a:xfrm>
            <a:off x="0" y="0"/>
            <a:ext cx="9144000" cy="131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80000"/>
              </a:lnSpc>
              <a:spcAft>
                <a:spcPct val="25000"/>
              </a:spcAft>
            </a:pPr>
            <a:r>
              <a:rPr lang="en-US" sz="61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PROPHESIES OF MICAH</a:t>
            </a:r>
            <a:br>
              <a:rPr lang="en-US" sz="61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37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CHAPTERS 4 &amp; 5</a:t>
            </a:r>
          </a:p>
        </p:txBody>
      </p:sp>
      <p:sp>
        <p:nvSpPr>
          <p:cNvPr id="8" name="Line 4"/>
          <p:cNvSpPr>
            <a:spLocks noChangeShapeType="1"/>
          </p:cNvSpPr>
          <p:nvPr/>
        </p:nvSpPr>
        <p:spPr bwMode="auto">
          <a:xfrm>
            <a:off x="304800" y="1295400"/>
            <a:ext cx="8458200" cy="0"/>
          </a:xfrm>
          <a:prstGeom prst="line">
            <a:avLst/>
          </a:prstGeom>
          <a:noFill/>
          <a:ln w="9525">
            <a:solidFill>
              <a:srgbClr val="80808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b="1">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9" name="Text Box 4"/>
          <p:cNvSpPr txBox="1">
            <a:spLocks noChangeArrowheads="1"/>
          </p:cNvSpPr>
          <p:nvPr/>
        </p:nvSpPr>
        <p:spPr bwMode="auto">
          <a:xfrm>
            <a:off x="0" y="1371600"/>
            <a:ext cx="9144000" cy="660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70000"/>
              </a:lnSpc>
              <a:spcAft>
                <a:spcPct val="25000"/>
              </a:spcAft>
            </a:pPr>
            <a:r>
              <a:rPr lang="en-US" sz="4800" b="1" spc="-15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6.</a:t>
            </a:r>
            <a:r>
              <a:rPr lang="en-US" sz="4800" b="1" spc="-15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Jesus Christ will Rule &amp; Reign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6870" name="Text Box 6"/>
          <p:cNvSpPr txBox="1">
            <a:spLocks noChangeArrowheads="1"/>
          </p:cNvSpPr>
          <p:nvPr/>
        </p:nvSpPr>
        <p:spPr bwMode="auto">
          <a:xfrm>
            <a:off x="152400" y="2057400"/>
            <a:ext cx="8839200" cy="4792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pPr>
            <a:r>
              <a:rPr lang="en-US" sz="3800"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Micah 4:1-8</a:t>
            </a:r>
            <a:r>
              <a:rPr lang="en-US" sz="3800"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r>
            <a:br>
              <a:rPr lang="en-US" sz="3800"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sz="3800" baseline="30000"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6</a:t>
            </a:r>
            <a:r>
              <a:rPr lang="en-US" sz="3800"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r>
              <a:rPr lang="en-US" sz="3800" dirty="0" smtClean="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In </a:t>
            </a:r>
            <a:r>
              <a:rPr lang="en-US" sz="3800"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that day, </a:t>
            </a:r>
            <a:r>
              <a:rPr lang="en-US" sz="3800" dirty="0" err="1">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saith</a:t>
            </a:r>
            <a:r>
              <a:rPr lang="en-US" sz="3800"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the LORD, will I assemble her that </a:t>
            </a:r>
            <a:r>
              <a:rPr lang="en-US" sz="3800" dirty="0" err="1">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halteth</a:t>
            </a:r>
            <a:r>
              <a:rPr lang="en-US" sz="3800"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and I will gather her that is driven out, and her that I have afflicted;</a:t>
            </a:r>
            <a:r>
              <a:rPr lang="en-US" sz="3800"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p>
          <a:p>
            <a:pPr eaLnBrk="1" hangingPunct="1">
              <a:lnSpc>
                <a:spcPct val="80000"/>
              </a:lnSpc>
            </a:pPr>
            <a:r>
              <a:rPr lang="en-US" sz="3800" baseline="30000"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7</a:t>
            </a:r>
            <a:r>
              <a:rPr lang="en-US" sz="3800"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r>
              <a:rPr lang="en-US" sz="3800" dirty="0" smtClean="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And </a:t>
            </a:r>
            <a:r>
              <a:rPr lang="en-US" sz="3800"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I will make her that halted a remnant, and her that was cast far off a strong nation: and the LORD shall reign over them in mount</a:t>
            </a:r>
            <a:br>
              <a:rPr lang="en-US" sz="3800"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sz="3800"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Zion from henceforth, even for ever. </a:t>
            </a:r>
          </a:p>
        </p:txBody>
      </p:sp>
      <p:sp>
        <p:nvSpPr>
          <p:cNvPr id="7" name="Text Box 3"/>
          <p:cNvSpPr txBox="1">
            <a:spLocks noChangeArrowheads="1"/>
          </p:cNvSpPr>
          <p:nvPr/>
        </p:nvSpPr>
        <p:spPr bwMode="auto">
          <a:xfrm>
            <a:off x="0" y="0"/>
            <a:ext cx="9144000" cy="131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80000"/>
              </a:lnSpc>
              <a:spcAft>
                <a:spcPct val="25000"/>
              </a:spcAft>
            </a:pPr>
            <a:r>
              <a:rPr lang="en-US" sz="61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PROPHESIES OF MICAH</a:t>
            </a:r>
            <a:br>
              <a:rPr lang="en-US" sz="61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37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CHAPTERS 4 &amp; 5</a:t>
            </a:r>
          </a:p>
        </p:txBody>
      </p:sp>
      <p:sp>
        <p:nvSpPr>
          <p:cNvPr id="8" name="Line 4"/>
          <p:cNvSpPr>
            <a:spLocks noChangeShapeType="1"/>
          </p:cNvSpPr>
          <p:nvPr/>
        </p:nvSpPr>
        <p:spPr bwMode="auto">
          <a:xfrm>
            <a:off x="304800" y="1295400"/>
            <a:ext cx="8458200" cy="0"/>
          </a:xfrm>
          <a:prstGeom prst="line">
            <a:avLst/>
          </a:prstGeom>
          <a:noFill/>
          <a:ln w="9525">
            <a:solidFill>
              <a:srgbClr val="80808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b="1">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9" name="Text Box 4"/>
          <p:cNvSpPr txBox="1">
            <a:spLocks noChangeArrowheads="1"/>
          </p:cNvSpPr>
          <p:nvPr/>
        </p:nvSpPr>
        <p:spPr bwMode="auto">
          <a:xfrm>
            <a:off x="0" y="1371600"/>
            <a:ext cx="9144000" cy="660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70000"/>
              </a:lnSpc>
              <a:spcAft>
                <a:spcPct val="25000"/>
              </a:spcAft>
            </a:pPr>
            <a:r>
              <a:rPr lang="en-US" sz="4800" b="1" spc="-15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6.</a:t>
            </a:r>
            <a:r>
              <a:rPr lang="en-US" sz="4800" b="1" spc="-15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Jesus Christ will Rule &amp; Reign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7894" name="Text Box 6"/>
          <p:cNvSpPr txBox="1">
            <a:spLocks noChangeArrowheads="1"/>
          </p:cNvSpPr>
          <p:nvPr/>
        </p:nvSpPr>
        <p:spPr bwMode="auto">
          <a:xfrm>
            <a:off x="152400" y="2797842"/>
            <a:ext cx="8839200" cy="3069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pPr>
            <a:r>
              <a:rPr lang="en-US"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Micah 4:1-8</a:t>
            </a:r>
            <a:r>
              <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r>
            <a:br>
              <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aseline="30000"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8</a:t>
            </a:r>
            <a:r>
              <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r>
              <a:rPr lang="en-US"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And thou, O tower of the flock, the strong hold of the daughter of Zion, unto thee shall it come, even the first dominion; the kingdom shall come to the daughter of Jerusalem. </a:t>
            </a:r>
          </a:p>
        </p:txBody>
      </p:sp>
      <p:sp>
        <p:nvSpPr>
          <p:cNvPr id="7" name="Text Box 3"/>
          <p:cNvSpPr txBox="1">
            <a:spLocks noChangeArrowheads="1"/>
          </p:cNvSpPr>
          <p:nvPr/>
        </p:nvSpPr>
        <p:spPr bwMode="auto">
          <a:xfrm>
            <a:off x="0" y="0"/>
            <a:ext cx="9144000" cy="131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80000"/>
              </a:lnSpc>
              <a:spcAft>
                <a:spcPct val="25000"/>
              </a:spcAft>
            </a:pPr>
            <a:r>
              <a:rPr lang="en-US" sz="61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PROPHESIES OF MICAH</a:t>
            </a:r>
            <a:br>
              <a:rPr lang="en-US" sz="61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37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CHAPTERS 4 &amp; 5</a:t>
            </a:r>
          </a:p>
        </p:txBody>
      </p:sp>
      <p:sp>
        <p:nvSpPr>
          <p:cNvPr id="8" name="Line 4"/>
          <p:cNvSpPr>
            <a:spLocks noChangeShapeType="1"/>
          </p:cNvSpPr>
          <p:nvPr/>
        </p:nvSpPr>
        <p:spPr bwMode="auto">
          <a:xfrm>
            <a:off x="304800" y="1295400"/>
            <a:ext cx="8458200" cy="0"/>
          </a:xfrm>
          <a:prstGeom prst="line">
            <a:avLst/>
          </a:prstGeom>
          <a:noFill/>
          <a:ln w="9525">
            <a:solidFill>
              <a:srgbClr val="80808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b="1">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9" name="Text Box 4"/>
          <p:cNvSpPr txBox="1">
            <a:spLocks noChangeArrowheads="1"/>
          </p:cNvSpPr>
          <p:nvPr/>
        </p:nvSpPr>
        <p:spPr bwMode="auto">
          <a:xfrm>
            <a:off x="0" y="1371600"/>
            <a:ext cx="9144000" cy="660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70000"/>
              </a:lnSpc>
              <a:spcAft>
                <a:spcPct val="25000"/>
              </a:spcAft>
            </a:pPr>
            <a:r>
              <a:rPr lang="en-US" sz="4800" b="1" spc="-15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6.</a:t>
            </a:r>
            <a:r>
              <a:rPr lang="en-US" sz="4800" b="1" spc="-15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Jesus Christ will Rule &amp; Reign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9346" name="Text Box 2"/>
          <p:cNvSpPr txBox="1">
            <a:spLocks noChangeArrowheads="1"/>
          </p:cNvSpPr>
          <p:nvPr/>
        </p:nvSpPr>
        <p:spPr bwMode="auto">
          <a:xfrm>
            <a:off x="152400" y="1087923"/>
            <a:ext cx="8763000" cy="5084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80000"/>
              </a:lnSpc>
              <a:spcAft>
                <a:spcPct val="25000"/>
              </a:spcAft>
            </a:pPr>
            <a:r>
              <a:rPr lang="en-US" sz="100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God Had A Problem  With His People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49346">
                                            <p:txEl>
                                              <p:pRg st="0" end="0"/>
                                            </p:txEl>
                                          </p:spTgt>
                                        </p:tgtEl>
                                        <p:attrNameLst>
                                          <p:attrName>style.visibility</p:attrName>
                                        </p:attrNameLst>
                                      </p:cBhvr>
                                      <p:to>
                                        <p:strVal val="visible"/>
                                      </p:to>
                                    </p:set>
                                    <p:animEffect transition="in" filter="fade">
                                      <p:cBhvr>
                                        <p:cTn id="7" dur="250"/>
                                        <p:tgtEl>
                                          <p:spTgt spid="18493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51395" name="Text Box 3"/>
          <p:cNvSpPr txBox="1">
            <a:spLocks noChangeArrowheads="1"/>
          </p:cNvSpPr>
          <p:nvPr/>
        </p:nvSpPr>
        <p:spPr bwMode="auto">
          <a:xfrm>
            <a:off x="266700" y="1558575"/>
            <a:ext cx="8610600" cy="522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75000"/>
              </a:lnSpc>
            </a:pPr>
            <a:r>
              <a:rPr lang="en-US" sz="3400" b="1" dirty="0">
                <a:solidFill>
                  <a:srgbClr val="FFC0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Micah 6:1-3</a:t>
            </a:r>
            <a:br>
              <a:rPr lang="en-US" sz="3400" b="1" dirty="0">
                <a:solidFill>
                  <a:srgbClr val="FFC0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3400" b="1" baseline="30000" dirty="0">
                <a:solidFill>
                  <a:srgbClr val="FFC0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1</a:t>
            </a:r>
            <a:r>
              <a:rPr lang="en-US" sz="3400" b="1" dirty="0">
                <a:solidFill>
                  <a:srgbClr val="FFC0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3400" b="1"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Hear </a:t>
            </a:r>
            <a:r>
              <a:rPr lang="en-US" sz="34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ye now what the LORD </a:t>
            </a:r>
            <a:r>
              <a:rPr lang="en-US" sz="3400" b="1" dirty="0" err="1">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saith</a:t>
            </a:r>
            <a:r>
              <a:rPr lang="en-US" sz="34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Arise, contend thou before the mountains, and let the hills hear thy voice. </a:t>
            </a:r>
          </a:p>
          <a:p>
            <a:pPr eaLnBrk="1" hangingPunct="1">
              <a:lnSpc>
                <a:spcPct val="75000"/>
              </a:lnSpc>
            </a:pPr>
            <a:r>
              <a:rPr lang="en-US" sz="3400" b="1" baseline="30000" dirty="0" smtClean="0">
                <a:solidFill>
                  <a:srgbClr val="FFC0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2</a:t>
            </a:r>
            <a:r>
              <a:rPr lang="en-US" sz="3400" b="1" dirty="0" smtClean="0">
                <a:solidFill>
                  <a:schemeClr val="folHlink"/>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34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Hear ye, O mountains, the LORD's controversy, and ye strong foundations of the earth: for the LORD hath a controversy with his people, and he will plead with Israel.</a:t>
            </a:r>
            <a:r>
              <a:rPr lang="en-US" sz="3400" b="1" dirty="0">
                <a:solidFill>
                  <a:schemeClr val="folHlink"/>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p>
          <a:p>
            <a:pPr eaLnBrk="1" hangingPunct="1">
              <a:lnSpc>
                <a:spcPct val="75000"/>
              </a:lnSpc>
            </a:pPr>
            <a:r>
              <a:rPr lang="en-US" sz="3400" b="1" baseline="30000" dirty="0" smtClean="0">
                <a:solidFill>
                  <a:srgbClr val="FFC0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3</a:t>
            </a:r>
            <a:r>
              <a:rPr lang="en-US" sz="3400" b="1" dirty="0" smtClean="0">
                <a:solidFill>
                  <a:schemeClr val="folHlink"/>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34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O my people, what have I done unto thee? and wherein have I wearied thee? testify against me. </a:t>
            </a:r>
          </a:p>
        </p:txBody>
      </p:sp>
      <p:sp>
        <p:nvSpPr>
          <p:cNvPr id="1851396" name="Text Box 4"/>
          <p:cNvSpPr txBox="1">
            <a:spLocks noChangeArrowheads="1"/>
          </p:cNvSpPr>
          <p:nvPr/>
        </p:nvSpPr>
        <p:spPr bwMode="auto">
          <a:xfrm>
            <a:off x="0" y="152400"/>
            <a:ext cx="9144000" cy="121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70000"/>
              </a:lnSpc>
              <a:spcAft>
                <a:spcPct val="25000"/>
              </a:spcAft>
            </a:pPr>
            <a:r>
              <a:rPr lang="en-US" sz="52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What Have I Done To Make You So Tired Of Serving Me?</a:t>
            </a:r>
            <a:endParaRPr lang="en-US"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51396"/>
                                        </p:tgtEl>
                                        <p:attrNameLst>
                                          <p:attrName>style.visibility</p:attrName>
                                        </p:attrNameLst>
                                      </p:cBhvr>
                                      <p:to>
                                        <p:strVal val="visible"/>
                                      </p:to>
                                    </p:set>
                                    <p:animEffect transition="in" filter="fade">
                                      <p:cBhvr>
                                        <p:cTn id="7" dur="250"/>
                                        <p:tgtEl>
                                          <p:spTgt spid="18513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51395"/>
                                        </p:tgtEl>
                                        <p:attrNameLst>
                                          <p:attrName>style.visibility</p:attrName>
                                        </p:attrNameLst>
                                      </p:cBhvr>
                                      <p:to>
                                        <p:strVal val="visible"/>
                                      </p:to>
                                    </p:set>
                                    <p:animEffect transition="in" filter="fade">
                                      <p:cBhvr>
                                        <p:cTn id="12" dur="250"/>
                                        <p:tgtEl>
                                          <p:spTgt spid="1851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395" grpId="0"/>
      <p:bldP spid="185139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06059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4*#ppt_w"/>
                                          </p:val>
                                        </p:tav>
                                        <p:tav tm="100000">
                                          <p:val>
                                            <p:strVal val="#ppt_w"/>
                                          </p:val>
                                        </p:tav>
                                      </p:tavLst>
                                    </p:anim>
                                    <p:anim calcmode="lin" valueType="num">
                                      <p:cBhvr>
                                        <p:cTn id="8" dur="2000" fill="hold"/>
                                        <p:tgtEl>
                                          <p:spTgt spid="3"/>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52418" name="Text Box 2"/>
          <p:cNvSpPr txBox="1">
            <a:spLocks noChangeArrowheads="1"/>
          </p:cNvSpPr>
          <p:nvPr/>
        </p:nvSpPr>
        <p:spPr bwMode="auto">
          <a:xfrm>
            <a:off x="381000" y="1828800"/>
            <a:ext cx="8763000"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spcAft>
                <a:spcPct val="20000"/>
              </a:spcAft>
              <a:buClr>
                <a:srgbClr val="FFFF99"/>
              </a:buClr>
              <a:buFontTx/>
              <a:buChar char="•"/>
            </a:pPr>
            <a:r>
              <a:rPr lang="en-US" sz="54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Ungrateful Spirit</a:t>
            </a:r>
          </a:p>
        </p:txBody>
      </p:sp>
      <p:sp>
        <p:nvSpPr>
          <p:cNvPr id="1852419" name="Text Box 3"/>
          <p:cNvSpPr txBox="1">
            <a:spLocks noChangeArrowheads="1"/>
          </p:cNvSpPr>
          <p:nvPr/>
        </p:nvSpPr>
        <p:spPr bwMode="auto">
          <a:xfrm>
            <a:off x="0" y="76200"/>
            <a:ext cx="9144000" cy="160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70000"/>
              </a:lnSpc>
              <a:spcAft>
                <a:spcPct val="25000"/>
              </a:spcAft>
            </a:pPr>
            <a:r>
              <a:rPr lang="en-US" sz="6700" b="1"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How Do I Get Tired</a:t>
            </a:r>
            <a:br>
              <a:rPr lang="en-US" sz="6700" b="1"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6700" b="1"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Of Serving God?</a:t>
            </a:r>
            <a:endParaRPr lang="en-US" sz="67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1852420" name="Line 4"/>
          <p:cNvSpPr>
            <a:spLocks noChangeShapeType="1"/>
          </p:cNvSpPr>
          <p:nvPr/>
        </p:nvSpPr>
        <p:spPr bwMode="auto">
          <a:xfrm>
            <a:off x="304800" y="1676400"/>
            <a:ext cx="845820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2422" name="Text Box 6"/>
          <p:cNvSpPr txBox="1">
            <a:spLocks noChangeArrowheads="1"/>
          </p:cNvSpPr>
          <p:nvPr/>
        </p:nvSpPr>
        <p:spPr bwMode="auto">
          <a:xfrm>
            <a:off x="304800" y="3152775"/>
            <a:ext cx="86106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pP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Micah 6:4</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r>
            <a:b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For I brought thee up out of the land of Egypt, and redeemed thee out of the house of servants; and I sent before thee Moses, Aaron, and Miriam.</a:t>
            </a:r>
            <a:r>
              <a:rPr lang="en-US" b="1" dirty="0">
                <a:effectLst>
                  <a:glow rad="228600">
                    <a:schemeClr val="accent4">
                      <a:satMod val="175000"/>
                    </a:schemeClr>
                  </a:glow>
                  <a:outerShdw blurRad="50800" dist="38100" dir="2700000" algn="tl" rotWithShape="0">
                    <a:prstClr val="black">
                      <a:alpha val="40000"/>
                    </a:prstClr>
                  </a:outerShdw>
                </a:effectLst>
                <a:latin typeface="Teen" pitchFamily="2" charset="0"/>
              </a:rPr>
              <a:t>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52419">
                                            <p:txEl>
                                              <p:pRg st="0" end="0"/>
                                            </p:txEl>
                                          </p:spTgt>
                                        </p:tgtEl>
                                        <p:attrNameLst>
                                          <p:attrName>style.visibility</p:attrName>
                                        </p:attrNameLst>
                                      </p:cBhvr>
                                      <p:to>
                                        <p:strVal val="visible"/>
                                      </p:to>
                                    </p:set>
                                    <p:animEffect transition="in" filter="fade">
                                      <p:cBhvr>
                                        <p:cTn id="7" dur="250"/>
                                        <p:tgtEl>
                                          <p:spTgt spid="185241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52420"/>
                                        </p:tgtEl>
                                        <p:attrNameLst>
                                          <p:attrName>style.visibility</p:attrName>
                                        </p:attrNameLst>
                                      </p:cBhvr>
                                      <p:to>
                                        <p:strVal val="visible"/>
                                      </p:to>
                                    </p:set>
                                    <p:animEffect transition="in" filter="fade">
                                      <p:cBhvr>
                                        <p:cTn id="10" dur="250"/>
                                        <p:tgtEl>
                                          <p:spTgt spid="185242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852418">
                                            <p:txEl>
                                              <p:pRg st="0" end="0"/>
                                            </p:txEl>
                                          </p:spTgt>
                                        </p:tgtEl>
                                        <p:attrNameLst>
                                          <p:attrName>style.visibility</p:attrName>
                                        </p:attrNameLst>
                                      </p:cBhvr>
                                      <p:to>
                                        <p:strVal val="visible"/>
                                      </p:to>
                                    </p:set>
                                    <p:animEffect transition="in" filter="fade">
                                      <p:cBhvr>
                                        <p:cTn id="15" dur="250"/>
                                        <p:tgtEl>
                                          <p:spTgt spid="185241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52422"/>
                                        </p:tgtEl>
                                        <p:attrNameLst>
                                          <p:attrName>style.visibility</p:attrName>
                                        </p:attrNameLst>
                                      </p:cBhvr>
                                      <p:to>
                                        <p:strVal val="visible"/>
                                      </p:to>
                                    </p:set>
                                    <p:animEffect transition="in" filter="fade">
                                      <p:cBhvr>
                                        <p:cTn id="20" dur="250"/>
                                        <p:tgtEl>
                                          <p:spTgt spid="1852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2420" grpId="0" animBg="1"/>
      <p:bldP spid="185242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53442" name="Text Box 2"/>
          <p:cNvSpPr txBox="1">
            <a:spLocks noChangeArrowheads="1"/>
          </p:cNvSpPr>
          <p:nvPr/>
        </p:nvSpPr>
        <p:spPr bwMode="auto">
          <a:xfrm>
            <a:off x="381000" y="1828800"/>
            <a:ext cx="8763000" cy="162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spcAft>
                <a:spcPct val="20000"/>
              </a:spcAft>
              <a:buClr>
                <a:srgbClr val="FFFF99"/>
              </a:buClr>
              <a:buFontTx/>
              <a:buChar char="•"/>
            </a:pPr>
            <a:r>
              <a:rPr lang="en-US" sz="54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Ungrateful Spirit</a:t>
            </a:r>
          </a:p>
          <a:p>
            <a:pPr eaLnBrk="1" hangingPunct="1">
              <a:lnSpc>
                <a:spcPct val="80000"/>
              </a:lnSpc>
              <a:spcAft>
                <a:spcPct val="20000"/>
              </a:spcAft>
              <a:buClr>
                <a:srgbClr val="FFFF99"/>
              </a:buClr>
              <a:buFontTx/>
              <a:buChar char="•"/>
            </a:pPr>
            <a:r>
              <a:rPr lang="en-US" sz="5400" b="1" dirty="0">
                <a:solidFill>
                  <a:srgbClr val="92D05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Religious Phoniness</a:t>
            </a:r>
          </a:p>
        </p:txBody>
      </p:sp>
      <p:sp>
        <p:nvSpPr>
          <p:cNvPr id="41988" name="Line 4"/>
          <p:cNvSpPr>
            <a:spLocks noChangeShapeType="1"/>
          </p:cNvSpPr>
          <p:nvPr/>
        </p:nvSpPr>
        <p:spPr bwMode="auto">
          <a:xfrm>
            <a:off x="304800" y="1676400"/>
            <a:ext cx="845820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3446" name="Text Box 6"/>
          <p:cNvSpPr txBox="1">
            <a:spLocks noChangeArrowheads="1"/>
          </p:cNvSpPr>
          <p:nvPr/>
        </p:nvSpPr>
        <p:spPr bwMode="auto">
          <a:xfrm>
            <a:off x="266700" y="3429000"/>
            <a:ext cx="8610600" cy="3388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pPr>
            <a:r>
              <a:rPr lang="en-US" sz="3800"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Micah 6:5</a:t>
            </a:r>
            <a:r>
              <a:rPr lang="en-US" sz="3800"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r>
            <a:br>
              <a:rPr lang="en-US" sz="3800"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sz="3800"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O my people, remember now what </a:t>
            </a:r>
            <a:r>
              <a:rPr lang="en-US" sz="3800" b="1" dirty="0" err="1">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Balak</a:t>
            </a:r>
            <a:r>
              <a:rPr lang="en-US" sz="3800"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king of Moab consulted, and what Balaam the son of </a:t>
            </a:r>
            <a:r>
              <a:rPr lang="en-US" sz="3800" b="1" dirty="0" err="1">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Beor</a:t>
            </a:r>
            <a:r>
              <a:rPr lang="en-US" sz="3800"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answered him from </a:t>
            </a:r>
            <a:r>
              <a:rPr lang="en-US" sz="3800" b="1" dirty="0" err="1">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Shittim</a:t>
            </a:r>
            <a:r>
              <a:rPr lang="en-US" sz="3800"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unto </a:t>
            </a:r>
            <a:r>
              <a:rPr lang="en-US" sz="3800" b="1" dirty="0" err="1">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Gilgal</a:t>
            </a:r>
            <a:r>
              <a:rPr lang="en-US" sz="3800"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that ye may know the righteousness of the LORD.</a:t>
            </a:r>
            <a:r>
              <a:rPr lang="en-US" sz="3800" b="1" dirty="0">
                <a:effectLst>
                  <a:glow rad="228600">
                    <a:schemeClr val="accent4">
                      <a:satMod val="175000"/>
                    </a:schemeClr>
                  </a:glow>
                  <a:outerShdw blurRad="50800" dist="38100" dir="2700000" algn="tl" rotWithShape="0">
                    <a:prstClr val="black">
                      <a:alpha val="40000"/>
                    </a:prstClr>
                  </a:outerShdw>
                </a:effectLst>
                <a:latin typeface="Teen" pitchFamily="2" charset="0"/>
              </a:rPr>
              <a:t> </a:t>
            </a:r>
          </a:p>
        </p:txBody>
      </p:sp>
      <p:sp>
        <p:nvSpPr>
          <p:cNvPr id="7" name="Text Box 3"/>
          <p:cNvSpPr txBox="1">
            <a:spLocks noChangeArrowheads="1"/>
          </p:cNvSpPr>
          <p:nvPr/>
        </p:nvSpPr>
        <p:spPr bwMode="auto">
          <a:xfrm>
            <a:off x="0" y="76200"/>
            <a:ext cx="9144000" cy="160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70000"/>
              </a:lnSpc>
              <a:spcAft>
                <a:spcPct val="25000"/>
              </a:spcAft>
            </a:pPr>
            <a:r>
              <a:rPr lang="en-US" sz="6700" b="1"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How Do I Get Tired</a:t>
            </a:r>
            <a:br>
              <a:rPr lang="en-US" sz="6700" b="1"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6700" b="1"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Of Serving God?</a:t>
            </a:r>
            <a:endParaRPr lang="en-US" sz="67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53442">
                                            <p:txEl>
                                              <p:pRg st="1" end="1"/>
                                            </p:txEl>
                                          </p:spTgt>
                                        </p:tgtEl>
                                        <p:attrNameLst>
                                          <p:attrName>style.visibility</p:attrName>
                                        </p:attrNameLst>
                                      </p:cBhvr>
                                      <p:to>
                                        <p:strVal val="visible"/>
                                      </p:to>
                                    </p:set>
                                    <p:animEffect transition="in" filter="fade">
                                      <p:cBhvr>
                                        <p:cTn id="7" dur="250"/>
                                        <p:tgtEl>
                                          <p:spTgt spid="185344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53446"/>
                                        </p:tgtEl>
                                        <p:attrNameLst>
                                          <p:attrName>style.visibility</p:attrName>
                                        </p:attrNameLst>
                                      </p:cBhvr>
                                      <p:to>
                                        <p:strVal val="visible"/>
                                      </p:to>
                                    </p:set>
                                    <p:animEffect transition="in" filter="fade">
                                      <p:cBhvr>
                                        <p:cTn id="12" dur="250"/>
                                        <p:tgtEl>
                                          <p:spTgt spid="1853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55490" name="Text Box 2"/>
          <p:cNvSpPr txBox="1">
            <a:spLocks noChangeArrowheads="1"/>
          </p:cNvSpPr>
          <p:nvPr/>
        </p:nvSpPr>
        <p:spPr bwMode="auto">
          <a:xfrm>
            <a:off x="381000" y="1828800"/>
            <a:ext cx="8763000" cy="243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spcAft>
                <a:spcPct val="20000"/>
              </a:spcAft>
              <a:buClr>
                <a:srgbClr val="FFFF99"/>
              </a:buClr>
              <a:buFontTx/>
              <a:buChar char="•"/>
            </a:pPr>
            <a:r>
              <a:rPr lang="en-US" sz="54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Ungrateful Spirit</a:t>
            </a:r>
          </a:p>
          <a:p>
            <a:pPr eaLnBrk="1" hangingPunct="1">
              <a:lnSpc>
                <a:spcPct val="80000"/>
              </a:lnSpc>
              <a:spcAft>
                <a:spcPct val="20000"/>
              </a:spcAft>
              <a:buClr>
                <a:srgbClr val="FFFF99"/>
              </a:buClr>
              <a:buFontTx/>
              <a:buChar char="•"/>
            </a:pPr>
            <a:r>
              <a:rPr lang="en-US" sz="5400" b="1" dirty="0">
                <a:solidFill>
                  <a:srgbClr val="92D05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Religious Phoniness</a:t>
            </a:r>
          </a:p>
          <a:p>
            <a:pPr eaLnBrk="1" hangingPunct="1">
              <a:lnSpc>
                <a:spcPct val="80000"/>
              </a:lnSpc>
              <a:spcAft>
                <a:spcPct val="20000"/>
              </a:spcAft>
              <a:buClr>
                <a:srgbClr val="FFFF99"/>
              </a:buClr>
              <a:buFontTx/>
              <a:buChar char="•"/>
            </a:pPr>
            <a:r>
              <a:rPr lang="en-US" sz="54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Dishonesty</a:t>
            </a:r>
          </a:p>
        </p:txBody>
      </p:sp>
      <p:sp>
        <p:nvSpPr>
          <p:cNvPr id="43012" name="Line 4"/>
          <p:cNvSpPr>
            <a:spLocks noChangeShapeType="1"/>
          </p:cNvSpPr>
          <p:nvPr/>
        </p:nvSpPr>
        <p:spPr bwMode="auto">
          <a:xfrm>
            <a:off x="304800" y="1676400"/>
            <a:ext cx="845820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5494" name="Text Box 6"/>
          <p:cNvSpPr txBox="1">
            <a:spLocks noChangeArrowheads="1"/>
          </p:cNvSpPr>
          <p:nvPr/>
        </p:nvSpPr>
        <p:spPr bwMode="auto">
          <a:xfrm>
            <a:off x="266700" y="4253620"/>
            <a:ext cx="8610600" cy="2756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75000"/>
              </a:lnSpc>
            </a:pPr>
            <a:r>
              <a:rPr lang="en-US" sz="3700" b="1" dirty="0">
                <a:solidFill>
                  <a:srgbClr val="FFC0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Micah 6:6</a:t>
            </a:r>
            <a:r>
              <a:rPr lang="en-US" sz="3700" b="1" dirty="0">
                <a:solidFill>
                  <a:schemeClr val="folHlink"/>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r>
            <a:br>
              <a:rPr lang="en-US" sz="3700" b="1" dirty="0">
                <a:solidFill>
                  <a:schemeClr val="folHlink"/>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37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Wherewith shall I come before the LORD, and bow myself before the high God? shall I come before him with burnt offerings, with calves of a year old? </a:t>
            </a:r>
          </a:p>
        </p:txBody>
      </p:sp>
      <p:sp>
        <p:nvSpPr>
          <p:cNvPr id="7" name="Text Box 3"/>
          <p:cNvSpPr txBox="1">
            <a:spLocks noChangeArrowheads="1"/>
          </p:cNvSpPr>
          <p:nvPr/>
        </p:nvSpPr>
        <p:spPr bwMode="auto">
          <a:xfrm>
            <a:off x="0" y="76200"/>
            <a:ext cx="9144000" cy="160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70000"/>
              </a:lnSpc>
              <a:spcAft>
                <a:spcPct val="25000"/>
              </a:spcAft>
            </a:pPr>
            <a:r>
              <a:rPr lang="en-US" sz="6700" b="1"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How Do I Get Tired</a:t>
            </a:r>
            <a:br>
              <a:rPr lang="en-US" sz="6700" b="1"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6700" b="1"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Of Serving God?</a:t>
            </a:r>
            <a:endParaRPr lang="en-US" sz="67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55490">
                                            <p:txEl>
                                              <p:pRg st="2" end="2"/>
                                            </p:txEl>
                                          </p:spTgt>
                                        </p:tgtEl>
                                        <p:attrNameLst>
                                          <p:attrName>style.visibility</p:attrName>
                                        </p:attrNameLst>
                                      </p:cBhvr>
                                      <p:to>
                                        <p:strVal val="visible"/>
                                      </p:to>
                                    </p:set>
                                    <p:animEffect transition="in" filter="fade">
                                      <p:cBhvr>
                                        <p:cTn id="7" dur="250"/>
                                        <p:tgtEl>
                                          <p:spTgt spid="185549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55494"/>
                                        </p:tgtEl>
                                        <p:attrNameLst>
                                          <p:attrName>style.visibility</p:attrName>
                                        </p:attrNameLst>
                                      </p:cBhvr>
                                      <p:to>
                                        <p:strVal val="visible"/>
                                      </p:to>
                                    </p:set>
                                    <p:animEffect transition="in" filter="fade">
                                      <p:cBhvr>
                                        <p:cTn id="12" dur="250"/>
                                        <p:tgtEl>
                                          <p:spTgt spid="1855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549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56514" name="Text Box 2"/>
          <p:cNvSpPr txBox="1">
            <a:spLocks noChangeArrowheads="1"/>
          </p:cNvSpPr>
          <p:nvPr/>
        </p:nvSpPr>
        <p:spPr bwMode="auto">
          <a:xfrm>
            <a:off x="152400" y="1577628"/>
            <a:ext cx="8763000" cy="370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80000"/>
              </a:lnSpc>
              <a:spcAft>
                <a:spcPct val="25000"/>
              </a:spcAft>
            </a:pPr>
            <a:r>
              <a:rPr lang="en-US" sz="9600" b="1" spc="-15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WHAT DOES THE LORD REQUIRE OF US?</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56514">
                                            <p:txEl>
                                              <p:pRg st="0" end="0"/>
                                            </p:txEl>
                                          </p:spTgt>
                                        </p:tgtEl>
                                        <p:attrNameLst>
                                          <p:attrName>style.visibility</p:attrName>
                                        </p:attrNameLst>
                                      </p:cBhvr>
                                      <p:to>
                                        <p:strVal val="visible"/>
                                      </p:to>
                                    </p:set>
                                    <p:animEffect transition="in" filter="fade">
                                      <p:cBhvr>
                                        <p:cTn id="7" dur="250"/>
                                        <p:tgtEl>
                                          <p:spTgt spid="18565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59586" name="Text Box 2"/>
          <p:cNvSpPr txBox="1">
            <a:spLocks noChangeArrowheads="1"/>
          </p:cNvSpPr>
          <p:nvPr/>
        </p:nvSpPr>
        <p:spPr bwMode="auto">
          <a:xfrm>
            <a:off x="152400" y="76200"/>
            <a:ext cx="8763000" cy="1704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80000"/>
              </a:lnSpc>
              <a:spcAft>
                <a:spcPct val="25000"/>
              </a:spcAft>
            </a:pPr>
            <a:r>
              <a:rPr lang="en-US" sz="64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IS HE UNREASONABLE AND OVERBEARING?</a:t>
            </a:r>
          </a:p>
        </p:txBody>
      </p:sp>
      <p:sp>
        <p:nvSpPr>
          <p:cNvPr id="1859588" name="Text Box 4"/>
          <p:cNvSpPr txBox="1">
            <a:spLocks noChangeArrowheads="1"/>
          </p:cNvSpPr>
          <p:nvPr/>
        </p:nvSpPr>
        <p:spPr bwMode="auto">
          <a:xfrm>
            <a:off x="266700" y="2381599"/>
            <a:ext cx="8610600" cy="35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pPr>
            <a:r>
              <a:rPr lang="en-US"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Micah 6:7</a:t>
            </a:r>
            <a:r>
              <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r>
            <a:br>
              <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Will the LORD be pleased with thousands of rams, or with ten thousands of rivers of oil? shall I give my firstborn for my transgression, the fruit of my body for the sin of my soul?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59586">
                                            <p:txEl>
                                              <p:pRg st="0" end="0"/>
                                            </p:txEl>
                                          </p:spTgt>
                                        </p:tgtEl>
                                        <p:attrNameLst>
                                          <p:attrName>style.visibility</p:attrName>
                                        </p:attrNameLst>
                                      </p:cBhvr>
                                      <p:to>
                                        <p:strVal val="visible"/>
                                      </p:to>
                                    </p:set>
                                    <p:animEffect transition="in" filter="fade">
                                      <p:cBhvr>
                                        <p:cTn id="7" dur="250"/>
                                        <p:tgtEl>
                                          <p:spTgt spid="18595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59588"/>
                                        </p:tgtEl>
                                        <p:attrNameLst>
                                          <p:attrName>style.visibility</p:attrName>
                                        </p:attrNameLst>
                                      </p:cBhvr>
                                      <p:to>
                                        <p:strVal val="visible"/>
                                      </p:to>
                                    </p:set>
                                    <p:animEffect transition="in" filter="fade">
                                      <p:cBhvr>
                                        <p:cTn id="12" dur="250"/>
                                        <p:tgtEl>
                                          <p:spTgt spid="1859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9588"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61634" name="Text Box 2"/>
          <p:cNvSpPr txBox="1">
            <a:spLocks noChangeArrowheads="1"/>
          </p:cNvSpPr>
          <p:nvPr/>
        </p:nvSpPr>
        <p:spPr bwMode="auto">
          <a:xfrm>
            <a:off x="0" y="58702"/>
            <a:ext cx="9144000" cy="1389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65000"/>
              </a:lnSpc>
              <a:spcAft>
                <a:spcPct val="25000"/>
              </a:spcAft>
            </a:pPr>
            <a:r>
              <a:rPr lang="en-US" sz="61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What Do You Want</a:t>
            </a:r>
            <a:br>
              <a:rPr lang="en-US" sz="61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61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From Me God?</a:t>
            </a:r>
            <a:endParaRPr lang="en-US" sz="37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1861635" name="Line 3"/>
          <p:cNvSpPr>
            <a:spLocks noChangeShapeType="1"/>
          </p:cNvSpPr>
          <p:nvPr/>
        </p:nvSpPr>
        <p:spPr bwMode="auto">
          <a:xfrm>
            <a:off x="304800" y="1295400"/>
            <a:ext cx="845820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1638" name="Text Box 6"/>
          <p:cNvSpPr txBox="1">
            <a:spLocks noChangeArrowheads="1"/>
          </p:cNvSpPr>
          <p:nvPr/>
        </p:nvSpPr>
        <p:spPr bwMode="auto">
          <a:xfrm>
            <a:off x="266700" y="2493042"/>
            <a:ext cx="8610600" cy="3069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pPr>
            <a:r>
              <a:rPr lang="en-US"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Micah 6:8</a:t>
            </a:r>
            <a:r>
              <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r>
            <a:br>
              <a:rPr lang="en-US"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He hath </a:t>
            </a:r>
            <a:r>
              <a:rPr lang="en-US" dirty="0" err="1">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shewed</a:t>
            </a:r>
            <a:r>
              <a:rPr lang="en-US"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thee, O man, what is good; and what doth the LORD require of thee, but to do justly, and to love mercy, and to walk humbly with thy God?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61634">
                                            <p:txEl>
                                              <p:pRg st="0" end="0"/>
                                            </p:txEl>
                                          </p:spTgt>
                                        </p:tgtEl>
                                        <p:attrNameLst>
                                          <p:attrName>style.visibility</p:attrName>
                                        </p:attrNameLst>
                                      </p:cBhvr>
                                      <p:to>
                                        <p:strVal val="visible"/>
                                      </p:to>
                                    </p:set>
                                    <p:animEffect transition="in" filter="fade">
                                      <p:cBhvr>
                                        <p:cTn id="7" dur="250"/>
                                        <p:tgtEl>
                                          <p:spTgt spid="186163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61635"/>
                                        </p:tgtEl>
                                        <p:attrNameLst>
                                          <p:attrName>style.visibility</p:attrName>
                                        </p:attrNameLst>
                                      </p:cBhvr>
                                      <p:to>
                                        <p:strVal val="visible"/>
                                      </p:to>
                                    </p:set>
                                    <p:animEffect transition="in" filter="fade">
                                      <p:cBhvr>
                                        <p:cTn id="10" dur="250"/>
                                        <p:tgtEl>
                                          <p:spTgt spid="18616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61638"/>
                                        </p:tgtEl>
                                        <p:attrNameLst>
                                          <p:attrName>style.visibility</p:attrName>
                                        </p:attrNameLst>
                                      </p:cBhvr>
                                      <p:to>
                                        <p:strVal val="visible"/>
                                      </p:to>
                                    </p:set>
                                    <p:animEffect transition="in" filter="fade">
                                      <p:cBhvr>
                                        <p:cTn id="15" dur="250"/>
                                        <p:tgtEl>
                                          <p:spTgt spid="1861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1635" grpId="0" animBg="1"/>
      <p:bldP spid="1861638"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7107" name="Line 3"/>
          <p:cNvSpPr>
            <a:spLocks noChangeShapeType="1"/>
          </p:cNvSpPr>
          <p:nvPr/>
        </p:nvSpPr>
        <p:spPr bwMode="auto">
          <a:xfrm>
            <a:off x="304800" y="1295400"/>
            <a:ext cx="845820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0612" name="Text Box 4"/>
          <p:cNvSpPr txBox="1">
            <a:spLocks noChangeArrowheads="1"/>
          </p:cNvSpPr>
          <p:nvPr/>
        </p:nvSpPr>
        <p:spPr bwMode="auto">
          <a:xfrm>
            <a:off x="152400" y="1489075"/>
            <a:ext cx="8686800" cy="873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70000"/>
              </a:lnSpc>
              <a:spcAft>
                <a:spcPct val="25000"/>
              </a:spcAft>
            </a:pPr>
            <a:r>
              <a:rPr lang="en-US" sz="64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1.</a:t>
            </a:r>
            <a:r>
              <a:rPr lang="en-US" sz="64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66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To Do Justly</a:t>
            </a:r>
          </a:p>
        </p:txBody>
      </p:sp>
      <p:sp>
        <p:nvSpPr>
          <p:cNvPr id="1860615" name="Text Box 7"/>
          <p:cNvSpPr txBox="1">
            <a:spLocks noChangeArrowheads="1"/>
          </p:cNvSpPr>
          <p:nvPr/>
        </p:nvSpPr>
        <p:spPr bwMode="auto">
          <a:xfrm>
            <a:off x="838200" y="2362200"/>
            <a:ext cx="8305800" cy="289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spcAft>
                <a:spcPct val="20000"/>
              </a:spcAft>
              <a:buClr>
                <a:srgbClr val="FFFF99"/>
              </a:buClr>
              <a:buFontTx/>
              <a:buChar char="•"/>
            </a:pPr>
            <a:r>
              <a:rPr lang="en-US" sz="5000" b="1" i="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Do Right</a:t>
            </a:r>
          </a:p>
          <a:p>
            <a:pPr eaLnBrk="1" hangingPunct="1">
              <a:lnSpc>
                <a:spcPct val="80000"/>
              </a:lnSpc>
              <a:spcAft>
                <a:spcPct val="20000"/>
              </a:spcAft>
              <a:buClr>
                <a:srgbClr val="FFFF99"/>
              </a:buClr>
              <a:buFontTx/>
              <a:buChar char="•"/>
            </a:pPr>
            <a:r>
              <a:rPr lang="en-US" sz="5000" b="1" i="1" dirty="0">
                <a:solidFill>
                  <a:srgbClr val="92D05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Be Honest</a:t>
            </a:r>
          </a:p>
          <a:p>
            <a:pPr eaLnBrk="1" hangingPunct="1">
              <a:lnSpc>
                <a:spcPct val="80000"/>
              </a:lnSpc>
              <a:spcAft>
                <a:spcPct val="20000"/>
              </a:spcAft>
              <a:buClr>
                <a:srgbClr val="FFFF99"/>
              </a:buClr>
              <a:buFontTx/>
              <a:buChar char="•"/>
            </a:pPr>
            <a:r>
              <a:rPr lang="en-US" sz="5000" b="1" i="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STOP Making </a:t>
            </a:r>
            <a:r>
              <a:rPr lang="en-US" sz="5000" b="1" i="1"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Excuses</a:t>
            </a:r>
            <a:br>
              <a:rPr lang="en-US" sz="5000" b="1" i="1"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5000" b="1" i="1"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About Your </a:t>
            </a:r>
            <a:r>
              <a:rPr lang="en-US" sz="5000" b="1" i="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Behavior</a:t>
            </a:r>
          </a:p>
        </p:txBody>
      </p:sp>
      <p:sp>
        <p:nvSpPr>
          <p:cNvPr id="6" name="Text Box 2"/>
          <p:cNvSpPr txBox="1">
            <a:spLocks noChangeArrowheads="1"/>
          </p:cNvSpPr>
          <p:nvPr/>
        </p:nvSpPr>
        <p:spPr bwMode="auto">
          <a:xfrm>
            <a:off x="0" y="58702"/>
            <a:ext cx="9144000" cy="1389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65000"/>
              </a:lnSpc>
              <a:spcAft>
                <a:spcPct val="25000"/>
              </a:spcAft>
            </a:pPr>
            <a:r>
              <a:rPr lang="en-US" sz="61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What Do You Want</a:t>
            </a:r>
            <a:br>
              <a:rPr lang="en-US" sz="61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61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From Me God?</a:t>
            </a:r>
            <a:endParaRPr lang="en-US" sz="37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860612"/>
                                        </p:tgtEl>
                                        <p:attrNameLst>
                                          <p:attrName>style.visibility</p:attrName>
                                        </p:attrNameLst>
                                      </p:cBhvr>
                                      <p:to>
                                        <p:strVal val="visible"/>
                                      </p:to>
                                    </p:set>
                                    <p:animScale>
                                      <p:cBhvr>
                                        <p:cTn id="7" dur="1000" decel="50000" fill="hold">
                                          <p:stCondLst>
                                            <p:cond delay="0"/>
                                          </p:stCondLst>
                                        </p:cTn>
                                        <p:tgtEl>
                                          <p:spTgt spid="18606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60612"/>
                                        </p:tgtEl>
                                        <p:attrNameLst>
                                          <p:attrName>ppt_x</p:attrName>
                                          <p:attrName>ppt_y</p:attrName>
                                        </p:attrNameLst>
                                      </p:cBhvr>
                                    </p:animMotion>
                                    <p:animEffect transition="in" filter="fade">
                                      <p:cBhvr>
                                        <p:cTn id="9" dur="1000"/>
                                        <p:tgtEl>
                                          <p:spTgt spid="186061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860615">
                                            <p:txEl>
                                              <p:pRg st="0" end="0"/>
                                            </p:txEl>
                                          </p:spTgt>
                                        </p:tgtEl>
                                        <p:attrNameLst>
                                          <p:attrName>style.visibility</p:attrName>
                                        </p:attrNameLst>
                                      </p:cBhvr>
                                      <p:to>
                                        <p:strVal val="visible"/>
                                      </p:to>
                                    </p:set>
                                    <p:animEffect transition="in" filter="fade">
                                      <p:cBhvr>
                                        <p:cTn id="14" dur="250"/>
                                        <p:tgtEl>
                                          <p:spTgt spid="186061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1860615">
                                            <p:txEl>
                                              <p:pRg st="1" end="1"/>
                                            </p:txEl>
                                          </p:spTgt>
                                        </p:tgtEl>
                                        <p:attrNameLst>
                                          <p:attrName>style.visibility</p:attrName>
                                        </p:attrNameLst>
                                      </p:cBhvr>
                                      <p:to>
                                        <p:strVal val="visible"/>
                                      </p:to>
                                    </p:set>
                                    <p:animEffect transition="in" filter="fade">
                                      <p:cBhvr>
                                        <p:cTn id="19" dur="250"/>
                                        <p:tgtEl>
                                          <p:spTgt spid="186061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1860615">
                                            <p:txEl>
                                              <p:pRg st="2" end="2"/>
                                            </p:txEl>
                                          </p:spTgt>
                                        </p:tgtEl>
                                        <p:attrNameLst>
                                          <p:attrName>style.visibility</p:attrName>
                                        </p:attrNameLst>
                                      </p:cBhvr>
                                      <p:to>
                                        <p:strVal val="visible"/>
                                      </p:to>
                                    </p:set>
                                    <p:animEffect transition="in" filter="fade">
                                      <p:cBhvr>
                                        <p:cTn id="24" dur="250"/>
                                        <p:tgtEl>
                                          <p:spTgt spid="18606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06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8131" name="Line 3"/>
          <p:cNvSpPr>
            <a:spLocks noChangeShapeType="1"/>
          </p:cNvSpPr>
          <p:nvPr/>
        </p:nvSpPr>
        <p:spPr bwMode="auto">
          <a:xfrm>
            <a:off x="304800" y="1295400"/>
            <a:ext cx="845820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2660" name="Text Box 4"/>
          <p:cNvSpPr txBox="1">
            <a:spLocks noChangeArrowheads="1"/>
          </p:cNvSpPr>
          <p:nvPr/>
        </p:nvSpPr>
        <p:spPr bwMode="auto">
          <a:xfrm>
            <a:off x="152400" y="1489075"/>
            <a:ext cx="8686800" cy="873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70000"/>
              </a:lnSpc>
              <a:spcAft>
                <a:spcPct val="25000"/>
              </a:spcAft>
            </a:pPr>
            <a:r>
              <a:rPr lang="en-US" sz="64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2.</a:t>
            </a:r>
            <a:r>
              <a:rPr lang="en-US" sz="64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66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To Love Mercy</a:t>
            </a:r>
          </a:p>
        </p:txBody>
      </p:sp>
      <p:sp>
        <p:nvSpPr>
          <p:cNvPr id="1862661" name="Text Box 5"/>
          <p:cNvSpPr txBox="1">
            <a:spLocks noChangeArrowheads="1"/>
          </p:cNvSpPr>
          <p:nvPr/>
        </p:nvSpPr>
        <p:spPr bwMode="auto">
          <a:xfrm>
            <a:off x="304800" y="2362200"/>
            <a:ext cx="8839200" cy="1003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spcAft>
                <a:spcPct val="20000"/>
              </a:spcAft>
              <a:buClr>
                <a:srgbClr val="FFFF99"/>
              </a:buClr>
              <a:buFontTx/>
              <a:buChar char="•"/>
            </a:pPr>
            <a:r>
              <a:rPr lang="en-US" sz="3600" b="1" i="1" dirty="0">
                <a:solidFill>
                  <a:srgbClr val="92D05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Appreciate The Forgiveness Of God</a:t>
            </a:r>
            <a:br>
              <a:rPr lang="en-US" sz="3600" b="1" i="1" dirty="0">
                <a:solidFill>
                  <a:srgbClr val="92D05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3600" b="1" i="1" dirty="0">
                <a:solidFill>
                  <a:srgbClr val="92D05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Through The Sacrifice Of His Son Jesus</a:t>
            </a:r>
          </a:p>
        </p:txBody>
      </p:sp>
      <p:sp>
        <p:nvSpPr>
          <p:cNvPr id="1862663" name="Text Box 7"/>
          <p:cNvSpPr txBox="1">
            <a:spLocks noChangeArrowheads="1"/>
          </p:cNvSpPr>
          <p:nvPr/>
        </p:nvSpPr>
        <p:spPr bwMode="auto">
          <a:xfrm>
            <a:off x="304800" y="3429000"/>
            <a:ext cx="8610600" cy="340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70000"/>
              </a:lnSpc>
            </a:pPr>
            <a:r>
              <a:rPr lang="en-US" sz="3800"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Luke 7:44-47</a:t>
            </a:r>
            <a:br>
              <a:rPr lang="en-US" sz="3800"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sz="3800" b="1" baseline="30000"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44</a:t>
            </a:r>
            <a:r>
              <a:rPr lang="en-US" sz="3800"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r>
              <a:rPr lang="en-US" sz="3800"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And he turned to the woman, and said unto Simon, </a:t>
            </a:r>
            <a:r>
              <a:rPr lang="en-US" sz="3800" b="1" dirty="0" err="1">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Seest</a:t>
            </a:r>
            <a:r>
              <a:rPr lang="en-US" sz="3800"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thou this woman? I entered into </a:t>
            </a:r>
            <a:r>
              <a:rPr lang="en-US" sz="3800" b="1" dirty="0" err="1">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thine</a:t>
            </a:r>
            <a:r>
              <a:rPr lang="en-US" sz="3800"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house, thou </a:t>
            </a:r>
            <a:r>
              <a:rPr lang="en-US" sz="3800" b="1" dirty="0" err="1">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gavest</a:t>
            </a:r>
            <a:r>
              <a:rPr lang="en-US" sz="3800"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me no water for my feet: but she hath washed my feet with tears, and wiped them with the hairs of her head. </a:t>
            </a:r>
            <a:endParaRPr lang="en-US" sz="3800"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endParaRPr>
          </a:p>
        </p:txBody>
      </p:sp>
      <p:sp>
        <p:nvSpPr>
          <p:cNvPr id="8" name="Text Box 2"/>
          <p:cNvSpPr txBox="1">
            <a:spLocks noChangeArrowheads="1"/>
          </p:cNvSpPr>
          <p:nvPr/>
        </p:nvSpPr>
        <p:spPr bwMode="auto">
          <a:xfrm>
            <a:off x="0" y="58702"/>
            <a:ext cx="9144000" cy="1389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65000"/>
              </a:lnSpc>
              <a:spcAft>
                <a:spcPct val="25000"/>
              </a:spcAft>
            </a:pPr>
            <a:r>
              <a:rPr lang="en-US" sz="61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What Do You Want</a:t>
            </a:r>
            <a:br>
              <a:rPr lang="en-US" sz="61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61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From Me God?</a:t>
            </a:r>
            <a:endParaRPr lang="en-US" sz="37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862660"/>
                                        </p:tgtEl>
                                        <p:attrNameLst>
                                          <p:attrName>style.visibility</p:attrName>
                                        </p:attrNameLst>
                                      </p:cBhvr>
                                      <p:to>
                                        <p:strVal val="visible"/>
                                      </p:to>
                                    </p:set>
                                    <p:animScale>
                                      <p:cBhvr>
                                        <p:cTn id="7" dur="1000" decel="50000" fill="hold">
                                          <p:stCondLst>
                                            <p:cond delay="0"/>
                                          </p:stCondLst>
                                        </p:cTn>
                                        <p:tgtEl>
                                          <p:spTgt spid="18626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62660"/>
                                        </p:tgtEl>
                                        <p:attrNameLst>
                                          <p:attrName>ppt_x</p:attrName>
                                          <p:attrName>ppt_y</p:attrName>
                                        </p:attrNameLst>
                                      </p:cBhvr>
                                    </p:animMotion>
                                    <p:animEffect transition="in" filter="fade">
                                      <p:cBhvr>
                                        <p:cTn id="9" dur="1000"/>
                                        <p:tgtEl>
                                          <p:spTgt spid="186266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862661"/>
                                        </p:tgtEl>
                                        <p:attrNameLst>
                                          <p:attrName>style.visibility</p:attrName>
                                        </p:attrNameLst>
                                      </p:cBhvr>
                                      <p:to>
                                        <p:strVal val="visible"/>
                                      </p:to>
                                    </p:set>
                                    <p:anim calcmode="lin" valueType="num">
                                      <p:cBhvr additive="base">
                                        <p:cTn id="14" dur="250" fill="hold"/>
                                        <p:tgtEl>
                                          <p:spTgt spid="1862661"/>
                                        </p:tgtEl>
                                        <p:attrNameLst>
                                          <p:attrName>ppt_x</p:attrName>
                                        </p:attrNameLst>
                                      </p:cBhvr>
                                      <p:tavLst>
                                        <p:tav tm="0">
                                          <p:val>
                                            <p:strVal val="0-#ppt_w/2"/>
                                          </p:val>
                                        </p:tav>
                                        <p:tav tm="100000">
                                          <p:val>
                                            <p:strVal val="#ppt_x"/>
                                          </p:val>
                                        </p:tav>
                                      </p:tavLst>
                                    </p:anim>
                                    <p:anim calcmode="lin" valueType="num">
                                      <p:cBhvr additive="base">
                                        <p:cTn id="15" dur="250" fill="hold"/>
                                        <p:tgtEl>
                                          <p:spTgt spid="1862661"/>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62663"/>
                                        </p:tgtEl>
                                        <p:attrNameLst>
                                          <p:attrName>style.visibility</p:attrName>
                                        </p:attrNameLst>
                                      </p:cBhvr>
                                      <p:to>
                                        <p:strVal val="visible"/>
                                      </p:to>
                                    </p:set>
                                    <p:animEffect transition="in" filter="fade">
                                      <p:cBhvr>
                                        <p:cTn id="20" dur="250"/>
                                        <p:tgtEl>
                                          <p:spTgt spid="1862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2660" grpId="0"/>
      <p:bldP spid="1862661" grpId="0"/>
      <p:bldP spid="186266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9155" name="Line 3"/>
          <p:cNvSpPr>
            <a:spLocks noChangeShapeType="1"/>
          </p:cNvSpPr>
          <p:nvPr/>
        </p:nvSpPr>
        <p:spPr bwMode="auto">
          <a:xfrm>
            <a:off x="304800" y="1295400"/>
            <a:ext cx="845820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59" name="Text Box 7"/>
          <p:cNvSpPr txBox="1">
            <a:spLocks noChangeArrowheads="1"/>
          </p:cNvSpPr>
          <p:nvPr/>
        </p:nvSpPr>
        <p:spPr bwMode="auto">
          <a:xfrm>
            <a:off x="266700" y="3971659"/>
            <a:ext cx="8610600" cy="258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pP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Luke 7:44-47</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r>
            <a:b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1" baseline="30000"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45</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r>
              <a:rPr lang="en-US" b="1" dirty="0" smtClean="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Thou </a:t>
            </a:r>
            <a:r>
              <a:rPr lang="en-US" b="1" dirty="0" err="1">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gavest</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me no kiss: but this woman since the time I came in hath not ceased to kiss my feet.</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p>
        </p:txBody>
      </p:sp>
      <p:sp>
        <p:nvSpPr>
          <p:cNvPr id="8" name="Text Box 2"/>
          <p:cNvSpPr txBox="1">
            <a:spLocks noChangeArrowheads="1"/>
          </p:cNvSpPr>
          <p:nvPr/>
        </p:nvSpPr>
        <p:spPr bwMode="auto">
          <a:xfrm>
            <a:off x="0" y="58702"/>
            <a:ext cx="9144000" cy="1389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65000"/>
              </a:lnSpc>
              <a:spcAft>
                <a:spcPct val="25000"/>
              </a:spcAft>
            </a:pPr>
            <a:r>
              <a:rPr lang="en-US" sz="61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What Do You Want</a:t>
            </a:r>
            <a:br>
              <a:rPr lang="en-US" sz="61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61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From Me God?</a:t>
            </a:r>
            <a:endParaRPr lang="en-US" sz="37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9" name="Text Box 4"/>
          <p:cNvSpPr txBox="1">
            <a:spLocks noChangeArrowheads="1"/>
          </p:cNvSpPr>
          <p:nvPr/>
        </p:nvSpPr>
        <p:spPr bwMode="auto">
          <a:xfrm>
            <a:off x="152400" y="1489075"/>
            <a:ext cx="8686800" cy="873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70000"/>
              </a:lnSpc>
              <a:spcAft>
                <a:spcPct val="25000"/>
              </a:spcAft>
            </a:pPr>
            <a:r>
              <a:rPr lang="en-US" sz="64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2.</a:t>
            </a:r>
            <a:r>
              <a:rPr lang="en-US" sz="64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66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To Love Mercy</a:t>
            </a:r>
          </a:p>
        </p:txBody>
      </p:sp>
      <p:sp>
        <p:nvSpPr>
          <p:cNvPr id="10" name="Text Box 5"/>
          <p:cNvSpPr txBox="1">
            <a:spLocks noChangeArrowheads="1"/>
          </p:cNvSpPr>
          <p:nvPr/>
        </p:nvSpPr>
        <p:spPr bwMode="auto">
          <a:xfrm>
            <a:off x="304800" y="2362200"/>
            <a:ext cx="8839200" cy="1003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spcAft>
                <a:spcPct val="20000"/>
              </a:spcAft>
              <a:buClr>
                <a:srgbClr val="FFFF99"/>
              </a:buClr>
              <a:buFontTx/>
              <a:buChar char="•"/>
            </a:pPr>
            <a:r>
              <a:rPr lang="en-US" sz="3600" b="1" i="1" dirty="0">
                <a:solidFill>
                  <a:srgbClr val="92D05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Appreciate The Forgiveness Of God</a:t>
            </a:r>
            <a:br>
              <a:rPr lang="en-US" sz="3600" b="1" i="1" dirty="0">
                <a:solidFill>
                  <a:srgbClr val="92D05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3600" b="1" i="1" dirty="0">
                <a:solidFill>
                  <a:srgbClr val="92D05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Through The Sacrifice Of His Son Jesus</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0179" name="Line 3"/>
          <p:cNvSpPr>
            <a:spLocks noChangeShapeType="1"/>
          </p:cNvSpPr>
          <p:nvPr/>
        </p:nvSpPr>
        <p:spPr bwMode="auto">
          <a:xfrm>
            <a:off x="304800" y="1295400"/>
            <a:ext cx="845820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3" name="Text Box 7"/>
          <p:cNvSpPr txBox="1">
            <a:spLocks noChangeArrowheads="1"/>
          </p:cNvSpPr>
          <p:nvPr/>
        </p:nvSpPr>
        <p:spPr bwMode="auto">
          <a:xfrm>
            <a:off x="266700" y="3886200"/>
            <a:ext cx="8610600" cy="2089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pPr>
            <a:r>
              <a:rPr lang="en-US" b="1" dirty="0">
                <a:solidFill>
                  <a:srgbClr val="FFC000"/>
                </a:solidFill>
                <a:effectLst>
                  <a:glow rad="228600">
                    <a:schemeClr val="accent4">
                      <a:satMod val="175000"/>
                      <a:alpha val="70000"/>
                    </a:schemeClr>
                  </a:glow>
                  <a:outerShdw blurRad="50800" dist="38100" dir="2700000" algn="tl" rotWithShape="0">
                    <a:prstClr val="black">
                      <a:alpha val="40000"/>
                    </a:prstClr>
                  </a:outerShdw>
                </a:effectLst>
                <a:latin typeface="Teen" pitchFamily="2" charset="0"/>
              </a:rPr>
              <a:t>Luke 7:44-47</a:t>
            </a:r>
            <a:r>
              <a:rPr lang="en-US" b="1" dirty="0">
                <a:solidFill>
                  <a:schemeClr val="folHlink"/>
                </a:solidFill>
                <a:effectLst>
                  <a:glow rad="228600">
                    <a:schemeClr val="accent4">
                      <a:satMod val="175000"/>
                      <a:alpha val="70000"/>
                    </a:schemeClr>
                  </a:glow>
                  <a:outerShdw blurRad="50800" dist="38100" dir="2700000" algn="tl" rotWithShape="0">
                    <a:prstClr val="black">
                      <a:alpha val="40000"/>
                    </a:prstClr>
                  </a:outerShdw>
                </a:effectLst>
                <a:latin typeface="Teen" pitchFamily="2" charset="0"/>
              </a:rPr>
              <a:t/>
            </a:r>
            <a:br>
              <a:rPr lang="en-US" b="1" dirty="0">
                <a:solidFill>
                  <a:schemeClr val="folHlink"/>
                </a:solidFill>
                <a:effectLst>
                  <a:glow rad="228600">
                    <a:schemeClr val="accent4">
                      <a:satMod val="175000"/>
                      <a:alpha val="70000"/>
                    </a:schemeClr>
                  </a:glow>
                  <a:outerShdw blurRad="50800" dist="38100" dir="2700000" algn="tl" rotWithShape="0">
                    <a:prstClr val="black">
                      <a:alpha val="40000"/>
                    </a:prstClr>
                  </a:outerShdw>
                </a:effectLst>
                <a:latin typeface="Teen" pitchFamily="2" charset="0"/>
              </a:rPr>
            </a:br>
            <a:r>
              <a:rPr lang="en-US" b="1" baseline="30000" dirty="0">
                <a:solidFill>
                  <a:srgbClr val="FFC000"/>
                </a:solidFill>
                <a:effectLst>
                  <a:glow rad="228600">
                    <a:schemeClr val="accent4">
                      <a:satMod val="175000"/>
                      <a:alpha val="70000"/>
                    </a:schemeClr>
                  </a:glow>
                  <a:outerShdw blurRad="50800" dist="38100" dir="2700000" algn="tl" rotWithShape="0">
                    <a:prstClr val="black">
                      <a:alpha val="40000"/>
                    </a:prstClr>
                  </a:outerShdw>
                </a:effectLst>
                <a:latin typeface="Teen" pitchFamily="2" charset="0"/>
              </a:rPr>
              <a:t>46</a:t>
            </a:r>
            <a:r>
              <a:rPr lang="en-US" b="1" dirty="0">
                <a:solidFill>
                  <a:schemeClr val="folHlink"/>
                </a:solidFill>
                <a:effectLst>
                  <a:glow rad="228600">
                    <a:schemeClr val="accent4">
                      <a:satMod val="175000"/>
                      <a:alpha val="70000"/>
                    </a:schemeClr>
                  </a:glow>
                  <a:outerShdw blurRad="50800" dist="38100" dir="2700000" algn="tl" rotWithShape="0">
                    <a:prstClr val="black">
                      <a:alpha val="40000"/>
                    </a:prstClr>
                  </a:outerShdw>
                </a:effectLst>
                <a:latin typeface="Teen" pitchFamily="2" charset="0"/>
              </a:rPr>
              <a:t> </a:t>
            </a:r>
            <a:r>
              <a:rPr lang="en-US" b="1" dirty="0" smtClean="0">
                <a:solidFill>
                  <a:schemeClr val="bg1"/>
                </a:solidFill>
                <a:effectLst>
                  <a:glow rad="228600">
                    <a:schemeClr val="accent4">
                      <a:satMod val="175000"/>
                      <a:alpha val="70000"/>
                    </a:schemeClr>
                  </a:glow>
                  <a:outerShdw blurRad="50800" dist="38100" dir="2700000" algn="tl" rotWithShape="0">
                    <a:prstClr val="black">
                      <a:alpha val="40000"/>
                    </a:prstClr>
                  </a:outerShdw>
                </a:effectLst>
                <a:latin typeface="Teen" pitchFamily="2" charset="0"/>
              </a:rPr>
              <a:t>My </a:t>
            </a:r>
            <a:r>
              <a:rPr lang="en-US" b="1" dirty="0">
                <a:solidFill>
                  <a:schemeClr val="bg1"/>
                </a:solidFill>
                <a:effectLst>
                  <a:glow rad="228600">
                    <a:schemeClr val="accent4">
                      <a:satMod val="175000"/>
                      <a:alpha val="70000"/>
                    </a:schemeClr>
                  </a:glow>
                  <a:outerShdw blurRad="50800" dist="38100" dir="2700000" algn="tl" rotWithShape="0">
                    <a:prstClr val="black">
                      <a:alpha val="40000"/>
                    </a:prstClr>
                  </a:outerShdw>
                </a:effectLst>
                <a:latin typeface="Teen" pitchFamily="2" charset="0"/>
              </a:rPr>
              <a:t>head with oil thou didst not anoint: but this woman hath anointed my feet with ointment.</a:t>
            </a:r>
            <a:r>
              <a:rPr lang="en-US" b="1" dirty="0">
                <a:solidFill>
                  <a:schemeClr val="folHlink"/>
                </a:solidFill>
                <a:effectLst>
                  <a:glow rad="228600">
                    <a:schemeClr val="accent4">
                      <a:satMod val="175000"/>
                      <a:alpha val="70000"/>
                    </a:schemeClr>
                  </a:glow>
                  <a:outerShdw blurRad="50800" dist="38100" dir="2700000" algn="tl" rotWithShape="0">
                    <a:prstClr val="black">
                      <a:alpha val="40000"/>
                    </a:prstClr>
                  </a:outerShdw>
                </a:effectLst>
                <a:latin typeface="Teen" pitchFamily="2" charset="0"/>
              </a:rPr>
              <a:t> </a:t>
            </a:r>
          </a:p>
        </p:txBody>
      </p:sp>
      <p:sp>
        <p:nvSpPr>
          <p:cNvPr id="9" name="Text Box 2"/>
          <p:cNvSpPr txBox="1">
            <a:spLocks noChangeArrowheads="1"/>
          </p:cNvSpPr>
          <p:nvPr/>
        </p:nvSpPr>
        <p:spPr bwMode="auto">
          <a:xfrm>
            <a:off x="0" y="58702"/>
            <a:ext cx="9144000" cy="1389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65000"/>
              </a:lnSpc>
              <a:spcAft>
                <a:spcPct val="25000"/>
              </a:spcAft>
            </a:pPr>
            <a:r>
              <a:rPr lang="en-US" sz="61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What Do You Want</a:t>
            </a:r>
            <a:br>
              <a:rPr lang="en-US" sz="61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61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From Me God?</a:t>
            </a:r>
            <a:endParaRPr lang="en-US" sz="37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10" name="Text Box 4"/>
          <p:cNvSpPr txBox="1">
            <a:spLocks noChangeArrowheads="1"/>
          </p:cNvSpPr>
          <p:nvPr/>
        </p:nvSpPr>
        <p:spPr bwMode="auto">
          <a:xfrm>
            <a:off x="152400" y="1489075"/>
            <a:ext cx="8686800" cy="873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70000"/>
              </a:lnSpc>
              <a:spcAft>
                <a:spcPct val="25000"/>
              </a:spcAft>
            </a:pPr>
            <a:r>
              <a:rPr lang="en-US" sz="64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2.</a:t>
            </a:r>
            <a:r>
              <a:rPr lang="en-US" sz="64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66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To Love Mercy</a:t>
            </a:r>
          </a:p>
        </p:txBody>
      </p:sp>
      <p:sp>
        <p:nvSpPr>
          <p:cNvPr id="11" name="Text Box 5"/>
          <p:cNvSpPr txBox="1">
            <a:spLocks noChangeArrowheads="1"/>
          </p:cNvSpPr>
          <p:nvPr/>
        </p:nvSpPr>
        <p:spPr bwMode="auto">
          <a:xfrm>
            <a:off x="304800" y="2362200"/>
            <a:ext cx="8839200" cy="1003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spcAft>
                <a:spcPct val="20000"/>
              </a:spcAft>
              <a:buClr>
                <a:srgbClr val="FFFF99"/>
              </a:buClr>
              <a:buFontTx/>
              <a:buChar char="•"/>
            </a:pPr>
            <a:r>
              <a:rPr lang="en-US" sz="3600" b="1" i="1" dirty="0">
                <a:solidFill>
                  <a:srgbClr val="92D05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Appreciate The Forgiveness Of God</a:t>
            </a:r>
            <a:br>
              <a:rPr lang="en-US" sz="3600" b="1" i="1" dirty="0">
                <a:solidFill>
                  <a:srgbClr val="92D05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3600" b="1" i="1" dirty="0">
                <a:solidFill>
                  <a:srgbClr val="92D05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Through The Sacrifice Of His Son Jesus</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13506" name="Text Box 2"/>
          <p:cNvSpPr txBox="1">
            <a:spLocks noChangeArrowheads="1"/>
          </p:cNvSpPr>
          <p:nvPr/>
        </p:nvSpPr>
        <p:spPr bwMode="auto">
          <a:xfrm>
            <a:off x="152400" y="544080"/>
            <a:ext cx="8763000" cy="6085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80000"/>
              </a:lnSpc>
              <a:spcAft>
                <a:spcPct val="25000"/>
              </a:spcAft>
            </a:pPr>
            <a:r>
              <a:rPr lang="en-US" sz="80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Micah was a Prophet who prophesied</a:t>
            </a:r>
            <a:br>
              <a:rPr lang="en-US" sz="80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80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from around</a:t>
            </a:r>
            <a:br>
              <a:rPr lang="en-US" sz="80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80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740-690 BC</a:t>
            </a:r>
          </a:p>
          <a:p>
            <a:pPr algn="ctr" eaLnBrk="1" hangingPunct="1">
              <a:lnSpc>
                <a:spcPct val="60000"/>
              </a:lnSpc>
              <a:spcAft>
                <a:spcPct val="25000"/>
              </a:spcAft>
            </a:pPr>
            <a:r>
              <a:rPr lang="en-US" sz="660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(50 Years)</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13506">
                                            <p:txEl>
                                              <p:pRg st="0" end="0"/>
                                            </p:txEl>
                                          </p:spTgt>
                                        </p:tgtEl>
                                        <p:attrNameLst>
                                          <p:attrName>style.visibility</p:attrName>
                                        </p:attrNameLst>
                                      </p:cBhvr>
                                      <p:to>
                                        <p:strVal val="visible"/>
                                      </p:to>
                                    </p:set>
                                    <p:animEffect transition="in" filter="fade">
                                      <p:cBhvr>
                                        <p:cTn id="7" dur="250"/>
                                        <p:tgtEl>
                                          <p:spTgt spid="18135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13506">
                                            <p:txEl>
                                              <p:pRg st="1" end="1"/>
                                            </p:txEl>
                                          </p:spTgt>
                                        </p:tgtEl>
                                        <p:attrNameLst>
                                          <p:attrName>style.visibility</p:attrName>
                                        </p:attrNameLst>
                                      </p:cBhvr>
                                      <p:to>
                                        <p:strVal val="visible"/>
                                      </p:to>
                                    </p:set>
                                    <p:animEffect transition="in" filter="fade">
                                      <p:cBhvr>
                                        <p:cTn id="12" dur="250"/>
                                        <p:tgtEl>
                                          <p:spTgt spid="181350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1203" name="Line 3"/>
          <p:cNvSpPr>
            <a:spLocks noChangeShapeType="1"/>
          </p:cNvSpPr>
          <p:nvPr/>
        </p:nvSpPr>
        <p:spPr bwMode="auto">
          <a:xfrm>
            <a:off x="304800" y="1295400"/>
            <a:ext cx="845820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7" name="Text Box 7"/>
          <p:cNvSpPr txBox="1">
            <a:spLocks noChangeArrowheads="1"/>
          </p:cNvSpPr>
          <p:nvPr/>
        </p:nvSpPr>
        <p:spPr bwMode="auto">
          <a:xfrm>
            <a:off x="266700" y="3609975"/>
            <a:ext cx="86106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pP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Luke 7:44-47</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r>
            <a:b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1" baseline="30000"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47</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Wherefore I say unto thee, Her sins, which are many, are forgiven; for she loved much: but to whom little is forgiven, the same </a:t>
            </a:r>
            <a:r>
              <a:rPr lang="en-US" b="1" dirty="0" err="1">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loveth</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little.</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p>
        </p:txBody>
      </p:sp>
      <p:sp>
        <p:nvSpPr>
          <p:cNvPr id="8" name="Text Box 2"/>
          <p:cNvSpPr txBox="1">
            <a:spLocks noChangeArrowheads="1"/>
          </p:cNvSpPr>
          <p:nvPr/>
        </p:nvSpPr>
        <p:spPr bwMode="auto">
          <a:xfrm>
            <a:off x="0" y="58702"/>
            <a:ext cx="9144000" cy="1389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65000"/>
              </a:lnSpc>
              <a:spcAft>
                <a:spcPct val="25000"/>
              </a:spcAft>
            </a:pPr>
            <a:r>
              <a:rPr lang="en-US" sz="61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What Do You Want</a:t>
            </a:r>
            <a:br>
              <a:rPr lang="en-US" sz="61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61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From Me God?</a:t>
            </a:r>
            <a:endParaRPr lang="en-US" sz="37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9" name="Text Box 4"/>
          <p:cNvSpPr txBox="1">
            <a:spLocks noChangeArrowheads="1"/>
          </p:cNvSpPr>
          <p:nvPr/>
        </p:nvSpPr>
        <p:spPr bwMode="auto">
          <a:xfrm>
            <a:off x="152400" y="1489075"/>
            <a:ext cx="8686800" cy="873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70000"/>
              </a:lnSpc>
              <a:spcAft>
                <a:spcPct val="25000"/>
              </a:spcAft>
            </a:pPr>
            <a:r>
              <a:rPr lang="en-US" sz="64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2.</a:t>
            </a:r>
            <a:r>
              <a:rPr lang="en-US" sz="64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66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To Love Mercy</a:t>
            </a:r>
          </a:p>
        </p:txBody>
      </p:sp>
      <p:sp>
        <p:nvSpPr>
          <p:cNvPr id="10" name="Text Box 5"/>
          <p:cNvSpPr txBox="1">
            <a:spLocks noChangeArrowheads="1"/>
          </p:cNvSpPr>
          <p:nvPr/>
        </p:nvSpPr>
        <p:spPr bwMode="auto">
          <a:xfrm>
            <a:off x="304800" y="2362200"/>
            <a:ext cx="8839200" cy="1003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spcAft>
                <a:spcPct val="20000"/>
              </a:spcAft>
              <a:buClr>
                <a:srgbClr val="FFFF99"/>
              </a:buClr>
              <a:buFontTx/>
              <a:buChar char="•"/>
            </a:pPr>
            <a:r>
              <a:rPr lang="en-US" sz="3600" b="1" i="1" dirty="0">
                <a:solidFill>
                  <a:srgbClr val="92D05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Appreciate The Forgiveness Of God</a:t>
            </a:r>
            <a:br>
              <a:rPr lang="en-US" sz="3600" b="1" i="1" dirty="0">
                <a:solidFill>
                  <a:srgbClr val="92D05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3600" b="1" i="1" dirty="0">
                <a:solidFill>
                  <a:srgbClr val="92D05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Through The Sacrifice Of His Son Jesus</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2227" name="Line 3"/>
          <p:cNvSpPr>
            <a:spLocks noChangeShapeType="1"/>
          </p:cNvSpPr>
          <p:nvPr/>
        </p:nvSpPr>
        <p:spPr bwMode="auto">
          <a:xfrm>
            <a:off x="304800" y="1295400"/>
            <a:ext cx="845820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781" name="Text Box 5"/>
          <p:cNvSpPr txBox="1">
            <a:spLocks noChangeArrowheads="1"/>
          </p:cNvSpPr>
          <p:nvPr/>
        </p:nvSpPr>
        <p:spPr bwMode="auto">
          <a:xfrm>
            <a:off x="304800" y="2362200"/>
            <a:ext cx="8839200" cy="153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spcAft>
                <a:spcPct val="20000"/>
              </a:spcAft>
              <a:buClr>
                <a:srgbClr val="FFFF99"/>
              </a:buClr>
              <a:buFontTx/>
              <a:buChar char="•"/>
            </a:pPr>
            <a:r>
              <a:rPr lang="en-US" sz="3600" b="1" i="1" dirty="0" smtClean="0">
                <a:solidFill>
                  <a:srgbClr val="92D05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Appreciate The Forgiveness Of God</a:t>
            </a:r>
            <a:br>
              <a:rPr lang="en-US" sz="3600" b="1" i="1" dirty="0" smtClean="0">
                <a:solidFill>
                  <a:srgbClr val="92D05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3600" b="1" i="1" dirty="0" smtClean="0">
                <a:solidFill>
                  <a:srgbClr val="92D05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Through The Sacrifice Of His Son Jesus</a:t>
            </a:r>
          </a:p>
          <a:p>
            <a:pPr eaLnBrk="1" hangingPunct="1">
              <a:lnSpc>
                <a:spcPct val="80000"/>
              </a:lnSpc>
              <a:spcAft>
                <a:spcPct val="20000"/>
              </a:spcAft>
              <a:buClr>
                <a:srgbClr val="FFFF99"/>
              </a:buClr>
              <a:buFontTx/>
              <a:buChar char="•"/>
            </a:pPr>
            <a:r>
              <a:rPr lang="en-US" sz="3600" b="1" i="1" dirty="0" smtClean="0">
                <a:solidFill>
                  <a:schemeClr val="bg1"/>
                </a:solidFill>
                <a:effectLst>
                  <a:glow rad="228600">
                    <a:schemeClr val="accent4">
                      <a:satMod val="175000"/>
                      <a:alpha val="40000"/>
                    </a:schemeClr>
                  </a:glow>
                </a:effectLst>
                <a:latin typeface="Teen" pitchFamily="2" charset="0"/>
              </a:rPr>
              <a:t>DON’T </a:t>
            </a:r>
            <a:r>
              <a:rPr lang="en-US" sz="3600" b="1" i="1" dirty="0">
                <a:solidFill>
                  <a:schemeClr val="bg1"/>
                </a:solidFill>
                <a:effectLst>
                  <a:glow rad="228600">
                    <a:schemeClr val="accent4">
                      <a:satMod val="175000"/>
                      <a:alpha val="40000"/>
                    </a:schemeClr>
                  </a:glow>
                </a:effectLst>
                <a:latin typeface="Teen" pitchFamily="2" charset="0"/>
              </a:rPr>
              <a:t>Get Tired Of Being Forgiven</a:t>
            </a:r>
          </a:p>
        </p:txBody>
      </p:sp>
      <p:sp>
        <p:nvSpPr>
          <p:cNvPr id="6" name="Text Box 2"/>
          <p:cNvSpPr txBox="1">
            <a:spLocks noChangeArrowheads="1"/>
          </p:cNvSpPr>
          <p:nvPr/>
        </p:nvSpPr>
        <p:spPr bwMode="auto">
          <a:xfrm>
            <a:off x="0" y="58702"/>
            <a:ext cx="9144000" cy="1389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65000"/>
              </a:lnSpc>
              <a:spcAft>
                <a:spcPct val="25000"/>
              </a:spcAft>
            </a:pPr>
            <a:r>
              <a:rPr lang="en-US" sz="61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What Do You Want</a:t>
            </a:r>
            <a:br>
              <a:rPr lang="en-US" sz="61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61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From Me God?</a:t>
            </a:r>
            <a:endParaRPr lang="en-US" sz="37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
        <p:nvSpPr>
          <p:cNvPr id="7" name="Text Box 4"/>
          <p:cNvSpPr txBox="1">
            <a:spLocks noChangeArrowheads="1"/>
          </p:cNvSpPr>
          <p:nvPr/>
        </p:nvSpPr>
        <p:spPr bwMode="auto">
          <a:xfrm>
            <a:off x="152400" y="1489075"/>
            <a:ext cx="8686800" cy="873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70000"/>
              </a:lnSpc>
              <a:spcAft>
                <a:spcPct val="25000"/>
              </a:spcAft>
            </a:pPr>
            <a:r>
              <a:rPr lang="en-US" sz="64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2.</a:t>
            </a:r>
            <a:r>
              <a:rPr lang="en-US" sz="64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66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To Love Mercy</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67781">
                                            <p:txEl>
                                              <p:pRg st="1" end="1"/>
                                            </p:txEl>
                                          </p:spTgt>
                                        </p:tgtEl>
                                        <p:attrNameLst>
                                          <p:attrName>style.visibility</p:attrName>
                                        </p:attrNameLst>
                                      </p:cBhvr>
                                      <p:to>
                                        <p:strVal val="visible"/>
                                      </p:to>
                                    </p:set>
                                    <p:anim calcmode="lin" valueType="num">
                                      <p:cBhvr additive="base">
                                        <p:cTn id="7" dur="500" fill="hold"/>
                                        <p:tgtEl>
                                          <p:spTgt spid="186778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6778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3251" name="Line 3"/>
          <p:cNvSpPr>
            <a:spLocks noChangeShapeType="1"/>
          </p:cNvSpPr>
          <p:nvPr/>
        </p:nvSpPr>
        <p:spPr bwMode="auto">
          <a:xfrm>
            <a:off x="304800" y="1295400"/>
            <a:ext cx="845820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804" name="Text Box 4"/>
          <p:cNvSpPr txBox="1">
            <a:spLocks noChangeArrowheads="1"/>
          </p:cNvSpPr>
          <p:nvPr/>
        </p:nvSpPr>
        <p:spPr bwMode="auto">
          <a:xfrm>
            <a:off x="152400" y="1489075"/>
            <a:ext cx="8839200" cy="74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70000"/>
              </a:lnSpc>
              <a:spcAft>
                <a:spcPct val="25000"/>
              </a:spcAft>
            </a:pPr>
            <a:r>
              <a:rPr lang="en-US" sz="55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3.</a:t>
            </a:r>
            <a:r>
              <a:rPr lang="en-US" sz="55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Walk Humbly With God</a:t>
            </a:r>
          </a:p>
        </p:txBody>
      </p:sp>
      <p:sp>
        <p:nvSpPr>
          <p:cNvPr id="1868805" name="Text Box 5"/>
          <p:cNvSpPr txBox="1">
            <a:spLocks noChangeArrowheads="1"/>
          </p:cNvSpPr>
          <p:nvPr/>
        </p:nvSpPr>
        <p:spPr bwMode="auto">
          <a:xfrm>
            <a:off x="609600" y="2286000"/>
            <a:ext cx="8305800" cy="418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spcAft>
                <a:spcPct val="20000"/>
              </a:spcAft>
              <a:buClr>
                <a:srgbClr val="FFFF99"/>
              </a:buClr>
              <a:buFontTx/>
              <a:buChar char="•"/>
            </a:pPr>
            <a:r>
              <a:rPr lang="en-US" sz="44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Hate Being A Phony –</a:t>
            </a:r>
            <a:br>
              <a:rPr lang="en-US" sz="44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44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b="1" i="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Stop playing games with God</a:t>
            </a:r>
          </a:p>
          <a:p>
            <a:pPr eaLnBrk="1" hangingPunct="1">
              <a:lnSpc>
                <a:spcPct val="80000"/>
              </a:lnSpc>
              <a:spcAft>
                <a:spcPct val="20000"/>
              </a:spcAft>
              <a:buClr>
                <a:srgbClr val="FFFF99"/>
              </a:buClr>
              <a:buFontTx/>
              <a:buChar char="•"/>
            </a:pPr>
            <a:r>
              <a:rPr lang="en-US" sz="4400" b="1" dirty="0">
                <a:solidFill>
                  <a:srgbClr val="92D05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Don’t </a:t>
            </a:r>
            <a:r>
              <a:rPr lang="en-US" sz="4400" b="1" dirty="0" err="1">
                <a:solidFill>
                  <a:srgbClr val="92D05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OverRate</a:t>
            </a:r>
            <a:r>
              <a:rPr lang="en-US" sz="4400" b="1" dirty="0">
                <a:solidFill>
                  <a:srgbClr val="92D05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Yourself – </a:t>
            </a:r>
            <a:r>
              <a:rPr lang="en-US" sz="44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r>
            <a:br>
              <a:rPr lang="en-US" sz="44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44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b="1" i="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Realize your imperfections</a:t>
            </a:r>
          </a:p>
          <a:p>
            <a:pPr eaLnBrk="1" hangingPunct="1">
              <a:lnSpc>
                <a:spcPct val="80000"/>
              </a:lnSpc>
              <a:spcAft>
                <a:spcPct val="20000"/>
              </a:spcAft>
              <a:buClr>
                <a:srgbClr val="FFFF99"/>
              </a:buClr>
              <a:buFontTx/>
              <a:buChar char="•"/>
            </a:pPr>
            <a:r>
              <a:rPr lang="en-US" sz="44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Know Your Lord Is Great And</a:t>
            </a:r>
            <a:br>
              <a:rPr lang="en-US" sz="44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44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Greatly To Be Praised – </a:t>
            </a:r>
            <a:br>
              <a:rPr lang="en-US" sz="44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44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b="1" i="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Not you or me!</a:t>
            </a:r>
          </a:p>
        </p:txBody>
      </p:sp>
      <p:sp>
        <p:nvSpPr>
          <p:cNvPr id="6" name="Text Box 2"/>
          <p:cNvSpPr txBox="1">
            <a:spLocks noChangeArrowheads="1"/>
          </p:cNvSpPr>
          <p:nvPr/>
        </p:nvSpPr>
        <p:spPr bwMode="auto">
          <a:xfrm>
            <a:off x="0" y="58702"/>
            <a:ext cx="9144000" cy="1389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65000"/>
              </a:lnSpc>
              <a:spcAft>
                <a:spcPct val="25000"/>
              </a:spcAft>
            </a:pPr>
            <a:r>
              <a:rPr lang="en-US" sz="61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What Do You Want</a:t>
            </a:r>
            <a:br>
              <a:rPr lang="en-US" sz="61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61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From Me God?</a:t>
            </a:r>
            <a:endParaRPr lang="en-US" sz="37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868804"/>
                                        </p:tgtEl>
                                        <p:attrNameLst>
                                          <p:attrName>style.visibility</p:attrName>
                                        </p:attrNameLst>
                                      </p:cBhvr>
                                      <p:to>
                                        <p:strVal val="visible"/>
                                      </p:to>
                                    </p:set>
                                    <p:animScale>
                                      <p:cBhvr>
                                        <p:cTn id="7" dur="1000" decel="50000" fill="hold">
                                          <p:stCondLst>
                                            <p:cond delay="0"/>
                                          </p:stCondLst>
                                        </p:cTn>
                                        <p:tgtEl>
                                          <p:spTgt spid="186880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68804"/>
                                        </p:tgtEl>
                                        <p:attrNameLst>
                                          <p:attrName>ppt_x</p:attrName>
                                          <p:attrName>ppt_y</p:attrName>
                                        </p:attrNameLst>
                                      </p:cBhvr>
                                    </p:animMotion>
                                    <p:animEffect transition="in" filter="fade">
                                      <p:cBhvr>
                                        <p:cTn id="9" dur="1000"/>
                                        <p:tgtEl>
                                          <p:spTgt spid="186880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childTnLst>
                                    <p:set>
                                      <p:cBhvr>
                                        <p:cTn id="13" dur="1" fill="hold">
                                          <p:stCondLst>
                                            <p:cond delay="0"/>
                                          </p:stCondLst>
                                        </p:cTn>
                                        <p:tgtEl>
                                          <p:spTgt spid="1868805">
                                            <p:txEl>
                                              <p:pRg st="0" end="0"/>
                                            </p:txEl>
                                          </p:spTgt>
                                        </p:tgtEl>
                                        <p:attrNameLst>
                                          <p:attrName>style.visibility</p:attrName>
                                        </p:attrNameLst>
                                      </p:cBhvr>
                                      <p:to>
                                        <p:strVal val="visible"/>
                                      </p:to>
                                    </p:set>
                                    <p:anim calcmode="lin" valueType="num">
                                      <p:cBhvr additive="base">
                                        <p:cTn id="14" dur="250" fill="hold"/>
                                        <p:tgtEl>
                                          <p:spTgt spid="1868805">
                                            <p:txEl>
                                              <p:pRg st="0" end="0"/>
                                            </p:txEl>
                                          </p:spTgt>
                                        </p:tgtEl>
                                        <p:attrNameLst>
                                          <p:attrName>ppt_x</p:attrName>
                                        </p:attrNameLst>
                                      </p:cBhvr>
                                      <p:tavLst>
                                        <p:tav tm="0">
                                          <p:val>
                                            <p:strVal val="1+#ppt_w/2"/>
                                          </p:val>
                                        </p:tav>
                                        <p:tav tm="100000">
                                          <p:val>
                                            <p:strVal val="#ppt_x"/>
                                          </p:val>
                                        </p:tav>
                                      </p:tavLst>
                                    </p:anim>
                                    <p:anim calcmode="lin" valueType="num">
                                      <p:cBhvr additive="base">
                                        <p:cTn id="15" dur="250" fill="hold"/>
                                        <p:tgtEl>
                                          <p:spTgt spid="186880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nodeType="clickEffect">
                                  <p:stCondLst>
                                    <p:cond delay="0"/>
                                  </p:stCondLst>
                                  <p:childTnLst>
                                    <p:set>
                                      <p:cBhvr>
                                        <p:cTn id="19" dur="1" fill="hold">
                                          <p:stCondLst>
                                            <p:cond delay="0"/>
                                          </p:stCondLst>
                                        </p:cTn>
                                        <p:tgtEl>
                                          <p:spTgt spid="1868805">
                                            <p:txEl>
                                              <p:pRg st="1" end="1"/>
                                            </p:txEl>
                                          </p:spTgt>
                                        </p:tgtEl>
                                        <p:attrNameLst>
                                          <p:attrName>style.visibility</p:attrName>
                                        </p:attrNameLst>
                                      </p:cBhvr>
                                      <p:to>
                                        <p:strVal val="visible"/>
                                      </p:to>
                                    </p:set>
                                    <p:anim calcmode="lin" valueType="num">
                                      <p:cBhvr additive="base">
                                        <p:cTn id="20" dur="250" fill="hold"/>
                                        <p:tgtEl>
                                          <p:spTgt spid="1868805">
                                            <p:txEl>
                                              <p:pRg st="1" end="1"/>
                                            </p:txEl>
                                          </p:spTgt>
                                        </p:tgtEl>
                                        <p:attrNameLst>
                                          <p:attrName>ppt_x</p:attrName>
                                        </p:attrNameLst>
                                      </p:cBhvr>
                                      <p:tavLst>
                                        <p:tav tm="0">
                                          <p:val>
                                            <p:strVal val="1+#ppt_w/2"/>
                                          </p:val>
                                        </p:tav>
                                        <p:tav tm="100000">
                                          <p:val>
                                            <p:strVal val="#ppt_x"/>
                                          </p:val>
                                        </p:tav>
                                      </p:tavLst>
                                    </p:anim>
                                    <p:anim calcmode="lin" valueType="num">
                                      <p:cBhvr additive="base">
                                        <p:cTn id="21" dur="250" fill="hold"/>
                                        <p:tgtEl>
                                          <p:spTgt spid="186880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nodeType="clickEffect">
                                  <p:stCondLst>
                                    <p:cond delay="0"/>
                                  </p:stCondLst>
                                  <p:childTnLst>
                                    <p:set>
                                      <p:cBhvr>
                                        <p:cTn id="25" dur="1" fill="hold">
                                          <p:stCondLst>
                                            <p:cond delay="0"/>
                                          </p:stCondLst>
                                        </p:cTn>
                                        <p:tgtEl>
                                          <p:spTgt spid="1868805">
                                            <p:txEl>
                                              <p:pRg st="2" end="2"/>
                                            </p:txEl>
                                          </p:spTgt>
                                        </p:tgtEl>
                                        <p:attrNameLst>
                                          <p:attrName>style.visibility</p:attrName>
                                        </p:attrNameLst>
                                      </p:cBhvr>
                                      <p:to>
                                        <p:strVal val="visible"/>
                                      </p:to>
                                    </p:set>
                                    <p:anim calcmode="lin" valueType="num">
                                      <p:cBhvr additive="base">
                                        <p:cTn id="26" dur="250" fill="hold"/>
                                        <p:tgtEl>
                                          <p:spTgt spid="1868805">
                                            <p:txEl>
                                              <p:pRg st="2" end="2"/>
                                            </p:txEl>
                                          </p:spTgt>
                                        </p:tgtEl>
                                        <p:attrNameLst>
                                          <p:attrName>ppt_x</p:attrName>
                                        </p:attrNameLst>
                                      </p:cBhvr>
                                      <p:tavLst>
                                        <p:tav tm="0">
                                          <p:val>
                                            <p:strVal val="1+#ppt_w/2"/>
                                          </p:val>
                                        </p:tav>
                                        <p:tav tm="100000">
                                          <p:val>
                                            <p:strVal val="#ppt_x"/>
                                          </p:val>
                                        </p:tav>
                                      </p:tavLst>
                                    </p:anim>
                                    <p:anim calcmode="lin" valueType="num">
                                      <p:cBhvr additive="base">
                                        <p:cTn id="27" dur="250" fill="hold"/>
                                        <p:tgtEl>
                                          <p:spTgt spid="186880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8804"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69827" name="Text Box 3"/>
          <p:cNvSpPr txBox="1">
            <a:spLocks noChangeArrowheads="1"/>
          </p:cNvSpPr>
          <p:nvPr/>
        </p:nvSpPr>
        <p:spPr bwMode="auto">
          <a:xfrm>
            <a:off x="304800" y="2287053"/>
            <a:ext cx="8610600" cy="2830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pPr>
            <a:r>
              <a:rPr lang="en-US" sz="4400"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Psalm 48:1</a:t>
            </a:r>
            <a:r>
              <a:rPr lang="en-US" sz="4400"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r>
            <a:br>
              <a:rPr lang="en-US" sz="4400"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sz="4400"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Great is the LORD, and greatly to be praised in the city of our God, in the mountain of his holiness.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69827"/>
                                        </p:tgtEl>
                                        <p:attrNameLst>
                                          <p:attrName>style.visibility</p:attrName>
                                        </p:attrNameLst>
                                      </p:cBhvr>
                                      <p:to>
                                        <p:strVal val="visible"/>
                                      </p:to>
                                    </p:set>
                                    <p:animEffect transition="in" filter="fade">
                                      <p:cBhvr>
                                        <p:cTn id="7" dur="500"/>
                                        <p:tgtEl>
                                          <p:spTgt spid="1869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98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755865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10434" name="AutoShape 2"/>
          <p:cNvSpPr>
            <a:spLocks noChangeArrowheads="1"/>
          </p:cNvSpPr>
          <p:nvPr/>
        </p:nvSpPr>
        <p:spPr bwMode="auto">
          <a:xfrm>
            <a:off x="152400" y="4495800"/>
            <a:ext cx="8839200" cy="2133600"/>
          </a:xfrm>
          <a:prstGeom prst="roundRect">
            <a:avLst>
              <a:gd name="adj" fmla="val 16667"/>
            </a:avLst>
          </a:prstGeom>
          <a:solidFill>
            <a:schemeClr val="tx1">
              <a:alpha val="70195"/>
            </a:schemeClr>
          </a:solidFill>
          <a:ln>
            <a:noFill/>
          </a:ln>
          <a:effectLst/>
          <a:extLst>
            <a:ext uri="{91240B29-F687-4F45-9708-019B960494DF}">
              <a14:hiddenLine xmlns:a14="http://schemas.microsoft.com/office/drawing/2010/main" w="9525">
                <a:solidFill>
                  <a:srgbClr val="CC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0435" name="Text Box 3"/>
          <p:cNvSpPr txBox="1">
            <a:spLocks noChangeArrowheads="1"/>
          </p:cNvSpPr>
          <p:nvPr/>
        </p:nvSpPr>
        <p:spPr bwMode="auto">
          <a:xfrm>
            <a:off x="152400" y="4620118"/>
            <a:ext cx="8763000" cy="2161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70000"/>
              </a:lnSpc>
            </a:pPr>
            <a:r>
              <a:rPr lang="en-US" sz="6000" b="1" i="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LORD, HELP ME TO STOP MAKING EXCUSES </a:t>
            </a:r>
            <a:r>
              <a:rPr lang="en-US" sz="6000" b="1" i="1"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ABOUT</a:t>
            </a:r>
            <a:br>
              <a:rPr lang="en-US" sz="6000" b="1" i="1"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6000" b="1" i="1"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MY </a:t>
            </a:r>
            <a:r>
              <a:rPr lang="en-US" sz="6000" b="1" i="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BEHAVIOR…</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10434"/>
                                        </p:tgtEl>
                                        <p:attrNameLst>
                                          <p:attrName>style.visibility</p:attrName>
                                        </p:attrNameLst>
                                      </p:cBhvr>
                                      <p:to>
                                        <p:strVal val="visible"/>
                                      </p:to>
                                    </p:set>
                                    <p:animEffect transition="in" filter="fade">
                                      <p:cBhvr>
                                        <p:cTn id="7" dur="500"/>
                                        <p:tgtEl>
                                          <p:spTgt spid="18104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10435"/>
                                        </p:tgtEl>
                                        <p:attrNameLst>
                                          <p:attrName>style.visibility</p:attrName>
                                        </p:attrNameLst>
                                      </p:cBhvr>
                                      <p:to>
                                        <p:strVal val="visible"/>
                                      </p:to>
                                    </p:set>
                                    <p:animEffect transition="in" filter="fade">
                                      <p:cBhvr>
                                        <p:cTn id="10" dur="500"/>
                                        <p:tgtEl>
                                          <p:spTgt spid="1810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0434" grpId="0" animBg="1"/>
      <p:bldP spid="181043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70850" name="AutoShape 2"/>
          <p:cNvSpPr>
            <a:spLocks noChangeArrowheads="1"/>
          </p:cNvSpPr>
          <p:nvPr/>
        </p:nvSpPr>
        <p:spPr bwMode="auto">
          <a:xfrm>
            <a:off x="152400" y="4495800"/>
            <a:ext cx="8839200" cy="2133600"/>
          </a:xfrm>
          <a:prstGeom prst="roundRect">
            <a:avLst>
              <a:gd name="adj" fmla="val 16667"/>
            </a:avLst>
          </a:prstGeom>
          <a:solidFill>
            <a:schemeClr val="tx1">
              <a:alpha val="70195"/>
            </a:schemeClr>
          </a:solidFill>
          <a:ln>
            <a:noFill/>
          </a:ln>
          <a:effectLst/>
          <a:extLst>
            <a:ext uri="{91240B29-F687-4F45-9708-019B960494DF}">
              <a14:hiddenLine xmlns:a14="http://schemas.microsoft.com/office/drawing/2010/main" w="9525">
                <a:solidFill>
                  <a:srgbClr val="CC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0851" name="Text Box 3"/>
          <p:cNvSpPr txBox="1">
            <a:spLocks noChangeArrowheads="1"/>
          </p:cNvSpPr>
          <p:nvPr/>
        </p:nvSpPr>
        <p:spPr bwMode="auto">
          <a:xfrm>
            <a:off x="152400" y="4610668"/>
            <a:ext cx="8763000" cy="2094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70000"/>
              </a:lnSpc>
            </a:pPr>
            <a:r>
              <a:rPr lang="en-US" sz="6000" b="1" i="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LORD, HELP ME </a:t>
            </a:r>
            <a:r>
              <a:rPr lang="en-US" sz="6000" b="1" i="1"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TO</a:t>
            </a:r>
            <a:br>
              <a:rPr lang="en-US" sz="6000" b="1" i="1"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6000" b="1" i="1"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NEVER </a:t>
            </a:r>
            <a:r>
              <a:rPr lang="en-US" sz="6000" b="1" i="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GET TIRED </a:t>
            </a:r>
            <a:r>
              <a:rPr lang="en-US" sz="6000" b="1" i="1"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OF</a:t>
            </a:r>
            <a:br>
              <a:rPr lang="en-US" sz="6000" b="1" i="1"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6000" b="1" i="1"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BEING </a:t>
            </a:r>
            <a:r>
              <a:rPr lang="en-US" sz="6000" b="1" i="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FORGIVEN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70850"/>
                                        </p:tgtEl>
                                        <p:attrNameLst>
                                          <p:attrName>style.visibility</p:attrName>
                                        </p:attrNameLst>
                                      </p:cBhvr>
                                      <p:to>
                                        <p:strVal val="visible"/>
                                      </p:to>
                                    </p:set>
                                    <p:animEffect transition="in" filter="fade">
                                      <p:cBhvr>
                                        <p:cTn id="7" dur="500"/>
                                        <p:tgtEl>
                                          <p:spTgt spid="18708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70851"/>
                                        </p:tgtEl>
                                        <p:attrNameLst>
                                          <p:attrName>style.visibility</p:attrName>
                                        </p:attrNameLst>
                                      </p:cBhvr>
                                      <p:to>
                                        <p:strVal val="visible"/>
                                      </p:to>
                                    </p:set>
                                    <p:animEffect transition="in" filter="fade">
                                      <p:cBhvr>
                                        <p:cTn id="10" dur="500"/>
                                        <p:tgtEl>
                                          <p:spTgt spid="1870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0850" grpId="0" animBg="1"/>
      <p:bldP spid="187085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71874" name="AutoShape 2"/>
          <p:cNvSpPr>
            <a:spLocks noChangeArrowheads="1"/>
          </p:cNvSpPr>
          <p:nvPr/>
        </p:nvSpPr>
        <p:spPr bwMode="auto">
          <a:xfrm>
            <a:off x="152400" y="3810000"/>
            <a:ext cx="8839200" cy="2819400"/>
          </a:xfrm>
          <a:prstGeom prst="roundRect">
            <a:avLst>
              <a:gd name="adj" fmla="val 16667"/>
            </a:avLst>
          </a:prstGeom>
          <a:solidFill>
            <a:schemeClr val="tx1">
              <a:alpha val="70195"/>
            </a:schemeClr>
          </a:solidFill>
          <a:ln>
            <a:noFill/>
          </a:ln>
          <a:effectLst/>
          <a:extLst>
            <a:ext uri="{91240B29-F687-4F45-9708-019B960494DF}">
              <a14:hiddenLine xmlns:a14="http://schemas.microsoft.com/office/drawing/2010/main" w="9525">
                <a:solidFill>
                  <a:srgbClr val="CC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1875" name="Text Box 3"/>
          <p:cNvSpPr txBox="1">
            <a:spLocks noChangeArrowheads="1"/>
          </p:cNvSpPr>
          <p:nvPr/>
        </p:nvSpPr>
        <p:spPr bwMode="auto">
          <a:xfrm>
            <a:off x="152400" y="3962400"/>
            <a:ext cx="8763000" cy="274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70000"/>
              </a:lnSpc>
            </a:pPr>
            <a:r>
              <a:rPr lang="en-US" sz="6000" b="1" i="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LORD, HELP ME TO NOT OVERRATE MYSELF, BUT PRAISE &amp; GLORIFY YOU, FOR YOU ARE GREAT!</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71874"/>
                                        </p:tgtEl>
                                        <p:attrNameLst>
                                          <p:attrName>style.visibility</p:attrName>
                                        </p:attrNameLst>
                                      </p:cBhvr>
                                      <p:to>
                                        <p:strVal val="visible"/>
                                      </p:to>
                                    </p:set>
                                    <p:animEffect transition="in" filter="fade">
                                      <p:cBhvr>
                                        <p:cTn id="7" dur="500"/>
                                        <p:tgtEl>
                                          <p:spTgt spid="18718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71875"/>
                                        </p:tgtEl>
                                        <p:attrNameLst>
                                          <p:attrName>style.visibility</p:attrName>
                                        </p:attrNameLst>
                                      </p:cBhvr>
                                      <p:to>
                                        <p:strVal val="visible"/>
                                      </p:to>
                                    </p:set>
                                    <p:animEffect transition="in" filter="fade">
                                      <p:cBhvr>
                                        <p:cTn id="10" dur="500"/>
                                        <p:tgtEl>
                                          <p:spTgt spid="1871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1874" grpId="0" animBg="1"/>
      <p:bldP spid="187187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489536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833024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xit" presetSubtype="16" fill="hold" nodeType="afterEffect">
                                  <p:stCondLst>
                                    <p:cond delay="0"/>
                                  </p:stCondLst>
                                  <p:childTnLst>
                                    <p:anim calcmode="lin" valueType="num">
                                      <p:cBhvr>
                                        <p:cTn id="6" dur="2000"/>
                                        <p:tgtEl>
                                          <p:spTgt spid="4"/>
                                        </p:tgtEl>
                                        <p:attrNameLst>
                                          <p:attrName>ppt_w</p:attrName>
                                        </p:attrNameLst>
                                      </p:cBhvr>
                                      <p:tavLst>
                                        <p:tav tm="0">
                                          <p:val>
                                            <p:strVal val="ppt_w"/>
                                          </p:val>
                                        </p:tav>
                                        <p:tav tm="100000">
                                          <p:val>
                                            <p:strVal val="4*ppt_w"/>
                                          </p:val>
                                        </p:tav>
                                      </p:tavLst>
                                    </p:anim>
                                    <p:anim calcmode="lin" valueType="num">
                                      <p:cBhvr>
                                        <p:cTn id="7" dur="2000"/>
                                        <p:tgtEl>
                                          <p:spTgt spid="4"/>
                                        </p:tgtEl>
                                        <p:attrNameLst>
                                          <p:attrName>ppt_h</p:attrName>
                                        </p:attrNameLst>
                                      </p:cBhvr>
                                      <p:tavLst>
                                        <p:tav tm="0">
                                          <p:val>
                                            <p:strVal val="ppt_h"/>
                                          </p:val>
                                        </p:tav>
                                        <p:tav tm="100000">
                                          <p:val>
                                            <p:strVal val="4*ppt_h"/>
                                          </p:val>
                                        </p:tav>
                                      </p:tavLst>
                                    </p:anim>
                                    <p:set>
                                      <p:cBhvr>
                                        <p:cTn id="8" dur="1" fill="hold">
                                          <p:stCondLst>
                                            <p:cond delay="1999"/>
                                          </p:stCondLst>
                                        </p:cTn>
                                        <p:tgtEl>
                                          <p:spTgt spid="4"/>
                                        </p:tgtEl>
                                        <p:attrNameLst>
                                          <p:attrName>style.visibility</p:attrName>
                                        </p:attrNameLst>
                                      </p:cBhvr>
                                      <p:to>
                                        <p:strVal val="hidden"/>
                                      </p:to>
                                    </p:set>
                                  </p:childTnLst>
                                </p:cTn>
                              </p:par>
                              <p:par>
                                <p:cTn id="9" presetID="10" presetClass="exit" presetSubtype="0" fill="hold" nodeType="withEffect">
                                  <p:stCondLst>
                                    <p:cond delay="0"/>
                                  </p:stCondLst>
                                  <p:childTnLst>
                                    <p:animEffect transition="out" filter="fade">
                                      <p:cBhvr>
                                        <p:cTn id="10" dur="1000"/>
                                        <p:tgtEl>
                                          <p:spTgt spid="4"/>
                                        </p:tgtEl>
                                      </p:cBhvr>
                                    </p:animEffect>
                                    <p:set>
                                      <p:cBhvr>
                                        <p:cTn id="11"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14531" name="Text Box 3"/>
          <p:cNvSpPr txBox="1">
            <a:spLocks noChangeArrowheads="1"/>
          </p:cNvSpPr>
          <p:nvPr/>
        </p:nvSpPr>
        <p:spPr bwMode="auto">
          <a:xfrm>
            <a:off x="266700" y="1646333"/>
            <a:ext cx="8610600" cy="3565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eaLnBrk="1" hangingPunct="1">
              <a:lnSpc>
                <a:spcPct val="80000"/>
              </a:lnSpc>
            </a:pPr>
            <a:r>
              <a:rPr lang="en-US" b="1" dirty="0">
                <a:solidFill>
                  <a:srgbClr val="FFC000"/>
                </a:solidFill>
                <a:effectLst>
                  <a:glow rad="228600">
                    <a:schemeClr val="accent4">
                      <a:satMod val="175000"/>
                    </a:schemeClr>
                  </a:glow>
                  <a:outerShdw blurRad="50800" dist="38100" dir="2700000" algn="tl" rotWithShape="0">
                    <a:prstClr val="black">
                      <a:alpha val="40000"/>
                    </a:prstClr>
                  </a:outerShdw>
                </a:effectLst>
                <a:latin typeface="Teen" pitchFamily="2" charset="0"/>
              </a:rPr>
              <a:t>Micah 1:1</a:t>
            </a:r>
            <a: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t/>
            </a:r>
            <a:br>
              <a:rPr lang="en-US" b="1" dirty="0">
                <a:solidFill>
                  <a:schemeClr val="folHlink"/>
                </a:solidFill>
                <a:effectLst>
                  <a:glow rad="228600">
                    <a:schemeClr val="accent4">
                      <a:satMod val="175000"/>
                    </a:schemeClr>
                  </a:glow>
                  <a:outerShdw blurRad="50800" dist="38100" dir="2700000" algn="tl" rotWithShape="0">
                    <a:prstClr val="black">
                      <a:alpha val="40000"/>
                    </a:prstClr>
                  </a:outerShdw>
                </a:effectLst>
                <a:latin typeface="Teen" pitchFamily="2" charset="0"/>
              </a:rPr>
            </a:b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The word of the LORD that came to Micah the </a:t>
            </a:r>
            <a:r>
              <a:rPr lang="en-US" b="1" dirty="0" err="1">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Morasthite</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in the days of </a:t>
            </a:r>
            <a:r>
              <a:rPr lang="en-US" b="1" dirty="0" err="1">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Jotham</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r>
              <a:rPr lang="en-US" b="1" dirty="0" err="1">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Ahaz</a:t>
            </a:r>
            <a:r>
              <a:rPr lang="en-US" b="1"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and Hezekiah, kings of Judah, which he saw concerning Samaria and Jerusalem.</a:t>
            </a:r>
            <a:r>
              <a:rPr lang="en-US" dirty="0">
                <a:solidFill>
                  <a:schemeClr val="bg1"/>
                </a:solidFill>
                <a:effectLst>
                  <a:glow rad="228600">
                    <a:schemeClr val="accent4">
                      <a:satMod val="175000"/>
                    </a:schemeClr>
                  </a:glow>
                  <a:outerShdw blurRad="50800" dist="38100" dir="2700000" algn="tl" rotWithShape="0">
                    <a:prstClr val="black">
                      <a:alpha val="40000"/>
                    </a:prstClr>
                  </a:outerShdw>
                </a:effectLst>
                <a:latin typeface="Teen" pitchFamily="2" charset="0"/>
              </a:rPr>
              <a:t>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14531"/>
                                        </p:tgtEl>
                                        <p:attrNameLst>
                                          <p:attrName>style.visibility</p:attrName>
                                        </p:attrNameLst>
                                      </p:cBhvr>
                                      <p:to>
                                        <p:strVal val="visible"/>
                                      </p:to>
                                    </p:set>
                                    <p:animEffect transition="in" filter="fade">
                                      <p:cBhvr>
                                        <p:cTn id="7" dur="250"/>
                                        <p:tgtEl>
                                          <p:spTgt spid="1814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45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15554" name="Text Box 2"/>
          <p:cNvSpPr txBox="1">
            <a:spLocks noChangeArrowheads="1"/>
          </p:cNvSpPr>
          <p:nvPr/>
        </p:nvSpPr>
        <p:spPr bwMode="auto">
          <a:xfrm>
            <a:off x="152400" y="893594"/>
            <a:ext cx="8763000" cy="507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80000"/>
              </a:lnSpc>
              <a:spcAft>
                <a:spcPct val="25000"/>
              </a:spcAft>
            </a:pPr>
            <a:r>
              <a:rPr lang="en-US" sz="80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Micah lived on</a:t>
            </a:r>
            <a:br>
              <a:rPr lang="en-US" sz="80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80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the border of the Philistines, in a town called </a:t>
            </a:r>
            <a:r>
              <a:rPr lang="en-US" sz="8000" b="1" i="1" dirty="0" err="1">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Moresheth</a:t>
            </a:r>
            <a:r>
              <a:rPr lang="en-US" sz="8000" b="1" i="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15554">
                                            <p:txEl>
                                              <p:pRg st="0" end="0"/>
                                            </p:txEl>
                                          </p:spTgt>
                                        </p:tgtEl>
                                        <p:attrNameLst>
                                          <p:attrName>style.visibility</p:attrName>
                                        </p:attrNameLst>
                                      </p:cBhvr>
                                      <p:to>
                                        <p:strVal val="visible"/>
                                      </p:to>
                                    </p:set>
                                    <p:animEffect transition="in" filter="fade">
                                      <p:cBhvr>
                                        <p:cTn id="7" dur="500"/>
                                        <p:tgtEl>
                                          <p:spTgt spid="18155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16578" name="Text Box 2"/>
          <p:cNvSpPr txBox="1">
            <a:spLocks noChangeArrowheads="1"/>
          </p:cNvSpPr>
          <p:nvPr/>
        </p:nvSpPr>
        <p:spPr bwMode="auto">
          <a:xfrm>
            <a:off x="190500" y="1386037"/>
            <a:ext cx="8763000" cy="4085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80000"/>
              </a:lnSpc>
              <a:spcAft>
                <a:spcPct val="25000"/>
              </a:spcAft>
            </a:pPr>
            <a:r>
              <a:rPr lang="en-US" sz="80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He prophesied during the reigns</a:t>
            </a:r>
            <a:br>
              <a:rPr lang="en-US" sz="80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br>
            <a:r>
              <a:rPr lang="en-US" sz="80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of </a:t>
            </a:r>
            <a:r>
              <a:rPr lang="en-US" sz="8000" b="1" dirty="0" err="1">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Jothan</a:t>
            </a:r>
            <a:r>
              <a:rPr lang="en-US" sz="80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t>
            </a:r>
            <a:r>
              <a:rPr lang="en-US" sz="8000" b="1" dirty="0" err="1">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Ahaz</a:t>
            </a:r>
            <a:r>
              <a:rPr lang="en-US" sz="8000" b="1"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 and Hezekiah</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16578">
                                            <p:txEl>
                                              <p:pRg st="0" end="0"/>
                                            </p:txEl>
                                          </p:spTgt>
                                        </p:tgtEl>
                                        <p:attrNameLst>
                                          <p:attrName>style.visibility</p:attrName>
                                        </p:attrNameLst>
                                      </p:cBhvr>
                                      <p:to>
                                        <p:strVal val="visible"/>
                                      </p:to>
                                    </p:set>
                                    <p:animEffect transition="in" filter="fade">
                                      <p:cBhvr>
                                        <p:cTn id="7" dur="500"/>
                                        <p:tgtEl>
                                          <p:spTgt spid="18165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17602" name="Text Box 2"/>
          <p:cNvSpPr txBox="1">
            <a:spLocks noChangeArrowheads="1"/>
          </p:cNvSpPr>
          <p:nvPr/>
        </p:nvSpPr>
        <p:spPr bwMode="auto">
          <a:xfrm>
            <a:off x="152400" y="1146581"/>
            <a:ext cx="8763000" cy="45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4000">
                <a:solidFill>
                  <a:schemeClr val="tx1"/>
                </a:solidFill>
                <a:latin typeface="Tempus Sans ITC" pitchFamily="82" charset="0"/>
                <a:cs typeface="Arial" charset="0"/>
              </a:defRPr>
            </a:lvl1pPr>
            <a:lvl2pPr marL="742950" indent="-285750" eaLnBrk="0" hangingPunct="0">
              <a:defRPr sz="4000">
                <a:solidFill>
                  <a:schemeClr val="tx1"/>
                </a:solidFill>
                <a:latin typeface="Tempus Sans ITC" pitchFamily="82" charset="0"/>
                <a:cs typeface="Arial" charset="0"/>
              </a:defRPr>
            </a:lvl2pPr>
            <a:lvl3pPr marL="1143000" indent="-228600" eaLnBrk="0" hangingPunct="0">
              <a:defRPr sz="4000">
                <a:solidFill>
                  <a:schemeClr val="tx1"/>
                </a:solidFill>
                <a:latin typeface="Tempus Sans ITC" pitchFamily="82" charset="0"/>
                <a:cs typeface="Arial" charset="0"/>
              </a:defRPr>
            </a:lvl3pPr>
            <a:lvl4pPr marL="1600200" indent="-228600" eaLnBrk="0" hangingPunct="0">
              <a:defRPr sz="4000">
                <a:solidFill>
                  <a:schemeClr val="tx1"/>
                </a:solidFill>
                <a:latin typeface="Tempus Sans ITC" pitchFamily="82" charset="0"/>
                <a:cs typeface="Arial" charset="0"/>
              </a:defRPr>
            </a:lvl4pPr>
            <a:lvl5pPr marL="2057400" indent="-228600" eaLnBrk="0" hangingPunct="0">
              <a:defRPr sz="4000">
                <a:solidFill>
                  <a:schemeClr val="tx1"/>
                </a:solidFill>
                <a:latin typeface="Tempus Sans ITC" pitchFamily="82" charset="0"/>
                <a:cs typeface="Arial" charset="0"/>
              </a:defRPr>
            </a:lvl5pPr>
            <a:lvl6pPr marL="2514600" indent="-228600" eaLnBrk="0" fontAlgn="base" hangingPunct="0">
              <a:spcBef>
                <a:spcPct val="0"/>
              </a:spcBef>
              <a:spcAft>
                <a:spcPct val="0"/>
              </a:spcAft>
              <a:defRPr sz="4000">
                <a:solidFill>
                  <a:schemeClr val="tx1"/>
                </a:solidFill>
                <a:latin typeface="Tempus Sans ITC" pitchFamily="82" charset="0"/>
                <a:cs typeface="Arial" charset="0"/>
              </a:defRPr>
            </a:lvl6pPr>
            <a:lvl7pPr marL="2971800" indent="-228600" eaLnBrk="0" fontAlgn="base" hangingPunct="0">
              <a:spcBef>
                <a:spcPct val="0"/>
              </a:spcBef>
              <a:spcAft>
                <a:spcPct val="0"/>
              </a:spcAft>
              <a:defRPr sz="4000">
                <a:solidFill>
                  <a:schemeClr val="tx1"/>
                </a:solidFill>
                <a:latin typeface="Tempus Sans ITC" pitchFamily="82" charset="0"/>
                <a:cs typeface="Arial" charset="0"/>
              </a:defRPr>
            </a:lvl7pPr>
            <a:lvl8pPr marL="3429000" indent="-228600" eaLnBrk="0" fontAlgn="base" hangingPunct="0">
              <a:spcBef>
                <a:spcPct val="0"/>
              </a:spcBef>
              <a:spcAft>
                <a:spcPct val="0"/>
              </a:spcAft>
              <a:defRPr sz="4000">
                <a:solidFill>
                  <a:schemeClr val="tx1"/>
                </a:solidFill>
                <a:latin typeface="Tempus Sans ITC" pitchFamily="82" charset="0"/>
                <a:cs typeface="Arial" charset="0"/>
              </a:defRPr>
            </a:lvl8pPr>
            <a:lvl9pPr marL="3886200" indent="-228600" eaLnBrk="0" fontAlgn="base" hangingPunct="0">
              <a:spcBef>
                <a:spcPct val="0"/>
              </a:spcBef>
              <a:spcAft>
                <a:spcPct val="0"/>
              </a:spcAft>
              <a:defRPr sz="4000">
                <a:solidFill>
                  <a:schemeClr val="tx1"/>
                </a:solidFill>
                <a:latin typeface="Tempus Sans ITC" pitchFamily="82" charset="0"/>
                <a:cs typeface="Arial" charset="0"/>
              </a:defRPr>
            </a:lvl9pPr>
          </a:lstStyle>
          <a:p>
            <a:pPr algn="ctr" eaLnBrk="1" hangingPunct="1">
              <a:lnSpc>
                <a:spcPct val="80000"/>
              </a:lnSpc>
              <a:spcAft>
                <a:spcPct val="25000"/>
              </a:spcAft>
            </a:pPr>
            <a:r>
              <a:rPr lang="en-US" sz="6000" b="1"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Teen" pitchFamily="2" charset="0"/>
              </a:rPr>
              <a:t>He was the ONLY prophet to prophesy to both the Northern Kingdom (Samaria) and to the Southern Kingdom (Jerusalem)</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17602">
                                            <p:txEl>
                                              <p:pRg st="0" end="0"/>
                                            </p:txEl>
                                          </p:spTgt>
                                        </p:tgtEl>
                                        <p:attrNameLst>
                                          <p:attrName>style.visibility</p:attrName>
                                        </p:attrNameLst>
                                      </p:cBhvr>
                                      <p:to>
                                        <p:strVal val="visible"/>
                                      </p:to>
                                    </p:set>
                                    <p:animEffect transition="in" filter="fade">
                                      <p:cBhvr>
                                        <p:cTn id="7" dur="500"/>
                                        <p:tgtEl>
                                          <p:spTgt spid="18176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6494</TotalTime>
  <Words>619</Words>
  <Application>Microsoft Office PowerPoint</Application>
  <PresentationFormat>On-screen Show (4:3)</PresentationFormat>
  <Paragraphs>156</Paragraphs>
  <Slides>60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Arial</vt:lpstr>
      <vt:lpstr>Tempus Sans ITC</vt:lpstr>
      <vt:lpstr>Teen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RDJ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RDJ</dc:creator>
  <cp:lastModifiedBy>Roger J</cp:lastModifiedBy>
  <cp:revision>1054</cp:revision>
  <dcterms:created xsi:type="dcterms:W3CDTF">2005-02-19T02:02:57Z</dcterms:created>
  <dcterms:modified xsi:type="dcterms:W3CDTF">2013-02-19T01:33:33Z</dcterms:modified>
</cp:coreProperties>
</file>