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5"/>
  </p:notesMasterIdLst>
  <p:sldIdLst>
    <p:sldId id="8036" r:id="rId2"/>
    <p:sldId id="13280" r:id="rId3"/>
    <p:sldId id="13663" r:id="rId4"/>
    <p:sldId id="13862" r:id="rId5"/>
    <p:sldId id="13880" r:id="rId6"/>
    <p:sldId id="13881" r:id="rId7"/>
    <p:sldId id="13882" r:id="rId8"/>
    <p:sldId id="13883" r:id="rId9"/>
    <p:sldId id="13863" r:id="rId10"/>
    <p:sldId id="13884" r:id="rId11"/>
    <p:sldId id="13885" r:id="rId12"/>
    <p:sldId id="13864" r:id="rId13"/>
    <p:sldId id="13865" r:id="rId14"/>
    <p:sldId id="13886" r:id="rId15"/>
    <p:sldId id="13887" r:id="rId16"/>
    <p:sldId id="13889" r:id="rId17"/>
    <p:sldId id="13890" r:id="rId18"/>
    <p:sldId id="13891" r:id="rId19"/>
    <p:sldId id="13892" r:id="rId20"/>
    <p:sldId id="13888" r:id="rId21"/>
    <p:sldId id="13893" r:id="rId22"/>
    <p:sldId id="13894" r:id="rId23"/>
    <p:sldId id="13895" r:id="rId24"/>
    <p:sldId id="13896" r:id="rId25"/>
    <p:sldId id="13897" r:id="rId26"/>
    <p:sldId id="13898" r:id="rId27"/>
    <p:sldId id="13899" r:id="rId28"/>
    <p:sldId id="13900" r:id="rId29"/>
    <p:sldId id="13901" r:id="rId30"/>
    <p:sldId id="13902" r:id="rId31"/>
    <p:sldId id="13903" r:id="rId32"/>
    <p:sldId id="13904" r:id="rId33"/>
    <p:sldId id="13905" r:id="rId34"/>
    <p:sldId id="13906" r:id="rId35"/>
    <p:sldId id="13907" r:id="rId36"/>
    <p:sldId id="13908" r:id="rId37"/>
    <p:sldId id="13909" r:id="rId38"/>
    <p:sldId id="13910" r:id="rId39"/>
    <p:sldId id="13911" r:id="rId40"/>
    <p:sldId id="13912" r:id="rId41"/>
    <p:sldId id="13913" r:id="rId42"/>
    <p:sldId id="13914" r:id="rId43"/>
    <p:sldId id="13915" r:id="rId44"/>
    <p:sldId id="13916" r:id="rId45"/>
    <p:sldId id="13917" r:id="rId46"/>
    <p:sldId id="13919" r:id="rId47"/>
    <p:sldId id="13918" r:id="rId48"/>
    <p:sldId id="13866" r:id="rId49"/>
    <p:sldId id="13867" r:id="rId50"/>
    <p:sldId id="13921" r:id="rId51"/>
    <p:sldId id="13920" r:id="rId52"/>
    <p:sldId id="13922" r:id="rId53"/>
    <p:sldId id="13923" r:id="rId54"/>
    <p:sldId id="13924" r:id="rId55"/>
    <p:sldId id="13925" r:id="rId56"/>
    <p:sldId id="13926" r:id="rId57"/>
    <p:sldId id="13927" r:id="rId58"/>
    <p:sldId id="13928" r:id="rId59"/>
    <p:sldId id="13929" r:id="rId60"/>
    <p:sldId id="13930" r:id="rId61"/>
    <p:sldId id="13931" r:id="rId62"/>
    <p:sldId id="13933" r:id="rId63"/>
    <p:sldId id="13932" r:id="rId64"/>
    <p:sldId id="13934" r:id="rId65"/>
    <p:sldId id="13935" r:id="rId66"/>
    <p:sldId id="13936" r:id="rId67"/>
    <p:sldId id="13937" r:id="rId68"/>
    <p:sldId id="13938" r:id="rId69"/>
    <p:sldId id="13939" r:id="rId70"/>
    <p:sldId id="13940" r:id="rId71"/>
    <p:sldId id="13941" r:id="rId72"/>
    <p:sldId id="13942" r:id="rId73"/>
    <p:sldId id="13943" r:id="rId74"/>
    <p:sldId id="13944" r:id="rId75"/>
    <p:sldId id="13945" r:id="rId76"/>
    <p:sldId id="13946" r:id="rId77"/>
    <p:sldId id="13868" r:id="rId78"/>
    <p:sldId id="13869" r:id="rId79"/>
    <p:sldId id="13870" r:id="rId80"/>
    <p:sldId id="13947" r:id="rId81"/>
    <p:sldId id="13948" r:id="rId82"/>
    <p:sldId id="13949" r:id="rId83"/>
    <p:sldId id="13950" r:id="rId84"/>
    <p:sldId id="13951" r:id="rId85"/>
    <p:sldId id="13871" r:id="rId86"/>
    <p:sldId id="13952" r:id="rId87"/>
    <p:sldId id="13953" r:id="rId88"/>
    <p:sldId id="13954" r:id="rId89"/>
    <p:sldId id="13955" r:id="rId90"/>
    <p:sldId id="13956" r:id="rId91"/>
    <p:sldId id="13957" r:id="rId92"/>
    <p:sldId id="13958" r:id="rId93"/>
    <p:sldId id="13959" r:id="rId94"/>
    <p:sldId id="13960" r:id="rId95"/>
    <p:sldId id="13961" r:id="rId96"/>
    <p:sldId id="13962" r:id="rId97"/>
    <p:sldId id="13963" r:id="rId98"/>
    <p:sldId id="13964" r:id="rId99"/>
    <p:sldId id="13872" r:id="rId100"/>
    <p:sldId id="13873" r:id="rId101"/>
    <p:sldId id="13874" r:id="rId102"/>
    <p:sldId id="13848" r:id="rId103"/>
    <p:sldId id="13849" r:id="rId104"/>
  </p:sldIdLst>
  <p:sldSz cx="9144000" cy="6858000" type="screen4x3"/>
  <p:notesSz cx="6858000" cy="9144000"/>
  <p:embeddedFontLst>
    <p:embeddedFont>
      <p:font typeface="Eurostile" pitchFamily="34" charset="0"/>
      <p:regular r:id="rId106"/>
      <p:bold r:id="rId107"/>
    </p:embeddedFont>
    <p:embeddedFont>
      <p:font typeface="blzee" pitchFamily="2" charset="0"/>
      <p:regular r:id="rId108"/>
    </p:embeddedFont>
    <p:embeddedFont>
      <p:font typeface="Tempus Sans ITC" pitchFamily="82" charset="0"/>
      <p:regular r:id="rId109"/>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FFFF"/>
    <a:srgbClr val="66FFFF"/>
    <a:srgbClr val="99CC00"/>
    <a:srgbClr val="FFFF66"/>
    <a:srgbClr val="A7FFE2"/>
    <a:srgbClr val="FFFF99"/>
    <a:srgbClr val="8BFFFF"/>
    <a:srgbClr val="66FF33"/>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143" autoAdjust="0"/>
  </p:normalViewPr>
  <p:slideViewPr>
    <p:cSldViewPr snapToGrid="0">
      <p:cViewPr varScale="1">
        <p:scale>
          <a:sx n="86" d="100"/>
          <a:sy n="86"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8250477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InGodWeTrust - 01.jpg"/>
          <p:cNvPicPr>
            <a:picLocks noChangeAspect="1"/>
          </p:cNvPicPr>
          <p:nvPr/>
        </p:nvPicPr>
        <p:blipFill>
          <a:blip r:embed="rId3"/>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4"/>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20653"/>
            <a:ext cx="9144000" cy="165851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156413" y="173507"/>
            <a:ext cx="8831174" cy="2311915"/>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IN THE BOOK OF REVELATION, JESUS MIRACULOUSLY APPEARS TO THE APOSTLE JOHN ON THE ISLE OF PATMOS</a:t>
            </a:r>
          </a:p>
        </p:txBody>
      </p:sp>
      <p:sp>
        <p:nvSpPr>
          <p:cNvPr id="5" name="TextBox 4"/>
          <p:cNvSpPr txBox="1"/>
          <p:nvPr/>
        </p:nvSpPr>
        <p:spPr>
          <a:xfrm>
            <a:off x="0" y="3181426"/>
            <a:ext cx="9143999" cy="2677656"/>
          </a:xfrm>
          <a:prstGeom prst="rect">
            <a:avLst/>
          </a:prstGeom>
          <a:noFill/>
        </p:spPr>
        <p:txBody>
          <a:bodyPr wrap="square" rtlCol="0">
            <a:spAutoFit/>
          </a:bodyPr>
          <a:lstStyle/>
          <a:p>
            <a:pPr algn="ctr">
              <a:lnSpc>
                <a:spcPct val="75000"/>
              </a:lnSpc>
              <a:spcAft>
                <a:spcPts val="1200"/>
              </a:spcAft>
            </a:pP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Chapters Two And</a:t>
            </a:r>
            <a:b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Three, Jesus Gives Specific Messages To Each Of The Seven Churches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DealOrNoDeal - 12.jpg"/>
          <p:cNvPicPr>
            <a:picLocks noChangeAspect="1"/>
          </p:cNvPicPr>
          <p:nvPr/>
        </p:nvPicPr>
        <p:blipFill>
          <a:blip r:embed="rId4"/>
          <a:stretch>
            <a:fillRect/>
          </a:stretch>
        </p:blipFill>
        <p:spPr>
          <a:xfrm>
            <a:off x="0" y="0"/>
            <a:ext cx="9144000" cy="6858000"/>
          </a:xfrm>
          <a:prstGeom prst="rect">
            <a:avLst/>
          </a:prstGeom>
        </p:spPr>
      </p:pic>
      <p:pic>
        <p:nvPicPr>
          <p:cNvPr id="3" name="Picture 2" descr="DealOrNoDeal - 12.jpg"/>
          <p:cNvPicPr>
            <a:picLocks noChangeAspect="1"/>
          </p:cNvPicPr>
          <p:nvPr/>
        </p:nvPicPr>
        <p:blipFill>
          <a:blip r:embed="rId5"/>
          <a:stretch>
            <a:fillRect/>
          </a:stretch>
        </p:blipFill>
        <p:spPr>
          <a:xfrm>
            <a:off x="0" y="0"/>
            <a:ext cx="9144000" cy="6858000"/>
          </a:xfrm>
          <a:prstGeom prst="rect">
            <a:avLst/>
          </a:prstGeom>
        </p:spPr>
      </p:pic>
      <p:pic>
        <p:nvPicPr>
          <p:cNvPr id="4" name="Picture 3" descr="DealOrNoDeal - 12.jpg"/>
          <p:cNvPicPr>
            <a:picLocks noChangeAspect="1"/>
          </p:cNvPicPr>
          <p:nvPr/>
        </p:nvPicPr>
        <p:blipFill>
          <a:blip r:embed="rId6"/>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 Of The Church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ndGame-0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with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20653"/>
            <a:ext cx="9144000" cy="165851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156413" y="173507"/>
            <a:ext cx="8831174" cy="2311915"/>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IN THE BOOK OF REVELATION, JESUS MIRACULOUSLY APPEARS TO THE APOSTLE JOHN ON THE ISLE OF PATMOS</a:t>
            </a:r>
          </a:p>
        </p:txBody>
      </p:sp>
      <p:sp>
        <p:nvSpPr>
          <p:cNvPr id="5" name="TextBox 4"/>
          <p:cNvSpPr txBox="1"/>
          <p:nvPr/>
        </p:nvSpPr>
        <p:spPr>
          <a:xfrm>
            <a:off x="0" y="3181426"/>
            <a:ext cx="9143999" cy="2681824"/>
          </a:xfrm>
          <a:prstGeom prst="rect">
            <a:avLst/>
          </a:prstGeom>
          <a:noFill/>
        </p:spPr>
        <p:txBody>
          <a:bodyPr wrap="square" rtlCol="0">
            <a:spAutoFit/>
          </a:bodyPr>
          <a:lstStyle/>
          <a:p>
            <a:pPr algn="ctr">
              <a:lnSpc>
                <a:spcPct val="75000"/>
              </a:lnSpc>
              <a:spcAft>
                <a:spcPts val="1200"/>
              </a:spcAft>
            </a:pP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These Are Literal Letters To Literal Churches, But Also They Are A Revealing Or Unveiling Of Things To Come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18698"/>
            <a:ext cx="9144000" cy="5020605"/>
          </a:xfrm>
          <a:prstGeom prst="rect">
            <a:avLst/>
          </a:prstGeom>
          <a:noFill/>
        </p:spPr>
        <p:txBody>
          <a:bodyPr wrap="square" rtlCol="0">
            <a:spAutoFit/>
          </a:bodyPr>
          <a:lstStyle/>
          <a:p>
            <a:pPr algn="ctr">
              <a:lnSpc>
                <a:spcPct val="75000"/>
              </a:lnSpc>
              <a:spcAft>
                <a:spcPts val="1200"/>
              </a:spcAft>
            </a:pPr>
            <a:r>
              <a:rPr lang="en-US" sz="7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Let’s Look At The</a:t>
            </a:r>
            <a:br>
              <a:rPr lang="en-US" sz="7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7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Last Two Letters Which I Believe Give</a:t>
            </a:r>
            <a:br>
              <a:rPr lang="en-US" sz="7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7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Us Light To The</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
            </a:r>
            <a:b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STATE OF THE CHURCH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In The Last Days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5" name="Rectangle 4"/>
          <p:cNvSpPr>
            <a:spLocks noChangeArrowheads="1"/>
          </p:cNvSpPr>
          <p:nvPr/>
        </p:nvSpPr>
        <p:spPr bwMode="auto">
          <a:xfrm>
            <a:off x="190500" y="1922247"/>
            <a:ext cx="8763000" cy="447854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Text Box 5"/>
          <p:cNvSpPr txBox="1">
            <a:spLocks noChangeArrowheads="1"/>
          </p:cNvSpPr>
          <p:nvPr/>
        </p:nvSpPr>
        <p:spPr bwMode="auto">
          <a:xfrm>
            <a:off x="271061" y="1960917"/>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to the angel of the church in Philadelphia write; These things </a:t>
            </a:r>
            <a:r>
              <a:rPr lang="en-US" dirty="0" err="1" smtClean="0">
                <a:solidFill>
                  <a:schemeClr val="bg1"/>
                </a:solidFill>
              </a:rPr>
              <a:t>saith</a:t>
            </a:r>
            <a:r>
              <a:rPr lang="en-US" dirty="0" smtClean="0">
                <a:solidFill>
                  <a:schemeClr val="bg1"/>
                </a:solidFill>
              </a:rPr>
              <a:t> he that is holy, he that is true, he that hath the key of David, he that </a:t>
            </a:r>
            <a:r>
              <a:rPr lang="en-US" dirty="0" err="1" smtClean="0">
                <a:solidFill>
                  <a:schemeClr val="bg1"/>
                </a:solidFill>
              </a:rPr>
              <a:t>openeth</a:t>
            </a:r>
            <a:r>
              <a:rPr lang="en-US" dirty="0" smtClean="0">
                <a:solidFill>
                  <a:schemeClr val="bg1"/>
                </a:solidFill>
              </a:rPr>
              <a:t>, and no man </a:t>
            </a:r>
            <a:r>
              <a:rPr lang="en-US" dirty="0" err="1" smtClean="0">
                <a:solidFill>
                  <a:schemeClr val="bg1"/>
                </a:solidFill>
              </a:rPr>
              <a:t>shutteth</a:t>
            </a:r>
            <a:r>
              <a:rPr lang="en-US" dirty="0" smtClean="0">
                <a:solidFill>
                  <a:schemeClr val="bg1"/>
                </a:solidFill>
              </a:rPr>
              <a:t>; and </a:t>
            </a:r>
            <a:r>
              <a:rPr lang="en-US" dirty="0" err="1" smtClean="0">
                <a:solidFill>
                  <a:schemeClr val="bg1"/>
                </a:solidFill>
              </a:rPr>
              <a:t>shutteth</a:t>
            </a:r>
            <a:r>
              <a:rPr lang="en-US" dirty="0" smtClean="0">
                <a:solidFill>
                  <a:schemeClr val="bg1"/>
                </a:solidFill>
              </a:rPr>
              <a:t>, and no man </a:t>
            </a:r>
            <a:r>
              <a:rPr lang="en-US" dirty="0" err="1" smtClean="0">
                <a:solidFill>
                  <a:schemeClr val="bg1"/>
                </a:solidFill>
              </a:rPr>
              <a:t>openeth</a:t>
            </a:r>
            <a:r>
              <a:rPr lang="en-US" dirty="0" smtClean="0">
                <a:solidFill>
                  <a:schemeClr val="bg1"/>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3" presetClass="entr" presetSubtype="3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6*min(max(#ppt_w*#ppt_h,.3),1)-7.4)/-.7*#ppt_w"/>
                                          </p:val>
                                        </p:tav>
                                        <p:tav tm="100000">
                                          <p:val>
                                            <p:strVal val="#ppt_w"/>
                                          </p:val>
                                        </p:tav>
                                      </p:tavLst>
                                    </p:anim>
                                    <p:anim calcmode="lin" valueType="num">
                                      <p:cBhvr>
                                        <p:cTn id="11" dur="1000" fill="hold"/>
                                        <p:tgtEl>
                                          <p:spTgt spid="2"/>
                                        </p:tgtEl>
                                        <p:attrNameLst>
                                          <p:attrName>ppt_h</p:attrName>
                                        </p:attrNameLst>
                                      </p:cBhvr>
                                      <p:tavLst>
                                        <p:tav tm="0">
                                          <p:val>
                                            <p:strVal val="(6*min(max(#ppt_w*#ppt_h,.3),1)-7.4)/-.7*#ppt_h"/>
                                          </p:val>
                                        </p:tav>
                                        <p:tav tm="100000">
                                          <p:val>
                                            <p:strVal val="#ppt_h"/>
                                          </p:val>
                                        </p:tav>
                                      </p:tavLst>
                                    </p:anim>
                                    <p:anim calcmode="lin" valueType="num">
                                      <p:cBhvr>
                                        <p:cTn id="12" dur="1000" fill="hold"/>
                                        <p:tgtEl>
                                          <p:spTgt spid="2"/>
                                        </p:tgtEl>
                                        <p:attrNameLst>
                                          <p:attrName>ppt_x</p:attrName>
                                        </p:attrNameLst>
                                      </p:cBhvr>
                                      <p:tavLst>
                                        <p:tav tm="0">
                                          <p:val>
                                            <p:fltVal val="0.5"/>
                                          </p:val>
                                        </p:tav>
                                        <p:tav tm="100000">
                                          <p:val>
                                            <p:strVal val="#ppt_x"/>
                                          </p:val>
                                        </p:tav>
                                      </p:tavLst>
                                    </p:anim>
                                    <p:anim calcmode="lin" valueType="num">
                                      <p:cBhvr>
                                        <p:cTn id="13" dur="1000" fill="hold"/>
                                        <p:tgtEl>
                                          <p:spTgt spid="2"/>
                                        </p:tgtEl>
                                        <p:attrNameLst>
                                          <p:attrName>ppt_y</p:attrName>
                                        </p:attrNameLst>
                                      </p:cBhvr>
                                      <p:tavLst>
                                        <p:tav tm="0">
                                          <p:val>
                                            <p:strVal val="1+(6*min(max(#ppt_w*#ppt_h,.3),1)-7.4)/-.7*#ppt_h/2"/>
                                          </p:val>
                                        </p:tav>
                                        <p:tav tm="100000">
                                          <p:val>
                                            <p:strVal val="#ppt_y"/>
                                          </p:val>
                                        </p:tav>
                                      </p:tavLst>
                                    </p:anim>
                                  </p:childTnLst>
                                </p:cTn>
                              </p:par>
                              <p:par>
                                <p:cTn id="14" presetID="23" presetClass="entr" presetSubtype="3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6*min(max(#ppt_w*#ppt_h,.3),1)-7.4)/-.7*#ppt_w"/>
                                          </p:val>
                                        </p:tav>
                                        <p:tav tm="100000">
                                          <p:val>
                                            <p:strVal val="#ppt_w"/>
                                          </p:val>
                                        </p:tav>
                                      </p:tavLst>
                                    </p:anim>
                                    <p:anim calcmode="lin" valueType="num">
                                      <p:cBhvr>
                                        <p:cTn id="17" dur="1000" fill="hold"/>
                                        <p:tgtEl>
                                          <p:spTgt spid="3"/>
                                        </p:tgtEl>
                                        <p:attrNameLst>
                                          <p:attrName>ppt_h</p:attrName>
                                        </p:attrNameLst>
                                      </p:cBhvr>
                                      <p:tavLst>
                                        <p:tav tm="0">
                                          <p:val>
                                            <p:strVal val="(6*min(max(#ppt_w*#ppt_h,.3),1)-7.4)/-.7*#ppt_h"/>
                                          </p:val>
                                        </p:tav>
                                        <p:tav tm="100000">
                                          <p:val>
                                            <p:strVal val="#ppt_h"/>
                                          </p:val>
                                        </p:tav>
                                      </p:tavLst>
                                    </p:anim>
                                    <p:anim calcmode="lin" valueType="num">
                                      <p:cBhvr>
                                        <p:cTn id="18" dur="1000" fill="hold"/>
                                        <p:tgtEl>
                                          <p:spTgt spid="3"/>
                                        </p:tgtEl>
                                        <p:attrNameLst>
                                          <p:attrName>ppt_x</p:attrName>
                                        </p:attrNameLst>
                                      </p:cBhvr>
                                      <p:tavLst>
                                        <p:tav tm="0">
                                          <p:val>
                                            <p:fltVal val="0.5"/>
                                          </p:val>
                                        </p:tav>
                                        <p:tav tm="100000">
                                          <p:val>
                                            <p:strVal val="#ppt_x"/>
                                          </p:val>
                                        </p:tav>
                                      </p:tavLst>
                                    </p:anim>
                                    <p:anim calcmode="lin" valueType="num">
                                      <p:cBhvr>
                                        <p:cTn id="19"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2"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156413" y="2374130"/>
            <a:ext cx="8831174" cy="3554819"/>
          </a:xfrm>
          <a:prstGeom prst="rect">
            <a:avLst/>
          </a:prstGeom>
          <a:noFill/>
        </p:spPr>
        <p:txBody>
          <a:bodyPr wrap="square" rtlCol="0">
            <a:spAutoFit/>
          </a:bodyPr>
          <a:lstStyle/>
          <a:p>
            <a:pPr algn="ctr">
              <a:lnSpc>
                <a:spcPct val="75000"/>
              </a:lnSpc>
              <a:spcAft>
                <a:spcPts val="1200"/>
              </a:spcAft>
            </a:pPr>
            <a: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Philadelphia Means “Brotherly Love”</a:t>
            </a:r>
            <a:b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Or “The Love</a:t>
            </a:r>
            <a:b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Of Brothers”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78207" y="1939771"/>
            <a:ext cx="8987587"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Jesus Says “This Is From Me”</a:t>
            </a:r>
          </a:p>
        </p:txBody>
      </p:sp>
      <p:sp>
        <p:nvSpPr>
          <p:cNvPr id="6" name="TextBox 5"/>
          <p:cNvSpPr txBox="1"/>
          <p:nvPr/>
        </p:nvSpPr>
        <p:spPr>
          <a:xfrm>
            <a:off x="707570" y="268095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I AM THE HOLY ONE!</a:t>
            </a:r>
          </a:p>
        </p:txBody>
      </p:sp>
      <p:sp>
        <p:nvSpPr>
          <p:cNvPr id="8" name="TextBox 7"/>
          <p:cNvSpPr txBox="1"/>
          <p:nvPr/>
        </p:nvSpPr>
        <p:spPr>
          <a:xfrm>
            <a:off x="707571" y="332322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I AM THE TRUE ONE!</a:t>
            </a:r>
          </a:p>
        </p:txBody>
      </p:sp>
      <p:sp>
        <p:nvSpPr>
          <p:cNvPr id="9" name="TextBox 8"/>
          <p:cNvSpPr txBox="1"/>
          <p:nvPr/>
        </p:nvSpPr>
        <p:spPr>
          <a:xfrm>
            <a:off x="707567" y="3976383"/>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I HAVE THE KEYS!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ppt_w*0.7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strVal val="#ppt_w*0.7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78207" y="1939771"/>
            <a:ext cx="8987587"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Jesus Says “This Is From Me”</a:t>
            </a:r>
          </a:p>
        </p:txBody>
      </p:sp>
      <p:sp>
        <p:nvSpPr>
          <p:cNvPr id="10" name="TextBox 9"/>
          <p:cNvSpPr txBox="1"/>
          <p:nvPr/>
        </p:nvSpPr>
        <p:spPr>
          <a:xfrm>
            <a:off x="156413" y="3202547"/>
            <a:ext cx="8831174" cy="2866747"/>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I Am The One </a:t>
            </a: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That Opens And No Man Shuts, And </a:t>
            </a: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I Am The One</a:t>
            </a: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That Shuts And No Man Opens!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78207" y="1939771"/>
            <a:ext cx="8987587"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Jesus Says “This Is From Me”</a:t>
            </a:r>
          </a:p>
        </p:txBody>
      </p:sp>
      <p:sp>
        <p:nvSpPr>
          <p:cNvPr id="10" name="TextBox 9"/>
          <p:cNvSpPr txBox="1"/>
          <p:nvPr/>
        </p:nvSpPr>
        <p:spPr>
          <a:xfrm>
            <a:off x="156413" y="3202547"/>
            <a:ext cx="8831174" cy="2868221"/>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I AM THE ULTIMATE AUTHORITY!</a:t>
            </a:r>
            <a:endPar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78207" y="1805959"/>
            <a:ext cx="8987587" cy="1750094"/>
          </a:xfrm>
          <a:prstGeom prst="rect">
            <a:avLst/>
          </a:prstGeom>
          <a:noFill/>
        </p:spPr>
        <p:txBody>
          <a:bodyPr wrap="square" rtlCol="0">
            <a:spAutoFit/>
          </a:bodyPr>
          <a:lstStyle/>
          <a:p>
            <a:pPr algn="ctr">
              <a:lnSpc>
                <a:spcPct val="85000"/>
              </a:lnSpc>
              <a:spcAft>
                <a:spcPts val="1200"/>
              </a:spcAft>
            </a:pPr>
            <a:r>
              <a:rPr lang="en-US" sz="62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What Does Jesus Say To This Church?</a:t>
            </a:r>
          </a:p>
        </p:txBody>
      </p:sp>
      <p:sp>
        <p:nvSpPr>
          <p:cNvPr id="10" name="Rectangle 9"/>
          <p:cNvSpPr>
            <a:spLocks noChangeArrowheads="1"/>
          </p:cNvSpPr>
          <p:nvPr/>
        </p:nvSpPr>
        <p:spPr bwMode="auto">
          <a:xfrm>
            <a:off x="190500" y="3550293"/>
            <a:ext cx="8763000" cy="296202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1" name="Text Box 5"/>
          <p:cNvSpPr txBox="1">
            <a:spLocks noChangeArrowheads="1"/>
          </p:cNvSpPr>
          <p:nvPr/>
        </p:nvSpPr>
        <p:spPr bwMode="auto">
          <a:xfrm>
            <a:off x="271061" y="3600142"/>
            <a:ext cx="8601878" cy="2862322"/>
          </a:xfrm>
          <a:prstGeom prst="rect">
            <a:avLst/>
          </a:prstGeom>
          <a:noFill/>
          <a:ln w="9525">
            <a:noFill/>
            <a:miter lim="800000"/>
            <a:headEnd/>
            <a:tailEnd/>
          </a:ln>
          <a:effectLst/>
        </p:spPr>
        <p:txBody>
          <a:bodyPr wrap="square">
            <a:spAutoFit/>
          </a:bodyPr>
          <a:lstStyle/>
          <a:p>
            <a:r>
              <a:rPr lang="en-US" sz="36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3:8a</a:t>
            </a:r>
            <a:br>
              <a:rPr lang="en-US" sz="36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600" dirty="0" smtClean="0">
                <a:solidFill>
                  <a:schemeClr val="bg1"/>
                </a:solidFill>
              </a:rPr>
              <a:t>I know thy works: behold, I have set before thee an open door, and no man can shut it: </a:t>
            </a:r>
            <a:r>
              <a:rPr lang="en-US" sz="3600" dirty="0" smtClean="0">
                <a:solidFill>
                  <a:schemeClr val="tx1">
                    <a:lumMod val="65000"/>
                    <a:lumOff val="35000"/>
                  </a:schemeClr>
                </a:solidFill>
              </a:rPr>
              <a:t>for thou hast a little strength, and hast kept my word, and hast not denied my name.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78207" y="1805959"/>
            <a:ext cx="8987587" cy="1750094"/>
          </a:xfrm>
          <a:prstGeom prst="rect">
            <a:avLst/>
          </a:prstGeom>
          <a:noFill/>
        </p:spPr>
        <p:txBody>
          <a:bodyPr wrap="square" rtlCol="0">
            <a:spAutoFit/>
          </a:bodyPr>
          <a:lstStyle/>
          <a:p>
            <a:pPr algn="ctr">
              <a:lnSpc>
                <a:spcPct val="85000"/>
              </a:lnSpc>
              <a:spcAft>
                <a:spcPts val="1200"/>
              </a:spcAft>
            </a:pPr>
            <a:r>
              <a:rPr lang="en-US" sz="62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What Does Jesus Say To This Church?</a:t>
            </a:r>
          </a:p>
        </p:txBody>
      </p:sp>
      <p:sp>
        <p:nvSpPr>
          <p:cNvPr id="8" name="TextBox 7"/>
          <p:cNvSpPr txBox="1"/>
          <p:nvPr/>
        </p:nvSpPr>
        <p:spPr>
          <a:xfrm>
            <a:off x="880946" y="3305413"/>
            <a:ext cx="8263053" cy="923330"/>
          </a:xfrm>
          <a:prstGeom prst="rect">
            <a:avLst/>
          </a:prstGeom>
          <a:noFill/>
        </p:spPr>
        <p:txBody>
          <a:bodyPr wrap="square" rtlCol="0">
            <a:spAutoFit/>
          </a:bodyPr>
          <a:lstStyle/>
          <a:p>
            <a:pPr>
              <a:spcAft>
                <a:spcPts val="1200"/>
              </a:spcAft>
              <a:buClr>
                <a:srgbClr val="A7FFE2"/>
              </a:buClr>
              <a:buFont typeface="Arial" pitchFamily="34" charset="0"/>
              <a:buChar char="•"/>
            </a:pPr>
            <a:r>
              <a:rPr lang="en-US" sz="5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 I Know Your Works</a:t>
            </a:r>
          </a:p>
        </p:txBody>
      </p:sp>
      <p:sp>
        <p:nvSpPr>
          <p:cNvPr id="9" name="TextBox 8"/>
          <p:cNvSpPr txBox="1"/>
          <p:nvPr/>
        </p:nvSpPr>
        <p:spPr>
          <a:xfrm>
            <a:off x="880947" y="4059193"/>
            <a:ext cx="8263053" cy="923330"/>
          </a:xfrm>
          <a:prstGeom prst="rect">
            <a:avLst/>
          </a:prstGeom>
          <a:noFill/>
        </p:spPr>
        <p:txBody>
          <a:bodyPr wrap="square" rtlCol="0">
            <a:spAutoFit/>
          </a:bodyPr>
          <a:lstStyle/>
          <a:p>
            <a:pPr>
              <a:spcAft>
                <a:spcPts val="1200"/>
              </a:spcAft>
              <a:buClr>
                <a:srgbClr val="A7FFE2"/>
              </a:buClr>
              <a:buFont typeface="Arial" pitchFamily="34" charset="0"/>
              <a:buChar char="•"/>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 I Have Set Before You</a:t>
            </a:r>
          </a:p>
        </p:txBody>
      </p:sp>
      <p:sp>
        <p:nvSpPr>
          <p:cNvPr id="13" name="TextBox 12"/>
          <p:cNvSpPr txBox="1"/>
          <p:nvPr/>
        </p:nvSpPr>
        <p:spPr>
          <a:xfrm>
            <a:off x="1225512" y="4624180"/>
            <a:ext cx="7918488" cy="923330"/>
          </a:xfrm>
          <a:prstGeom prst="rect">
            <a:avLst/>
          </a:prstGeom>
          <a:noFill/>
        </p:spPr>
        <p:txBody>
          <a:bodyPr wrap="square" rtlCol="0">
            <a:spAutoFit/>
          </a:bodyPr>
          <a:lstStyle/>
          <a:p>
            <a:pPr>
              <a:spcAft>
                <a:spcPts val="1200"/>
              </a:spcAft>
              <a:buClr>
                <a:srgbClr val="A7FFE2"/>
              </a:buClr>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An Open Door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Scale>
                                      <p:cBhvr>
                                        <p:cTn id="1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
                                        </p:tgtEl>
                                        <p:attrNameLst>
                                          <p:attrName>ppt_x</p:attrName>
                                          <p:attrName>ppt_y</p:attrName>
                                        </p:attrNameLst>
                                      </p:cBhvr>
                                    </p:animMotion>
                                    <p:animEffect transition="in" filter="fade">
                                      <p:cBhvr>
                                        <p:cTn id="16" dur="1000"/>
                                        <p:tgtEl>
                                          <p:spTgt spid="9"/>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InGodWeTrust - 01.jpg"/>
          <p:cNvPicPr>
            <a:picLocks noChangeAspect="1"/>
          </p:cNvPicPr>
          <p:nvPr/>
        </p:nvPicPr>
        <p:blipFill>
          <a:blip r:embed="rId4"/>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5"/>
          <a:stretch>
            <a:fillRect/>
          </a:stretch>
        </p:blipFill>
        <p:spPr>
          <a:xfrm>
            <a:off x="0" y="0"/>
            <a:ext cx="9144000" cy="6858000"/>
          </a:xfrm>
          <a:prstGeom prst="rect">
            <a:avLst/>
          </a:prstGeom>
        </p:spPr>
      </p:pic>
      <p:pic>
        <p:nvPicPr>
          <p:cNvPr id="7" name="Picture 6" descr="InGodWeTrust - 01.jpg"/>
          <p:cNvPicPr>
            <a:picLocks noChangeAspect="1"/>
          </p:cNvPicPr>
          <p:nvPr/>
        </p:nvPicPr>
        <p:blipFill>
          <a:blip r:embed="rId6"/>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7"/>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He Has Nothing Bad To</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Say About Them…</a:t>
            </a:r>
          </a:p>
        </p:txBody>
      </p:sp>
      <p:sp>
        <p:nvSpPr>
          <p:cNvPr id="10" name="Rectangle 9"/>
          <p:cNvSpPr>
            <a:spLocks noChangeArrowheads="1"/>
          </p:cNvSpPr>
          <p:nvPr/>
        </p:nvSpPr>
        <p:spPr bwMode="auto">
          <a:xfrm>
            <a:off x="190500" y="3272048"/>
            <a:ext cx="8763000" cy="328539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1" name="Text Box 5"/>
          <p:cNvSpPr txBox="1">
            <a:spLocks noChangeArrowheads="1"/>
          </p:cNvSpPr>
          <p:nvPr/>
        </p:nvSpPr>
        <p:spPr bwMode="auto">
          <a:xfrm>
            <a:off x="271061" y="3329698"/>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8:1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There is therefore now no condemnation to them which are in Christ Jesus, who walk not after the flesh, but after the Spirit.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9" name="Rectangle 8"/>
          <p:cNvSpPr>
            <a:spLocks noChangeArrowheads="1"/>
          </p:cNvSpPr>
          <p:nvPr/>
        </p:nvSpPr>
        <p:spPr bwMode="auto">
          <a:xfrm>
            <a:off x="190500" y="3147511"/>
            <a:ext cx="8763000" cy="371048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38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2" name="Text Box 5"/>
          <p:cNvSpPr txBox="1">
            <a:spLocks noChangeArrowheads="1"/>
          </p:cNvSpPr>
          <p:nvPr/>
        </p:nvSpPr>
        <p:spPr bwMode="auto">
          <a:xfrm>
            <a:off x="271061" y="3197360"/>
            <a:ext cx="8601878" cy="3600986"/>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3:8b</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chemeClr val="tx1">
                    <a:lumMod val="65000"/>
                    <a:lumOff val="35000"/>
                  </a:schemeClr>
                </a:solidFill>
              </a:rPr>
              <a:t>I know thy works: behold, I have set before thee an open door, and no man can shut it: </a:t>
            </a:r>
            <a:r>
              <a:rPr lang="en-US" sz="3800" dirty="0" smtClean="0">
                <a:solidFill>
                  <a:schemeClr val="bg1"/>
                </a:solidFill>
              </a:rPr>
              <a:t>for thou hast a little strength, and hast kept my word, and hast not denied my name.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681531"/>
            <a:ext cx="8831174" cy="1759649"/>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“You Have Little Strength”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065214"/>
            <a:ext cx="8763000" cy="36403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122864"/>
            <a:ext cx="8601878" cy="3508653"/>
          </a:xfrm>
          <a:prstGeom prst="rect">
            <a:avLst/>
          </a:prstGeom>
          <a:noFill/>
          <a:ln w="9525">
            <a:noFill/>
            <a:miter lim="800000"/>
            <a:headEnd/>
            <a:tailEnd/>
          </a:ln>
          <a:effectLst/>
        </p:spPr>
        <p:txBody>
          <a:bodyPr wrap="square">
            <a:spAutoFit/>
          </a:bodyPr>
          <a:lstStyle/>
          <a:p>
            <a:r>
              <a:rPr lang="en-US" sz="37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Corinthians 12:9-10</a:t>
            </a:r>
            <a:br>
              <a:rPr lang="en-US" sz="37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700" dirty="0" smtClean="0">
                <a:solidFill>
                  <a:srgbClr val="99CC00"/>
                </a:solidFill>
              </a:rPr>
              <a:t>9</a:t>
            </a:r>
            <a:r>
              <a:rPr lang="en-US" sz="3700" dirty="0" smtClean="0">
                <a:solidFill>
                  <a:schemeClr val="bg1"/>
                </a:solidFill>
              </a:rPr>
              <a:t> And he said unto me, My grace is sufficient for thee: for my strength is made perfect in weakness. Most gladly therefore will I rather glory in my infirmities, that the power of Christ may rest upon 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065214"/>
            <a:ext cx="8763000" cy="37927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122864"/>
            <a:ext cx="8601878" cy="3600986"/>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Corinthians 12:9-10</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10</a:t>
            </a:r>
            <a:r>
              <a:rPr lang="en-US" sz="3800" dirty="0" smtClean="0">
                <a:solidFill>
                  <a:schemeClr val="bg1"/>
                </a:solidFill>
              </a:rPr>
              <a:t> Therefore I take pleasure in infirmities, in reproaches, in necessities, in persecutions, in distresses for Christ's sake: for when I am weak, then am I strong.</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446225"/>
            <a:ext cx="8763000" cy="263890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488403"/>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1 Corinthians 1:25-29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25</a:t>
            </a:r>
            <a:r>
              <a:rPr lang="en-US" dirty="0" smtClean="0">
                <a:solidFill>
                  <a:schemeClr val="bg1"/>
                </a:solidFill>
              </a:rPr>
              <a:t> Because the foolishness of God is wiser than men; and the weakness of God is stronger than men.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206732"/>
            <a:ext cx="8763000" cy="3281157"/>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262261"/>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1 Corinthians 1:25-29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26</a:t>
            </a:r>
            <a:r>
              <a:rPr lang="en-US" dirty="0" smtClean="0">
                <a:solidFill>
                  <a:schemeClr val="bg1"/>
                </a:solidFill>
              </a:rPr>
              <a:t> For ye see your calling, brethren, how that not many wise men after the flesh, not many mighty, not many noble, are called:</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065214"/>
            <a:ext cx="8763000" cy="37927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122864"/>
            <a:ext cx="8601878" cy="3600986"/>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1 Corinthians 1:25-29</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27</a:t>
            </a:r>
            <a:r>
              <a:rPr lang="en-US" sz="3800" dirty="0" smtClean="0">
                <a:solidFill>
                  <a:schemeClr val="bg1"/>
                </a:solidFill>
              </a:rPr>
              <a:t> But God hath chosen the foolish things of the world to confound the wise; and God hath chosen the weak things of the world to confound the things which are mighty;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184960"/>
            <a:ext cx="8763000" cy="330292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251375"/>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1 Corinthians 1:25-29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28</a:t>
            </a:r>
            <a:r>
              <a:rPr lang="en-US" dirty="0" smtClean="0">
                <a:solidFill>
                  <a:schemeClr val="bg1"/>
                </a:solidFill>
              </a:rPr>
              <a:t> And base things of the world, and things which are despised, hath God chosen, yea, and things which are not, to bring to </a:t>
            </a:r>
            <a:r>
              <a:rPr lang="en-US" dirty="0" err="1" smtClean="0">
                <a:solidFill>
                  <a:schemeClr val="bg1"/>
                </a:solidFill>
              </a:rPr>
              <a:t>nought</a:t>
            </a:r>
            <a:r>
              <a:rPr lang="en-US" dirty="0" smtClean="0">
                <a:solidFill>
                  <a:schemeClr val="bg1"/>
                </a:solidFill>
              </a:rPr>
              <a:t> things that are: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76856"/>
            <a:ext cx="8763000" cy="2061957"/>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638338"/>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1 Corinthians 1:25-29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29</a:t>
            </a:r>
            <a:r>
              <a:rPr lang="en-US" dirty="0" smtClean="0">
                <a:solidFill>
                  <a:schemeClr val="bg1"/>
                </a:solidFill>
              </a:rPr>
              <a:t> That no flesh should glory in his presence.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1348238"/>
            <a:ext cx="8831174" cy="4161524"/>
          </a:xfrm>
          <a:prstGeom prst="rect">
            <a:avLst/>
          </a:prstGeom>
          <a:noFill/>
        </p:spPr>
        <p:txBody>
          <a:bodyPr wrap="square" rtlCol="0">
            <a:spAutoFit/>
          </a:bodyPr>
          <a:lstStyle/>
          <a:p>
            <a:pPr algn="ctr">
              <a:lnSpc>
                <a:spcPct val="75000"/>
              </a:lnSpc>
              <a:spcAft>
                <a:spcPts val="1200"/>
              </a:spcAft>
            </a:pP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 Will The Church Look Like And Be Like In The Latter Days?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681531"/>
            <a:ext cx="8831174" cy="175432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“You Have Kept</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My Word”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22427"/>
            <a:ext cx="8763000" cy="207284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589352"/>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Psalm 119:89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For ever, O LORD, thy word is settled in heaven.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22427"/>
            <a:ext cx="8763000" cy="207284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589352"/>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Psalm 119:105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Thy word is a lamp unto my feet, and a light unto my path.</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00654"/>
            <a:ext cx="8763000" cy="266065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553711"/>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Psalm 119:130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The entrance of thy words </a:t>
            </a:r>
            <a:r>
              <a:rPr lang="en-US" dirty="0" err="1" smtClean="0">
                <a:solidFill>
                  <a:schemeClr val="bg1"/>
                </a:solidFill>
              </a:rPr>
              <a:t>giveth</a:t>
            </a:r>
            <a:r>
              <a:rPr lang="en-US" dirty="0" smtClean="0">
                <a:solidFill>
                  <a:schemeClr val="bg1"/>
                </a:solidFill>
              </a:rPr>
              <a:t> light; it </a:t>
            </a:r>
            <a:r>
              <a:rPr lang="en-US" dirty="0" err="1" smtClean="0">
                <a:solidFill>
                  <a:schemeClr val="bg1"/>
                </a:solidFill>
              </a:rPr>
              <a:t>giveth</a:t>
            </a:r>
            <a:r>
              <a:rPr lang="en-US" dirty="0" smtClean="0">
                <a:solidFill>
                  <a:schemeClr val="bg1"/>
                </a:solidFill>
              </a:rPr>
              <a:t> understanding unto the simple.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22427"/>
            <a:ext cx="8763000" cy="207284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589352"/>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Psalm 119:140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Thy word is very pure: therefore thy servant </a:t>
            </a:r>
            <a:r>
              <a:rPr lang="en-US" dirty="0" err="1" smtClean="0">
                <a:solidFill>
                  <a:schemeClr val="bg1"/>
                </a:solidFill>
              </a:rPr>
              <a:t>loveth</a:t>
            </a:r>
            <a:r>
              <a:rPr lang="en-US" dirty="0" smtClean="0">
                <a:solidFill>
                  <a:schemeClr val="bg1"/>
                </a:solidFill>
              </a:rPr>
              <a:t> it.</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681531"/>
            <a:ext cx="8831174" cy="175432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“You Have Confessed My Name Openly”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250276"/>
            <a:ext cx="8763000" cy="328115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317202"/>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10:9-11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9</a:t>
            </a:r>
            <a:r>
              <a:rPr lang="en-US" dirty="0" smtClean="0">
                <a:solidFill>
                  <a:schemeClr val="bg1"/>
                </a:solidFill>
              </a:rPr>
              <a:t> That if thou </a:t>
            </a:r>
            <a:r>
              <a:rPr lang="en-US" dirty="0" err="1" smtClean="0">
                <a:solidFill>
                  <a:schemeClr val="bg1"/>
                </a:solidFill>
              </a:rPr>
              <a:t>shalt</a:t>
            </a:r>
            <a:r>
              <a:rPr lang="en-US" dirty="0" smtClean="0">
                <a:solidFill>
                  <a:schemeClr val="bg1"/>
                </a:solidFill>
              </a:rPr>
              <a:t> confess with thy mouth the Lord Jesus, and </a:t>
            </a:r>
            <a:r>
              <a:rPr lang="en-US" dirty="0" err="1" smtClean="0">
                <a:solidFill>
                  <a:schemeClr val="bg1"/>
                </a:solidFill>
              </a:rPr>
              <a:t>shalt</a:t>
            </a:r>
            <a:r>
              <a:rPr lang="en-US" dirty="0" smtClean="0">
                <a:solidFill>
                  <a:schemeClr val="bg1"/>
                </a:solidFill>
              </a:rPr>
              <a:t> believe in </a:t>
            </a:r>
            <a:r>
              <a:rPr lang="en-US" dirty="0" err="1" smtClean="0">
                <a:solidFill>
                  <a:schemeClr val="bg1"/>
                </a:solidFill>
              </a:rPr>
              <a:t>thine</a:t>
            </a:r>
            <a:r>
              <a:rPr lang="en-US" dirty="0" smtClean="0">
                <a:solidFill>
                  <a:schemeClr val="bg1"/>
                </a:solidFill>
              </a:rPr>
              <a:t> heart that God hath raised him from the dead, thou </a:t>
            </a:r>
            <a:r>
              <a:rPr lang="en-US" dirty="0" err="1" smtClean="0">
                <a:solidFill>
                  <a:schemeClr val="bg1"/>
                </a:solidFill>
              </a:rPr>
              <a:t>shalt</a:t>
            </a:r>
            <a:r>
              <a:rPr lang="en-US" dirty="0" smtClean="0">
                <a:solidFill>
                  <a:schemeClr val="bg1"/>
                </a:solidFill>
              </a:rPr>
              <a:t> be saved.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250276"/>
            <a:ext cx="8763000" cy="32702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317202"/>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10:9-11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10</a:t>
            </a:r>
            <a:r>
              <a:rPr lang="en-US" dirty="0" smtClean="0">
                <a:solidFill>
                  <a:schemeClr val="bg1"/>
                </a:solidFill>
              </a:rPr>
              <a:t> For with the heart man believeth unto righteousness; and with the mouth confession is made unto salvation.</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Commends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44199"/>
            <a:ext cx="8763000" cy="207284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611124"/>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10:9-11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11</a:t>
            </a:r>
            <a:r>
              <a:rPr lang="en-US" dirty="0" smtClean="0">
                <a:solidFill>
                  <a:schemeClr val="bg1"/>
                </a:solidFill>
              </a:rPr>
              <a:t> For the scripture </a:t>
            </a:r>
            <a:r>
              <a:rPr lang="en-US" dirty="0" err="1" smtClean="0">
                <a:solidFill>
                  <a:schemeClr val="bg1"/>
                </a:solidFill>
              </a:rPr>
              <a:t>saith</a:t>
            </a:r>
            <a:r>
              <a:rPr lang="en-US" dirty="0" smtClean="0">
                <a:solidFill>
                  <a:schemeClr val="bg1"/>
                </a:solidFill>
              </a:rPr>
              <a:t>, Whosoever believeth on him shall not be ashamed.</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592323"/>
            <a:ext cx="8831174" cy="2521268"/>
          </a:xfrm>
          <a:prstGeom prst="rect">
            <a:avLst/>
          </a:prstGeom>
          <a:noFill/>
        </p:spPr>
        <p:txBody>
          <a:bodyPr wrap="square" rtlCol="0">
            <a:spAutoFit/>
          </a:bodyPr>
          <a:lstStyle/>
          <a:p>
            <a:pPr algn="ctr">
              <a:lnSpc>
                <a:spcPct val="75000"/>
              </a:lnSpc>
              <a:spcAft>
                <a:spcPts val="1200"/>
              </a:spcAft>
            </a:pPr>
            <a:r>
              <a:rPr lang="en-US" sz="6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 Will Exalt You Above The Phonies And They Will Know I Love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395047"/>
            <a:ext cx="8763000" cy="606790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458956"/>
            <a:ext cx="8601878" cy="5940088"/>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3:1-5</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1</a:t>
            </a:r>
            <a:r>
              <a:rPr lang="en-US" sz="3800" dirty="0" smtClean="0">
                <a:solidFill>
                  <a:schemeClr val="bg1"/>
                </a:solidFill>
              </a:rPr>
              <a:t> This know also, that in the last days perilous times shall come. </a:t>
            </a:r>
          </a:p>
          <a:p>
            <a:r>
              <a:rPr lang="en-US" sz="3800" dirty="0" smtClean="0">
                <a:solidFill>
                  <a:srgbClr val="99CC00"/>
                </a:solidFill>
              </a:rPr>
              <a:t>2</a:t>
            </a:r>
            <a:r>
              <a:rPr lang="en-US" sz="3800" dirty="0" smtClean="0">
                <a:solidFill>
                  <a:schemeClr val="bg1"/>
                </a:solidFill>
              </a:rPr>
              <a:t> For men shall be lovers of their own selves, covetous, boasters, proud, blasphemers, disobedient to parents, unthankful, unholy, </a:t>
            </a:r>
          </a:p>
          <a:p>
            <a:r>
              <a:rPr lang="en-US" sz="3800" dirty="0" smtClean="0">
                <a:solidFill>
                  <a:srgbClr val="99CC00"/>
                </a:solidFill>
              </a:rPr>
              <a:t>3</a:t>
            </a:r>
            <a:r>
              <a:rPr lang="en-US" sz="3800" dirty="0" smtClean="0">
                <a:solidFill>
                  <a:schemeClr val="bg1"/>
                </a:solidFill>
              </a:rPr>
              <a:t> Without natural affection, trucebreakers, false accusers, incontinent, fierce, despisers of those that are good,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119644"/>
            <a:ext cx="8763000" cy="36077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186570"/>
            <a:ext cx="8601878" cy="3508653"/>
          </a:xfrm>
          <a:prstGeom prst="rect">
            <a:avLst/>
          </a:prstGeom>
          <a:noFill/>
          <a:ln w="9525">
            <a:noFill/>
            <a:miter lim="800000"/>
            <a:headEnd/>
            <a:tailEnd/>
          </a:ln>
          <a:effectLst/>
        </p:spPr>
        <p:txBody>
          <a:bodyPr wrap="square">
            <a:spAutoFit/>
          </a:bodyPr>
          <a:lstStyle/>
          <a:p>
            <a:r>
              <a:rPr lang="en-US" sz="37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3:9</a:t>
            </a:r>
            <a:br>
              <a:rPr lang="en-US" sz="37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700" dirty="0" smtClean="0">
                <a:solidFill>
                  <a:schemeClr val="bg1"/>
                </a:solidFill>
              </a:rPr>
              <a:t>Behold, I will make them of the synagogue of Satan, which say they are Jews, and are not, but do lie; behold, I will make them to come and worship before thy feet, and to know that I have loved thee.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491964"/>
            <a:ext cx="8831174" cy="259064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 Will Keep You</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From The Hour</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Of Temptation”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119644"/>
            <a:ext cx="8763000" cy="373835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186570"/>
            <a:ext cx="8601878" cy="3600986"/>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3:10-11</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10</a:t>
            </a:r>
            <a:r>
              <a:rPr lang="en-US" sz="3800" dirty="0" smtClean="0">
                <a:solidFill>
                  <a:schemeClr val="bg1"/>
                </a:solidFill>
              </a:rPr>
              <a:t> Because thou hast kept the word of my patience, I also will keep thee from the hour of temptation, which shall come upon all the world, to try them that dwell upon the earth.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380908"/>
            <a:ext cx="8763000" cy="271509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461185"/>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3:10-11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11</a:t>
            </a:r>
            <a:r>
              <a:rPr lang="en-US" dirty="0" smtClean="0">
                <a:solidFill>
                  <a:schemeClr val="bg1"/>
                </a:solidFill>
              </a:rPr>
              <a:t> Behold, I come quickly: hold that fast which thou hast, that no man take thy crown.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491964"/>
            <a:ext cx="8831174" cy="259064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 Will Make You</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Pillar In The</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Temple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500654"/>
            <a:ext cx="8763000" cy="264978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548274"/>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3:12a</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Him that </a:t>
            </a:r>
            <a:r>
              <a:rPr lang="en-US" dirty="0" err="1" smtClean="0">
                <a:solidFill>
                  <a:schemeClr val="bg1"/>
                </a:solidFill>
              </a:rPr>
              <a:t>overcometh</a:t>
            </a:r>
            <a:r>
              <a:rPr lang="en-US" dirty="0" smtClean="0">
                <a:solidFill>
                  <a:schemeClr val="bg1"/>
                </a:solidFill>
              </a:rPr>
              <a:t> will I make a pillar in the temple of my God, and he shall go no more 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10" name="TextBox 9"/>
          <p:cNvSpPr txBox="1"/>
          <p:nvPr/>
        </p:nvSpPr>
        <p:spPr>
          <a:xfrm>
            <a:off x="156413" y="3491964"/>
            <a:ext cx="8831174" cy="175432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 Will Write Up You ‘My New Name’”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41238"/>
            <a:ext cx="8871858" cy="1446550"/>
          </a:xfrm>
          <a:prstGeom prst="rect">
            <a:avLst/>
          </a:prstGeom>
          <a:noFill/>
        </p:spPr>
        <p:txBody>
          <a:bodyPr wrap="square" rtlCol="0">
            <a:spAutoFit/>
          </a:bodyPr>
          <a:lstStyle/>
          <a:p>
            <a:pPr algn="ctr">
              <a:spcAft>
                <a:spcPts val="1200"/>
              </a:spcAft>
            </a:pPr>
            <a:r>
              <a:rPr lang="en-US" sz="88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PHILADELPHIA</a:t>
            </a:r>
          </a:p>
        </p:txBody>
      </p:sp>
      <p:sp>
        <p:nvSpPr>
          <p:cNvPr id="2" name="TextBox 1"/>
          <p:cNvSpPr txBox="1"/>
          <p:nvPr/>
        </p:nvSpPr>
        <p:spPr>
          <a:xfrm>
            <a:off x="136071" y="94916"/>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8" name="TextBox 7"/>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Promises</a:t>
            </a:r>
            <a:b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This Church…</a:t>
            </a:r>
          </a:p>
        </p:txBody>
      </p:sp>
      <p:sp>
        <p:nvSpPr>
          <p:cNvPr id="7" name="Rectangle 6"/>
          <p:cNvSpPr>
            <a:spLocks noChangeArrowheads="1"/>
          </p:cNvSpPr>
          <p:nvPr/>
        </p:nvSpPr>
        <p:spPr bwMode="auto">
          <a:xfrm>
            <a:off x="190500" y="3119644"/>
            <a:ext cx="8763000" cy="35424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3182690"/>
            <a:ext cx="8601878" cy="3416320"/>
          </a:xfrm>
          <a:prstGeom prst="rect">
            <a:avLst/>
          </a:prstGeom>
          <a:noFill/>
          <a:ln w="9525">
            <a:noFill/>
            <a:miter lim="800000"/>
            <a:headEnd/>
            <a:tailEnd/>
          </a:ln>
          <a:effectLst/>
        </p:spPr>
        <p:txBody>
          <a:bodyPr wrap="square">
            <a:spAutoFit/>
          </a:bodyPr>
          <a:lstStyle/>
          <a:p>
            <a:r>
              <a:rPr lang="en-US" sz="36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3:12b</a:t>
            </a:r>
            <a:br>
              <a:rPr lang="en-US" sz="36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600" dirty="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rPr>
              <a:t>…</a:t>
            </a:r>
            <a:r>
              <a:rPr lang="en-US" sz="3600" dirty="0" smtClean="0">
                <a:solidFill>
                  <a:schemeClr val="bg1"/>
                </a:solidFill>
              </a:rPr>
              <a:t>and I will write upon him the name of my God, and the name of the city of my God, which is new Jerusalem, which cometh down out of heaven from my God: and I will write upon him my new name.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 Of The Church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207" y="1911277"/>
            <a:ext cx="8987587" cy="3078728"/>
          </a:xfrm>
          <a:prstGeom prst="rect">
            <a:avLst/>
          </a:prstGeom>
          <a:noFill/>
        </p:spPr>
        <p:txBody>
          <a:bodyPr wrap="square" rtlCol="0">
            <a:spAutoFit/>
          </a:bodyPr>
          <a:lstStyle/>
          <a:p>
            <a:pPr algn="ctr">
              <a:lnSpc>
                <a:spcPct val="85000"/>
              </a:lnSpc>
              <a:spcAft>
                <a:spcPts val="1200"/>
              </a:spcAft>
            </a:pPr>
            <a:r>
              <a:rPr lang="en-US" sz="7500" dirty="0" smtClean="0">
                <a:ln w="3175">
                  <a:solidFill>
                    <a:schemeClr val="tx1"/>
                  </a:solidFill>
                </a:ln>
                <a:solidFill>
                  <a:srgbClr val="00FFFF"/>
                </a:solidFill>
                <a:effectLst>
                  <a:outerShdw blurRad="101600" dist="63500" dir="2700000" algn="tl" rotWithShape="0">
                    <a:schemeClr val="tx1">
                      <a:alpha val="70000"/>
                    </a:schemeClr>
                  </a:outerShdw>
                </a:effectLst>
                <a:latin typeface="blzee" pitchFamily="2" charset="0"/>
              </a:rPr>
              <a:t>In The Last Days, There Will Be A </a:t>
            </a:r>
            <a:r>
              <a:rPr lang="en-US" sz="7500" dirty="0" smtClean="0">
                <a:ln w="3175">
                  <a:solidFill>
                    <a:schemeClr val="tx1"/>
                  </a:solidFill>
                </a:ln>
                <a:solidFill>
                  <a:srgbClr val="99FF99"/>
                </a:solidFill>
                <a:effectLst>
                  <a:outerShdw blurRad="101600" dist="63500" dir="2700000" algn="tl" rotWithShape="0">
                    <a:schemeClr val="tx1">
                      <a:alpha val="70000"/>
                    </a:schemeClr>
                  </a:outerShdw>
                </a:effectLst>
                <a:latin typeface="blzee" pitchFamily="2" charset="0"/>
              </a:rPr>
              <a:t>TRUE CHURCH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1499958"/>
            <a:ext cx="8763000" cy="385808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536174"/>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3:1-5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a:t>
            </a:r>
            <a:r>
              <a:rPr lang="en-US" dirty="0" smtClean="0">
                <a:solidFill>
                  <a:schemeClr val="bg1"/>
                </a:solidFill>
              </a:rPr>
              <a:t> Traitors, heady, </a:t>
            </a:r>
            <a:r>
              <a:rPr lang="en-US" dirty="0" err="1" smtClean="0">
                <a:solidFill>
                  <a:schemeClr val="bg1"/>
                </a:solidFill>
              </a:rPr>
              <a:t>highminded</a:t>
            </a:r>
            <a:r>
              <a:rPr lang="en-US" dirty="0" smtClean="0">
                <a:solidFill>
                  <a:schemeClr val="bg1"/>
                </a:solidFill>
              </a:rPr>
              <a:t>, lovers of pleasures more than lovers of God; </a:t>
            </a:r>
          </a:p>
          <a:p>
            <a:r>
              <a:rPr lang="en-US" dirty="0" smtClean="0">
                <a:solidFill>
                  <a:srgbClr val="99CC00"/>
                </a:solidFill>
              </a:rPr>
              <a:t>5</a:t>
            </a:r>
            <a:r>
              <a:rPr lang="en-US" dirty="0" smtClean="0">
                <a:solidFill>
                  <a:schemeClr val="bg1"/>
                </a:solidFill>
              </a:rPr>
              <a:t> Having a form of godliness, but denying the power thereof: from such turn away.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207" y="2597522"/>
            <a:ext cx="8987587" cy="1662956"/>
          </a:xfrm>
          <a:prstGeom prst="rect">
            <a:avLst/>
          </a:prstGeom>
          <a:noFill/>
        </p:spPr>
        <p:txBody>
          <a:bodyPr wrap="square" rtlCol="0">
            <a:spAutoFit/>
          </a:bodyPr>
          <a:lstStyle/>
          <a:p>
            <a:pPr algn="ctr">
              <a:lnSpc>
                <a:spcPct val="85000"/>
              </a:lnSpc>
              <a:spcAft>
                <a:spcPts val="1200"/>
              </a:spcAft>
            </a:pPr>
            <a:r>
              <a:rPr lang="en-US" sz="115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BUT...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207" y="1949364"/>
            <a:ext cx="8987587" cy="2959272"/>
          </a:xfrm>
          <a:prstGeom prst="rect">
            <a:avLst/>
          </a:prstGeom>
          <a:noFill/>
        </p:spPr>
        <p:txBody>
          <a:bodyPr wrap="square" rtlCol="0">
            <a:spAutoFit/>
          </a:bodyPr>
          <a:lstStyle/>
          <a:p>
            <a:pPr algn="ctr">
              <a:lnSpc>
                <a:spcPct val="85000"/>
              </a:lnSpc>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lzee" pitchFamily="2" charset="0"/>
              </a:rPr>
              <a:t>In The Last Days There Will Be A </a:t>
            </a:r>
            <a:r>
              <a:rPr lang="en-US" sz="7200" dirty="0" smtClean="0">
                <a:ln w="3175">
                  <a:solidFill>
                    <a:schemeClr val="tx1"/>
                  </a:solidFill>
                </a:ln>
                <a:solidFill>
                  <a:srgbClr val="99FF99"/>
                </a:solidFill>
                <a:effectLst>
                  <a:outerShdw blurRad="101600" dist="63500" dir="2700000" algn="tl" rotWithShape="0">
                    <a:schemeClr val="tx1">
                      <a:alpha val="70000"/>
                    </a:schemeClr>
                  </a:outerShdw>
                </a:effectLst>
                <a:latin typeface="blzee" pitchFamily="2" charset="0"/>
              </a:rPr>
              <a:t>FALSE CHURCH </a:t>
            </a: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lzee" pitchFamily="2" charset="0"/>
              </a:rPr>
              <a:t>Also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5" name="Rectangle 4"/>
          <p:cNvSpPr>
            <a:spLocks noChangeArrowheads="1"/>
          </p:cNvSpPr>
          <p:nvPr/>
        </p:nvSpPr>
        <p:spPr bwMode="auto">
          <a:xfrm>
            <a:off x="190500" y="2085538"/>
            <a:ext cx="8763000" cy="386895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Text Box 5"/>
          <p:cNvSpPr txBox="1">
            <a:spLocks noChangeArrowheads="1"/>
          </p:cNvSpPr>
          <p:nvPr/>
        </p:nvSpPr>
        <p:spPr bwMode="auto">
          <a:xfrm>
            <a:off x="271061" y="2127188"/>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3:14</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unto the angel of the church of the </a:t>
            </a:r>
            <a:r>
              <a:rPr lang="en-US" dirty="0" err="1" smtClean="0">
                <a:solidFill>
                  <a:schemeClr val="bg1"/>
                </a:solidFill>
              </a:rPr>
              <a:t>Laodiceans</a:t>
            </a:r>
            <a:r>
              <a:rPr lang="en-US" dirty="0" smtClean="0">
                <a:solidFill>
                  <a:schemeClr val="bg1"/>
                </a:solidFill>
              </a:rPr>
              <a:t> write; These things </a:t>
            </a:r>
            <a:r>
              <a:rPr lang="en-US" dirty="0" err="1" smtClean="0">
                <a:solidFill>
                  <a:schemeClr val="bg1"/>
                </a:solidFill>
              </a:rPr>
              <a:t>saith</a:t>
            </a:r>
            <a:r>
              <a:rPr lang="en-US" dirty="0" smtClean="0">
                <a:solidFill>
                  <a:schemeClr val="bg1"/>
                </a:solidFill>
              </a:rPr>
              <a:t> the Amen, the faithful and true witness, the beginning of the creation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3" presetClass="entr" presetSubtype="3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6*min(max(#ppt_w*#ppt_h,.3),1)-7.4)/-.7*#ppt_w"/>
                                          </p:val>
                                        </p:tav>
                                        <p:tav tm="100000">
                                          <p:val>
                                            <p:strVal val="#ppt_w"/>
                                          </p:val>
                                        </p:tav>
                                      </p:tavLst>
                                    </p:anim>
                                    <p:anim calcmode="lin" valueType="num">
                                      <p:cBhvr>
                                        <p:cTn id="11" dur="1000" fill="hold"/>
                                        <p:tgtEl>
                                          <p:spTgt spid="2"/>
                                        </p:tgtEl>
                                        <p:attrNameLst>
                                          <p:attrName>ppt_h</p:attrName>
                                        </p:attrNameLst>
                                      </p:cBhvr>
                                      <p:tavLst>
                                        <p:tav tm="0">
                                          <p:val>
                                            <p:strVal val="(6*min(max(#ppt_w*#ppt_h,.3),1)-7.4)/-.7*#ppt_h"/>
                                          </p:val>
                                        </p:tav>
                                        <p:tav tm="100000">
                                          <p:val>
                                            <p:strVal val="#ppt_h"/>
                                          </p:val>
                                        </p:tav>
                                      </p:tavLst>
                                    </p:anim>
                                    <p:anim calcmode="lin" valueType="num">
                                      <p:cBhvr>
                                        <p:cTn id="12" dur="1000" fill="hold"/>
                                        <p:tgtEl>
                                          <p:spTgt spid="2"/>
                                        </p:tgtEl>
                                        <p:attrNameLst>
                                          <p:attrName>ppt_x</p:attrName>
                                        </p:attrNameLst>
                                      </p:cBhvr>
                                      <p:tavLst>
                                        <p:tav tm="0">
                                          <p:val>
                                            <p:fltVal val="0.5"/>
                                          </p:val>
                                        </p:tav>
                                        <p:tav tm="100000">
                                          <p:val>
                                            <p:strVal val="#ppt_x"/>
                                          </p:val>
                                        </p:tav>
                                      </p:tavLst>
                                    </p:anim>
                                    <p:anim calcmode="lin" valueType="num">
                                      <p:cBhvr>
                                        <p:cTn id="13" dur="1000" fill="hold"/>
                                        <p:tgtEl>
                                          <p:spTgt spid="2"/>
                                        </p:tgtEl>
                                        <p:attrNameLst>
                                          <p:attrName>ppt_y</p:attrName>
                                        </p:attrNameLst>
                                      </p:cBhvr>
                                      <p:tavLst>
                                        <p:tav tm="0">
                                          <p:val>
                                            <p:strVal val="1+(6*min(max(#ppt_w*#ppt_h,.3),1)-7.4)/-.7*#ppt_h/2"/>
                                          </p:val>
                                        </p:tav>
                                        <p:tav tm="100000">
                                          <p:val>
                                            <p:strVal val="#ppt_y"/>
                                          </p:val>
                                        </p:tav>
                                      </p:tavLst>
                                    </p:anim>
                                  </p:childTnLst>
                                </p:cTn>
                              </p:par>
                              <p:par>
                                <p:cTn id="14" presetID="23" presetClass="entr" presetSubtype="3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6*min(max(#ppt_w*#ppt_h,.3),1)-7.4)/-.7*#ppt_w"/>
                                          </p:val>
                                        </p:tav>
                                        <p:tav tm="100000">
                                          <p:val>
                                            <p:strVal val="#ppt_w"/>
                                          </p:val>
                                        </p:tav>
                                      </p:tavLst>
                                    </p:anim>
                                    <p:anim calcmode="lin" valueType="num">
                                      <p:cBhvr>
                                        <p:cTn id="17" dur="1000" fill="hold"/>
                                        <p:tgtEl>
                                          <p:spTgt spid="3"/>
                                        </p:tgtEl>
                                        <p:attrNameLst>
                                          <p:attrName>ppt_h</p:attrName>
                                        </p:attrNameLst>
                                      </p:cBhvr>
                                      <p:tavLst>
                                        <p:tav tm="0">
                                          <p:val>
                                            <p:strVal val="(6*min(max(#ppt_w*#ppt_h,.3),1)-7.4)/-.7*#ppt_h"/>
                                          </p:val>
                                        </p:tav>
                                        <p:tav tm="100000">
                                          <p:val>
                                            <p:strVal val="#ppt_h"/>
                                          </p:val>
                                        </p:tav>
                                      </p:tavLst>
                                    </p:anim>
                                    <p:anim calcmode="lin" valueType="num">
                                      <p:cBhvr>
                                        <p:cTn id="18" dur="1000" fill="hold"/>
                                        <p:tgtEl>
                                          <p:spTgt spid="3"/>
                                        </p:tgtEl>
                                        <p:attrNameLst>
                                          <p:attrName>ppt_x</p:attrName>
                                        </p:attrNameLst>
                                      </p:cBhvr>
                                      <p:tavLst>
                                        <p:tav tm="0">
                                          <p:val>
                                            <p:fltVal val="0.5"/>
                                          </p:val>
                                        </p:tav>
                                        <p:tav tm="100000">
                                          <p:val>
                                            <p:strVal val="#ppt_x"/>
                                          </p:val>
                                        </p:tav>
                                      </p:tavLst>
                                    </p:anim>
                                    <p:anim calcmode="lin" valueType="num">
                                      <p:cBhvr>
                                        <p:cTn id="19"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2" grpId="0"/>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7" name="TextBox 6"/>
          <p:cNvSpPr txBox="1"/>
          <p:nvPr/>
        </p:nvSpPr>
        <p:spPr>
          <a:xfrm>
            <a:off x="156413" y="2307224"/>
            <a:ext cx="8831174" cy="3554819"/>
          </a:xfrm>
          <a:prstGeom prst="rect">
            <a:avLst/>
          </a:prstGeom>
          <a:noFill/>
        </p:spPr>
        <p:txBody>
          <a:bodyPr wrap="square" rtlCol="0">
            <a:spAutoFit/>
          </a:bodyPr>
          <a:lstStyle/>
          <a:p>
            <a:pPr algn="ctr">
              <a:lnSpc>
                <a:spcPct val="75000"/>
              </a:lnSpc>
              <a:spcAft>
                <a:spcPts val="1200"/>
              </a:spcAft>
            </a:pPr>
            <a:r>
              <a:rPr lang="en-US" sz="75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Laodicea</a:t>
            </a:r>
            <a: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Means “People Judge” Or “The Judgment</a:t>
            </a:r>
            <a:b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Of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544287" y="1722051"/>
            <a:ext cx="8521508" cy="1107996"/>
          </a:xfrm>
          <a:prstGeom prst="rect">
            <a:avLst/>
          </a:prstGeom>
          <a:noFill/>
        </p:spPr>
        <p:txBody>
          <a:bodyPr wrap="square" rtlCol="0">
            <a:spAutoFit/>
          </a:bodyPr>
          <a:lstStyle/>
          <a:p>
            <a:pPr>
              <a:spcAft>
                <a:spcPts val="1200"/>
              </a:spcAft>
            </a:pPr>
            <a:r>
              <a:rPr lang="en-US" sz="6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Jesus Says…</a:t>
            </a:r>
          </a:p>
        </p:txBody>
      </p:sp>
      <p:sp>
        <p:nvSpPr>
          <p:cNvPr id="8" name="TextBox 7"/>
          <p:cNvSpPr txBox="1"/>
          <p:nvPr/>
        </p:nvSpPr>
        <p:spPr>
          <a:xfrm>
            <a:off x="707570" y="268095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I AM THE AMEN</a:t>
            </a:r>
          </a:p>
        </p:txBody>
      </p:sp>
      <p:sp>
        <p:nvSpPr>
          <p:cNvPr id="9" name="TextBox 8"/>
          <p:cNvSpPr txBox="1"/>
          <p:nvPr/>
        </p:nvSpPr>
        <p:spPr>
          <a:xfrm>
            <a:off x="707571" y="332322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I AM THE FAITHFUL AND</a:t>
            </a:r>
          </a:p>
        </p:txBody>
      </p:sp>
      <p:sp>
        <p:nvSpPr>
          <p:cNvPr id="10" name="TextBox 9"/>
          <p:cNvSpPr txBox="1"/>
          <p:nvPr/>
        </p:nvSpPr>
        <p:spPr>
          <a:xfrm>
            <a:off x="1099457" y="3823979"/>
            <a:ext cx="8044540" cy="830997"/>
          </a:xfrm>
          <a:prstGeom prst="rect">
            <a:avLst/>
          </a:prstGeom>
          <a:noFill/>
        </p:spPr>
        <p:txBody>
          <a:bodyPr wrap="square" rtlCol="0">
            <a:spAutoFit/>
          </a:bodyPr>
          <a:lstStyle/>
          <a:p>
            <a:pPr>
              <a:spcAft>
                <a:spcPts val="1200"/>
              </a:spcAft>
              <a:buClr>
                <a:srgbClr val="A7FFE2"/>
              </a:buCl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TRUE WITNESS</a:t>
            </a:r>
          </a:p>
        </p:txBody>
      </p:sp>
      <p:sp>
        <p:nvSpPr>
          <p:cNvPr id="12" name="TextBox 11"/>
          <p:cNvSpPr txBox="1"/>
          <p:nvPr/>
        </p:nvSpPr>
        <p:spPr>
          <a:xfrm>
            <a:off x="707571" y="4466253"/>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I AM THE BEGINNING OF</a:t>
            </a:r>
          </a:p>
        </p:txBody>
      </p:sp>
      <p:sp>
        <p:nvSpPr>
          <p:cNvPr id="13" name="TextBox 12"/>
          <p:cNvSpPr txBox="1"/>
          <p:nvPr/>
        </p:nvSpPr>
        <p:spPr>
          <a:xfrm>
            <a:off x="1099460" y="4967005"/>
            <a:ext cx="8044540" cy="830997"/>
          </a:xfrm>
          <a:prstGeom prst="rect">
            <a:avLst/>
          </a:prstGeom>
          <a:noFill/>
        </p:spPr>
        <p:txBody>
          <a:bodyPr wrap="square" rtlCol="0">
            <a:spAutoFit/>
          </a:bodyPr>
          <a:lstStyle/>
          <a:p>
            <a:pPr>
              <a:spcAft>
                <a:spcPts val="1200"/>
              </a:spcAft>
              <a:buClr>
                <a:srgbClr val="A7FFE2"/>
              </a:buCl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CREATION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1" name="TextBox 10"/>
          <p:cNvSpPr txBox="1"/>
          <p:nvPr/>
        </p:nvSpPr>
        <p:spPr>
          <a:xfrm>
            <a:off x="156413" y="2375211"/>
            <a:ext cx="8831174" cy="2868221"/>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Jesus Gives This Church No Commendation…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1" name="TextBox 10"/>
          <p:cNvSpPr txBox="1"/>
          <p:nvPr/>
        </p:nvSpPr>
        <p:spPr>
          <a:xfrm>
            <a:off x="156413" y="3148117"/>
            <a:ext cx="8831174" cy="998350"/>
          </a:xfrm>
          <a:prstGeom prst="rect">
            <a:avLst/>
          </a:prstGeom>
          <a:noFill/>
        </p:spPr>
        <p:txBody>
          <a:bodyPr wrap="square" rtlCol="0">
            <a:spAutoFit/>
          </a:bodyPr>
          <a:lstStyle/>
          <a:p>
            <a:pPr algn="ctr">
              <a:lnSpc>
                <a:spcPct val="75000"/>
              </a:lnSpc>
              <a:spcAft>
                <a:spcPts val="1200"/>
              </a:spcAft>
            </a:pPr>
            <a:r>
              <a:rPr lang="en-US" sz="7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Only Condemnation!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Has Nothing Good To Say About Them…</a:t>
            </a:r>
          </a:p>
        </p:txBody>
      </p:sp>
      <p:sp>
        <p:nvSpPr>
          <p:cNvPr id="7" name="Rectangle 6"/>
          <p:cNvSpPr>
            <a:spLocks noChangeArrowheads="1"/>
          </p:cNvSpPr>
          <p:nvPr/>
        </p:nvSpPr>
        <p:spPr bwMode="auto">
          <a:xfrm>
            <a:off x="190500" y="3446224"/>
            <a:ext cx="8763000" cy="261712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3503874"/>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3:15-16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15</a:t>
            </a:r>
            <a:r>
              <a:rPr lang="en-US" dirty="0" smtClean="0">
                <a:solidFill>
                  <a:schemeClr val="bg1"/>
                </a:solidFill>
              </a:rPr>
              <a:t> I know thy works, that thou art neither cold nor hot: I would thou wert cold or hot.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Has Nothing Good To Say About Them…</a:t>
            </a:r>
          </a:p>
        </p:txBody>
      </p:sp>
      <p:sp>
        <p:nvSpPr>
          <p:cNvPr id="7" name="Rectangle 6"/>
          <p:cNvSpPr>
            <a:spLocks noChangeArrowheads="1"/>
          </p:cNvSpPr>
          <p:nvPr/>
        </p:nvSpPr>
        <p:spPr bwMode="auto">
          <a:xfrm>
            <a:off x="190500" y="3446224"/>
            <a:ext cx="8763000" cy="26497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3503874"/>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3:15-16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16</a:t>
            </a:r>
            <a:r>
              <a:rPr lang="en-US" dirty="0" smtClean="0">
                <a:solidFill>
                  <a:schemeClr val="bg1"/>
                </a:solidFill>
              </a:rPr>
              <a:t> So then because thou art lukewarm, and neither cold nor hot, I will </a:t>
            </a:r>
            <a:r>
              <a:rPr lang="en-US" dirty="0" err="1" smtClean="0">
                <a:solidFill>
                  <a:schemeClr val="bg1"/>
                </a:solidFill>
              </a:rPr>
              <a:t>spue</a:t>
            </a:r>
            <a:r>
              <a:rPr lang="en-US" dirty="0" smtClean="0">
                <a:solidFill>
                  <a:schemeClr val="bg1"/>
                </a:solidFill>
              </a:rPr>
              <a:t> thee out of my mouth.</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78207" y="1629398"/>
            <a:ext cx="8987587"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Has Nothing Good To Say About Them…</a:t>
            </a:r>
          </a:p>
        </p:txBody>
      </p:sp>
      <p:sp>
        <p:nvSpPr>
          <p:cNvPr id="9" name="TextBox 8"/>
          <p:cNvSpPr txBox="1"/>
          <p:nvPr/>
        </p:nvSpPr>
        <p:spPr>
          <a:xfrm>
            <a:off x="156413" y="3753484"/>
            <a:ext cx="8831174" cy="1759649"/>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Literally… “I will vomit you out of my mouth!”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845224"/>
            <a:ext cx="8763000" cy="516755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920621"/>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4:1-5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a:t>
            </a:r>
            <a:r>
              <a:rPr lang="en-US" dirty="0" smtClean="0">
                <a:solidFill>
                  <a:schemeClr val="bg1"/>
                </a:solidFill>
              </a:rPr>
              <a:t> I charge thee therefore before God, and the Lord Jesus Christ, who shall judge the quick and the dead at his appearing and his kingdom; </a:t>
            </a:r>
          </a:p>
          <a:p>
            <a:r>
              <a:rPr lang="en-US" dirty="0" smtClean="0">
                <a:solidFill>
                  <a:srgbClr val="99CC00"/>
                </a:solidFill>
              </a:rPr>
              <a:t>2</a:t>
            </a:r>
            <a:r>
              <a:rPr lang="en-US" dirty="0" smtClean="0">
                <a:solidFill>
                  <a:schemeClr val="bg1"/>
                </a:solidFill>
              </a:rPr>
              <a:t> Preach the word; be instant in season, out of season; reprove, rebuke, exhort with all long suffering and doctrine.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78207" y="1868890"/>
            <a:ext cx="8987587" cy="784830"/>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Condemns Them…</a:t>
            </a:r>
          </a:p>
        </p:txBody>
      </p:sp>
      <p:sp>
        <p:nvSpPr>
          <p:cNvPr id="7" name="Rectangle 6"/>
          <p:cNvSpPr>
            <a:spLocks noChangeArrowheads="1"/>
          </p:cNvSpPr>
          <p:nvPr/>
        </p:nvSpPr>
        <p:spPr bwMode="auto">
          <a:xfrm>
            <a:off x="190500" y="2705975"/>
            <a:ext cx="8763000" cy="387988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2763626"/>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Because thou </a:t>
            </a:r>
            <a:r>
              <a:rPr lang="en-US" dirty="0" err="1" smtClean="0">
                <a:solidFill>
                  <a:schemeClr val="bg1"/>
                </a:solidFill>
              </a:rPr>
              <a:t>sayest</a:t>
            </a:r>
            <a:r>
              <a:rPr lang="en-US" dirty="0" smtClean="0">
                <a:solidFill>
                  <a:schemeClr val="bg1"/>
                </a:solidFill>
              </a:rPr>
              <a:t>, I am rich, and increased with goods, and have need of nothing; and </a:t>
            </a:r>
            <a:r>
              <a:rPr lang="en-US" dirty="0" err="1" smtClean="0">
                <a:solidFill>
                  <a:schemeClr val="bg1"/>
                </a:solidFill>
              </a:rPr>
              <a:t>knowest</a:t>
            </a:r>
            <a:r>
              <a:rPr lang="en-US" dirty="0" smtClean="0">
                <a:solidFill>
                  <a:schemeClr val="bg1"/>
                </a:solidFill>
              </a:rPr>
              <a:t> not that thou art wretched, and miserable, and poor, and blind, and naked: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544287" y="1722051"/>
            <a:ext cx="8521508" cy="1107996"/>
          </a:xfrm>
          <a:prstGeom prst="rect">
            <a:avLst/>
          </a:prstGeom>
          <a:noFill/>
        </p:spPr>
        <p:txBody>
          <a:bodyPr wrap="square" rtlCol="0">
            <a:spAutoFit/>
          </a:bodyPr>
          <a:lstStyle/>
          <a:p>
            <a:pPr>
              <a:spcAft>
                <a:spcPts val="1200"/>
              </a:spcAft>
            </a:pPr>
            <a:r>
              <a:rPr lang="en-US" sz="6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You Say…</a:t>
            </a:r>
          </a:p>
        </p:txBody>
      </p:sp>
      <p:sp>
        <p:nvSpPr>
          <p:cNvPr id="8" name="TextBox 7"/>
          <p:cNvSpPr txBox="1"/>
          <p:nvPr/>
        </p:nvSpPr>
        <p:spPr>
          <a:xfrm>
            <a:off x="707570" y="268095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I AM RICH – No Humility!</a:t>
            </a:r>
          </a:p>
        </p:txBody>
      </p:sp>
      <p:sp>
        <p:nvSpPr>
          <p:cNvPr id="9" name="TextBox 8"/>
          <p:cNvSpPr txBox="1"/>
          <p:nvPr/>
        </p:nvSpPr>
        <p:spPr>
          <a:xfrm>
            <a:off x="707571" y="332322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I AM INCREASED WITH</a:t>
            </a:r>
          </a:p>
        </p:txBody>
      </p:sp>
      <p:sp>
        <p:nvSpPr>
          <p:cNvPr id="10" name="TextBox 9"/>
          <p:cNvSpPr txBox="1"/>
          <p:nvPr/>
        </p:nvSpPr>
        <p:spPr>
          <a:xfrm>
            <a:off x="1099457" y="3823979"/>
            <a:ext cx="8044540" cy="830997"/>
          </a:xfrm>
          <a:prstGeom prst="rect">
            <a:avLst/>
          </a:prstGeom>
          <a:noFill/>
        </p:spPr>
        <p:txBody>
          <a:bodyPr wrap="square" rtlCol="0">
            <a:spAutoFit/>
          </a:bodyPr>
          <a:lstStyle/>
          <a:p>
            <a:pPr>
              <a:spcAft>
                <a:spcPts val="1200"/>
              </a:spcAft>
              <a:buClr>
                <a:srgbClr val="A7FFE2"/>
              </a:buCl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GOODS – No Bible!</a:t>
            </a:r>
          </a:p>
        </p:txBody>
      </p:sp>
      <p:sp>
        <p:nvSpPr>
          <p:cNvPr id="12" name="TextBox 11"/>
          <p:cNvSpPr txBox="1"/>
          <p:nvPr/>
        </p:nvSpPr>
        <p:spPr>
          <a:xfrm>
            <a:off x="707571" y="4466253"/>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I DON’T NEED ANYTHING –</a:t>
            </a:r>
          </a:p>
        </p:txBody>
      </p:sp>
      <p:sp>
        <p:nvSpPr>
          <p:cNvPr id="13" name="TextBox 12"/>
          <p:cNvSpPr txBox="1"/>
          <p:nvPr/>
        </p:nvSpPr>
        <p:spPr>
          <a:xfrm>
            <a:off x="1099460" y="4967005"/>
            <a:ext cx="8044540" cy="830997"/>
          </a:xfrm>
          <a:prstGeom prst="rect">
            <a:avLst/>
          </a:prstGeom>
          <a:noFill/>
        </p:spPr>
        <p:txBody>
          <a:bodyPr wrap="square" rtlCol="0">
            <a:spAutoFit/>
          </a:bodyPr>
          <a:lstStyle/>
          <a:p>
            <a:pPr>
              <a:spcAft>
                <a:spcPts val="1200"/>
              </a:spcAft>
              <a:buClr>
                <a:srgbClr val="A7FFE2"/>
              </a:buCl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No Jesus!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9" name="TextBox 8"/>
          <p:cNvSpPr txBox="1"/>
          <p:nvPr/>
        </p:nvSpPr>
        <p:spPr>
          <a:xfrm>
            <a:off x="708575" y="2414518"/>
            <a:ext cx="7726850" cy="1446550"/>
          </a:xfrm>
          <a:prstGeom prst="rect">
            <a:avLst/>
          </a:prstGeom>
          <a:noFill/>
        </p:spPr>
        <p:txBody>
          <a:bodyPr wrap="square" rtlCol="0">
            <a:spAutoFit/>
          </a:bodyPr>
          <a:lstStyle/>
          <a:p>
            <a:pPr algn="ctr">
              <a:spcAft>
                <a:spcPts val="1200"/>
              </a:spcAft>
            </a:pPr>
            <a:r>
              <a:rPr lang="en-US" sz="88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Full Of Self!</a:t>
            </a:r>
          </a:p>
        </p:txBody>
      </p:sp>
      <p:sp>
        <p:nvSpPr>
          <p:cNvPr id="10" name="TextBox 9"/>
          <p:cNvSpPr txBox="1"/>
          <p:nvPr/>
        </p:nvSpPr>
        <p:spPr>
          <a:xfrm>
            <a:off x="348618" y="3117171"/>
            <a:ext cx="8446764" cy="1446550"/>
          </a:xfrm>
          <a:prstGeom prst="rect">
            <a:avLst/>
          </a:prstGeom>
          <a:noFill/>
        </p:spPr>
        <p:txBody>
          <a:bodyPr wrap="square" rtlCol="0">
            <a:spAutoFit/>
          </a:bodyPr>
          <a:lstStyle/>
          <a:p>
            <a:pPr algn="ctr">
              <a:spcAft>
                <a:spcPts val="1200"/>
              </a:spcAft>
            </a:pPr>
            <a:r>
              <a:rPr lang="en-US" sz="8800" dirty="0" smtClean="0">
                <a:ln w="3175">
                  <a:solidFill>
                    <a:schemeClr val="tx1"/>
                  </a:solidFill>
                </a:ln>
                <a:solidFill>
                  <a:srgbClr val="FFFF66"/>
                </a:solidFill>
                <a:effectLst>
                  <a:outerShdw blurRad="101600" dist="63500" dir="2700000" algn="tl" rotWithShape="0">
                    <a:schemeClr val="tx1">
                      <a:alpha val="70000"/>
                    </a:schemeClr>
                  </a:outerShdw>
                </a:effectLst>
                <a:latin typeface="blzee" pitchFamily="2" charset="0"/>
              </a:rPr>
              <a:t>Full Of Stuff!</a:t>
            </a:r>
          </a:p>
        </p:txBody>
      </p:sp>
      <p:sp>
        <p:nvSpPr>
          <p:cNvPr id="11" name="TextBox 10"/>
          <p:cNvSpPr txBox="1"/>
          <p:nvPr/>
        </p:nvSpPr>
        <p:spPr>
          <a:xfrm>
            <a:off x="348618" y="3860574"/>
            <a:ext cx="8446764" cy="1446550"/>
          </a:xfrm>
          <a:prstGeom prst="rect">
            <a:avLst/>
          </a:prstGeom>
          <a:noFill/>
        </p:spPr>
        <p:txBody>
          <a:bodyPr wrap="square" rtlCol="0">
            <a:spAutoFit/>
          </a:bodyPr>
          <a:lstStyle/>
          <a:p>
            <a:pPr algn="ctr">
              <a:spcAft>
                <a:spcPts val="1200"/>
              </a:spcAft>
            </a:pPr>
            <a:r>
              <a:rPr lang="en-US" sz="8800" dirty="0" smtClean="0">
                <a:ln w="3175">
                  <a:solidFill>
                    <a:schemeClr val="tx1"/>
                  </a:solidFill>
                </a:ln>
                <a:solidFill>
                  <a:srgbClr val="99FF99"/>
                </a:solidFill>
                <a:effectLst>
                  <a:outerShdw blurRad="101600" dist="63500" dir="2700000" algn="tl" rotWithShape="0">
                    <a:schemeClr val="tx1">
                      <a:alpha val="70000"/>
                    </a:schemeClr>
                  </a:outerShdw>
                </a:effectLst>
                <a:latin typeface="blzee" pitchFamily="2" charset="0"/>
              </a:rPr>
              <a:t>Full Of Bull!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4*#ppt_w"/>
                                          </p:val>
                                        </p:tav>
                                        <p:tav tm="100000">
                                          <p:val>
                                            <p:strVal val="#ppt_w"/>
                                          </p:val>
                                        </p:tav>
                                      </p:tavLst>
                                    </p:anim>
                                    <p:anim calcmode="lin" valueType="num">
                                      <p:cBhvr>
                                        <p:cTn id="14"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4*#ppt_w"/>
                                          </p:val>
                                        </p:tav>
                                        <p:tav tm="100000">
                                          <p:val>
                                            <p:strVal val="#ppt_w"/>
                                          </p:val>
                                        </p:tav>
                                      </p:tavLst>
                                    </p:anim>
                                    <p:anim calcmode="lin" valueType="num">
                                      <p:cBhvr>
                                        <p:cTn id="20"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544287" y="1722051"/>
            <a:ext cx="8521508" cy="1107996"/>
          </a:xfrm>
          <a:prstGeom prst="rect">
            <a:avLst/>
          </a:prstGeom>
          <a:noFill/>
        </p:spPr>
        <p:txBody>
          <a:bodyPr wrap="square" rtlCol="0">
            <a:spAutoFit/>
          </a:bodyPr>
          <a:lstStyle/>
          <a:p>
            <a:pPr>
              <a:spcAft>
                <a:spcPts val="1200"/>
              </a:spcAft>
            </a:pPr>
            <a:r>
              <a:rPr lang="en-US" sz="6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Jesus Says…</a:t>
            </a:r>
          </a:p>
        </p:txBody>
      </p:sp>
      <p:sp>
        <p:nvSpPr>
          <p:cNvPr id="8" name="TextBox 7"/>
          <p:cNvSpPr txBox="1"/>
          <p:nvPr/>
        </p:nvSpPr>
        <p:spPr>
          <a:xfrm>
            <a:off x="707570" y="268095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YOU ARE WRETCHED</a:t>
            </a:r>
          </a:p>
        </p:txBody>
      </p:sp>
      <p:sp>
        <p:nvSpPr>
          <p:cNvPr id="9" name="TextBox 8"/>
          <p:cNvSpPr txBox="1"/>
          <p:nvPr/>
        </p:nvSpPr>
        <p:spPr>
          <a:xfrm>
            <a:off x="707571" y="332322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YOU ARE MISERABLE</a:t>
            </a:r>
          </a:p>
        </p:txBody>
      </p:sp>
      <p:sp>
        <p:nvSpPr>
          <p:cNvPr id="14" name="TextBox 13"/>
          <p:cNvSpPr txBox="1"/>
          <p:nvPr/>
        </p:nvSpPr>
        <p:spPr>
          <a:xfrm>
            <a:off x="707571" y="396549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YOU ARE POOR</a:t>
            </a:r>
          </a:p>
        </p:txBody>
      </p:sp>
      <p:sp>
        <p:nvSpPr>
          <p:cNvPr id="16" name="TextBox 15"/>
          <p:cNvSpPr txBox="1"/>
          <p:nvPr/>
        </p:nvSpPr>
        <p:spPr>
          <a:xfrm>
            <a:off x="707571" y="4607771"/>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YOU ARE NAKED</a:t>
            </a:r>
          </a:p>
        </p:txBody>
      </p:sp>
      <p:sp>
        <p:nvSpPr>
          <p:cNvPr id="17" name="TextBox 16"/>
          <p:cNvSpPr txBox="1"/>
          <p:nvPr/>
        </p:nvSpPr>
        <p:spPr>
          <a:xfrm>
            <a:off x="707571" y="5250041"/>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YOU ARE BLIND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ppt_x</p:attrName>
                                        </p:attrNameLst>
                                      </p:cBhvr>
                                      <p:tavLst>
                                        <p:tav tm="0">
                                          <p:val>
                                            <p:strVal val="#ppt_x"/>
                                          </p:val>
                                        </p:tav>
                                        <p:tav tm="100000">
                                          <p:val>
                                            <p:strVal val="#ppt_x"/>
                                          </p:val>
                                        </p:tav>
                                      </p:tavLst>
                                    </p:anim>
                                    <p:anim calcmode="lin" valueType="num">
                                      <p:cBhvr>
                                        <p:cTn id="4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6"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78207" y="1803574"/>
            <a:ext cx="8987587" cy="754437"/>
          </a:xfrm>
          <a:prstGeom prst="rect">
            <a:avLst/>
          </a:prstGeom>
          <a:noFill/>
        </p:spPr>
        <p:txBody>
          <a:bodyPr wrap="square" rtlCol="0">
            <a:spAutoFit/>
          </a:bodyPr>
          <a:lstStyle/>
          <a:p>
            <a:pPr algn="ctr">
              <a:lnSpc>
                <a:spcPct val="75000"/>
              </a:lnSpc>
              <a:spcAft>
                <a:spcPts val="1200"/>
              </a:spcAft>
            </a:pPr>
            <a:r>
              <a:rPr lang="en-US" sz="57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Jesus Gives Some Counsel…</a:t>
            </a:r>
          </a:p>
        </p:txBody>
      </p:sp>
      <p:sp>
        <p:nvSpPr>
          <p:cNvPr id="7" name="Rectangle 6"/>
          <p:cNvSpPr>
            <a:spLocks noChangeArrowheads="1"/>
          </p:cNvSpPr>
          <p:nvPr/>
        </p:nvSpPr>
        <p:spPr bwMode="auto">
          <a:xfrm>
            <a:off x="190500" y="2569027"/>
            <a:ext cx="8763000" cy="419100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2622108"/>
            <a:ext cx="8601878" cy="4078039"/>
          </a:xfrm>
          <a:prstGeom prst="rect">
            <a:avLst/>
          </a:prstGeom>
          <a:noFill/>
          <a:ln w="9525">
            <a:noFill/>
            <a:miter lim="800000"/>
            <a:headEnd/>
            <a:tailEnd/>
          </a:ln>
          <a:effectLst/>
        </p:spPr>
        <p:txBody>
          <a:bodyPr wrap="square">
            <a:spAutoFit/>
          </a:bodyPr>
          <a:lstStyle/>
          <a:p>
            <a:r>
              <a:rPr lang="en-US" sz="37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3:18</a:t>
            </a:r>
            <a:br>
              <a:rPr lang="en-US" sz="37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700" dirty="0" smtClean="0">
                <a:solidFill>
                  <a:schemeClr val="bg1"/>
                </a:solidFill>
              </a:rPr>
              <a:t>I counsel thee to buy of me gold tried in the fire, that thou </a:t>
            </a:r>
            <a:r>
              <a:rPr lang="en-US" sz="3700" dirty="0" err="1" smtClean="0">
                <a:solidFill>
                  <a:schemeClr val="bg1"/>
                </a:solidFill>
              </a:rPr>
              <a:t>mayest</a:t>
            </a:r>
            <a:r>
              <a:rPr lang="en-US" sz="3700" dirty="0" smtClean="0">
                <a:solidFill>
                  <a:schemeClr val="bg1"/>
                </a:solidFill>
              </a:rPr>
              <a:t> be rich; and white raiment, that thou </a:t>
            </a:r>
            <a:r>
              <a:rPr lang="en-US" sz="3700" dirty="0" err="1" smtClean="0">
                <a:solidFill>
                  <a:schemeClr val="bg1"/>
                </a:solidFill>
              </a:rPr>
              <a:t>mayest</a:t>
            </a:r>
            <a:r>
              <a:rPr lang="en-US" sz="3700" dirty="0" smtClean="0">
                <a:solidFill>
                  <a:schemeClr val="bg1"/>
                </a:solidFill>
              </a:rPr>
              <a:t> be clothed, and that the shame of thy nakedness do not appear; and anoint </a:t>
            </a:r>
            <a:r>
              <a:rPr lang="en-US" sz="3700" dirty="0" err="1" smtClean="0">
                <a:solidFill>
                  <a:schemeClr val="bg1"/>
                </a:solidFill>
              </a:rPr>
              <a:t>thine</a:t>
            </a:r>
            <a:r>
              <a:rPr lang="en-US" sz="3700" dirty="0" smtClean="0">
                <a:solidFill>
                  <a:schemeClr val="bg1"/>
                </a:solidFill>
              </a:rPr>
              <a:t> eyes with </a:t>
            </a:r>
            <a:r>
              <a:rPr lang="en-US" sz="3700" dirty="0" err="1" smtClean="0">
                <a:solidFill>
                  <a:schemeClr val="bg1"/>
                </a:solidFill>
              </a:rPr>
              <a:t>eyesalve</a:t>
            </a:r>
            <a:r>
              <a:rPr lang="en-US" sz="3700" dirty="0" smtClean="0">
                <a:solidFill>
                  <a:schemeClr val="bg1"/>
                </a:solidFill>
              </a:rPr>
              <a:t>, that thou </a:t>
            </a:r>
            <a:r>
              <a:rPr lang="en-US" sz="3700" dirty="0" err="1" smtClean="0">
                <a:solidFill>
                  <a:schemeClr val="bg1"/>
                </a:solidFill>
              </a:rPr>
              <a:t>mayest</a:t>
            </a:r>
            <a:r>
              <a:rPr lang="en-US" sz="3700" dirty="0" smtClean="0">
                <a:solidFill>
                  <a:schemeClr val="bg1"/>
                </a:solidFill>
              </a:rPr>
              <a:t> see.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6" name="TextBox 5"/>
          <p:cNvSpPr txBox="1"/>
          <p:nvPr/>
        </p:nvSpPr>
        <p:spPr>
          <a:xfrm>
            <a:off x="120746" y="1830911"/>
            <a:ext cx="8902509" cy="923330"/>
          </a:xfrm>
          <a:prstGeom prst="rect">
            <a:avLst/>
          </a:prstGeom>
          <a:noFill/>
        </p:spPr>
        <p:txBody>
          <a:bodyPr wrap="square" rtlCol="0">
            <a:spAutoFit/>
          </a:bodyPr>
          <a:lstStyle/>
          <a:p>
            <a:pPr>
              <a:spcAft>
                <a:spcPts val="1200"/>
              </a:spcAft>
            </a:pPr>
            <a:r>
              <a:rPr lang="en-US" sz="54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Buy Of Me Or Get From Me…</a:t>
            </a:r>
          </a:p>
        </p:txBody>
      </p:sp>
      <p:sp>
        <p:nvSpPr>
          <p:cNvPr id="8" name="TextBox 7"/>
          <p:cNvSpPr txBox="1"/>
          <p:nvPr/>
        </p:nvSpPr>
        <p:spPr>
          <a:xfrm>
            <a:off x="707570" y="268095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GOLD</a:t>
            </a:r>
          </a:p>
        </p:txBody>
      </p:sp>
      <p:sp>
        <p:nvSpPr>
          <p:cNvPr id="9" name="TextBox 8"/>
          <p:cNvSpPr txBox="1"/>
          <p:nvPr/>
        </p:nvSpPr>
        <p:spPr>
          <a:xfrm>
            <a:off x="707571" y="332322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 WHITE RAIMENT</a:t>
            </a:r>
          </a:p>
        </p:txBody>
      </p:sp>
      <p:sp>
        <p:nvSpPr>
          <p:cNvPr id="14" name="TextBox 13"/>
          <p:cNvSpPr txBox="1"/>
          <p:nvPr/>
        </p:nvSpPr>
        <p:spPr>
          <a:xfrm>
            <a:off x="707571" y="3965497"/>
            <a:ext cx="8436429" cy="830997"/>
          </a:xfrm>
          <a:prstGeom prst="rect">
            <a:avLst/>
          </a:prstGeom>
          <a:noFill/>
        </p:spPr>
        <p:txBody>
          <a:bodyPr wrap="square" rtlCol="0">
            <a:spAutoFit/>
          </a:bodyPr>
          <a:lstStyle/>
          <a:p>
            <a:pPr>
              <a:spcAft>
                <a:spcPts val="1200"/>
              </a:spcAft>
              <a:buClr>
                <a:srgbClr val="A7FFE2"/>
              </a:buClr>
              <a:buFont typeface="Arial" pitchFamily="34" charset="0"/>
              <a:buChar char="•"/>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EYE SALVE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78207" y="1487880"/>
            <a:ext cx="8987587" cy="1092607"/>
          </a:xfrm>
          <a:prstGeom prst="rect">
            <a:avLst/>
          </a:prstGeom>
          <a:noFill/>
        </p:spPr>
        <p:txBody>
          <a:bodyPr wrap="square" rtlCol="0">
            <a:spAutoFit/>
          </a:bodyPr>
          <a:lstStyle/>
          <a:p>
            <a:pPr algn="ctr">
              <a:spcAft>
                <a:spcPts val="1200"/>
              </a:spcAft>
            </a:pPr>
            <a:r>
              <a:rPr lang="en-US" sz="6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Gold With God?</a:t>
            </a:r>
          </a:p>
        </p:txBody>
      </p:sp>
      <p:sp>
        <p:nvSpPr>
          <p:cNvPr id="11" name="TextBox 10"/>
          <p:cNvSpPr txBox="1"/>
          <p:nvPr/>
        </p:nvSpPr>
        <p:spPr>
          <a:xfrm>
            <a:off x="751108" y="2228124"/>
            <a:ext cx="8129623"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Faith In God...</a:t>
            </a:r>
          </a:p>
        </p:txBody>
      </p:sp>
      <p:sp>
        <p:nvSpPr>
          <p:cNvPr id="12" name="Rectangle 11"/>
          <p:cNvSpPr>
            <a:spLocks noChangeArrowheads="1"/>
          </p:cNvSpPr>
          <p:nvPr/>
        </p:nvSpPr>
        <p:spPr bwMode="auto">
          <a:xfrm>
            <a:off x="190500" y="3446224"/>
            <a:ext cx="8763000" cy="264977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3503874"/>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Hebrews 11:1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Now faith is the substance of things hoped for, the evidence of things not seen.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78207" y="1487880"/>
            <a:ext cx="8987587" cy="1092607"/>
          </a:xfrm>
          <a:prstGeom prst="rect">
            <a:avLst/>
          </a:prstGeom>
          <a:noFill/>
        </p:spPr>
        <p:txBody>
          <a:bodyPr wrap="square" rtlCol="0">
            <a:spAutoFit/>
          </a:bodyPr>
          <a:lstStyle/>
          <a:p>
            <a:pPr algn="ctr">
              <a:spcAft>
                <a:spcPts val="1200"/>
              </a:spcAft>
            </a:pPr>
            <a:r>
              <a:rPr lang="en-US" sz="6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Gold With God?</a:t>
            </a:r>
          </a:p>
        </p:txBody>
      </p:sp>
      <p:sp>
        <p:nvSpPr>
          <p:cNvPr id="12" name="Rectangle 11"/>
          <p:cNvSpPr>
            <a:spLocks noChangeArrowheads="1"/>
          </p:cNvSpPr>
          <p:nvPr/>
        </p:nvSpPr>
        <p:spPr bwMode="auto">
          <a:xfrm>
            <a:off x="190500" y="2716861"/>
            <a:ext cx="8763000" cy="380368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2774512"/>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Hebrews 11:6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But without faith it is impossible to please him: for he that cometh to God must believe that he is, and that he is a </a:t>
            </a:r>
            <a:r>
              <a:rPr lang="en-US" dirty="0" err="1" smtClean="0">
                <a:solidFill>
                  <a:schemeClr val="bg1"/>
                </a:solidFill>
              </a:rPr>
              <a:t>rewarder</a:t>
            </a:r>
            <a:r>
              <a:rPr lang="en-US" dirty="0" smtClean="0">
                <a:solidFill>
                  <a:schemeClr val="bg1"/>
                </a:solidFill>
              </a:rPr>
              <a:t> of them that diligently seek him.</a:t>
            </a:r>
          </a:p>
        </p:txBody>
      </p:sp>
      <p:sp>
        <p:nvSpPr>
          <p:cNvPr id="11" name="TextBox 10"/>
          <p:cNvSpPr txBox="1"/>
          <p:nvPr/>
        </p:nvSpPr>
        <p:spPr>
          <a:xfrm>
            <a:off x="751108" y="2228124"/>
            <a:ext cx="8129623"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Faith In God...</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78207" y="1487880"/>
            <a:ext cx="8987587" cy="1092607"/>
          </a:xfrm>
          <a:prstGeom prst="rect">
            <a:avLst/>
          </a:prstGeom>
          <a:noFill/>
        </p:spPr>
        <p:txBody>
          <a:bodyPr wrap="square" rtlCol="0">
            <a:spAutoFit/>
          </a:bodyPr>
          <a:lstStyle/>
          <a:p>
            <a:pPr algn="ctr">
              <a:spcAft>
                <a:spcPts val="1200"/>
              </a:spcAft>
            </a:pPr>
            <a:r>
              <a:rPr lang="en-US" sz="6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Gold With God?</a:t>
            </a:r>
          </a:p>
        </p:txBody>
      </p:sp>
      <p:sp>
        <p:nvSpPr>
          <p:cNvPr id="12" name="Rectangle 11"/>
          <p:cNvSpPr>
            <a:spLocks noChangeArrowheads="1"/>
          </p:cNvSpPr>
          <p:nvPr/>
        </p:nvSpPr>
        <p:spPr bwMode="auto">
          <a:xfrm>
            <a:off x="190500" y="3315591"/>
            <a:ext cx="8763000" cy="272599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3373242"/>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1:17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For therein is the righteousness of God revealed from faith to faith: as it is written, The just shall live by faith.</a:t>
            </a:r>
          </a:p>
        </p:txBody>
      </p:sp>
      <p:sp>
        <p:nvSpPr>
          <p:cNvPr id="11" name="TextBox 10"/>
          <p:cNvSpPr txBox="1"/>
          <p:nvPr/>
        </p:nvSpPr>
        <p:spPr>
          <a:xfrm>
            <a:off x="751108" y="2228124"/>
            <a:ext cx="8129623"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Faith In God...</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0" y="1531424"/>
            <a:ext cx="9143999" cy="815608"/>
          </a:xfrm>
          <a:prstGeom prst="rect">
            <a:avLst/>
          </a:prstGeom>
          <a:noFill/>
        </p:spPr>
        <p:txBody>
          <a:bodyPr wrap="square" rtlCol="0">
            <a:spAutoFit/>
          </a:bodyPr>
          <a:lstStyle/>
          <a:p>
            <a:pPr algn="ctr">
              <a:spcAft>
                <a:spcPts val="1200"/>
              </a:spcAft>
            </a:pPr>
            <a:r>
              <a:rPr lang="en-US" sz="47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White Raiment With God?</a:t>
            </a:r>
          </a:p>
        </p:txBody>
      </p:sp>
      <p:sp>
        <p:nvSpPr>
          <p:cNvPr id="12" name="Rectangle 11"/>
          <p:cNvSpPr>
            <a:spLocks noChangeArrowheads="1"/>
          </p:cNvSpPr>
          <p:nvPr/>
        </p:nvSpPr>
        <p:spPr bwMode="auto">
          <a:xfrm>
            <a:off x="190500" y="2832918"/>
            <a:ext cx="8763000" cy="391357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2890569"/>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Isaiah 64:6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But we are all as an unclean thing, and all our </a:t>
            </a:r>
            <a:r>
              <a:rPr lang="en-US" dirty="0" err="1" smtClean="0">
                <a:solidFill>
                  <a:schemeClr val="bg1"/>
                </a:solidFill>
              </a:rPr>
              <a:t>righteousnesses</a:t>
            </a:r>
            <a:r>
              <a:rPr lang="en-US" dirty="0" smtClean="0">
                <a:solidFill>
                  <a:schemeClr val="bg1"/>
                </a:solidFill>
              </a:rPr>
              <a:t> are as filthy rags; and we all do fade as a leaf; and our iniquities, like the wind, have taken us away.</a:t>
            </a:r>
          </a:p>
        </p:txBody>
      </p:sp>
      <p:sp>
        <p:nvSpPr>
          <p:cNvPr id="11" name="TextBox 10"/>
          <p:cNvSpPr txBox="1"/>
          <p:nvPr/>
        </p:nvSpPr>
        <p:spPr>
          <a:xfrm>
            <a:off x="189572" y="2072010"/>
            <a:ext cx="8787160" cy="846386"/>
          </a:xfrm>
          <a:prstGeom prst="rect">
            <a:avLst/>
          </a:prstGeom>
          <a:noFill/>
        </p:spPr>
        <p:txBody>
          <a:bodyPr wrap="square" rtlCol="0">
            <a:spAutoFit/>
          </a:bodyPr>
          <a:lstStyle/>
          <a:p>
            <a:pPr algn="r">
              <a:spcAft>
                <a:spcPts val="1200"/>
              </a:spcAft>
            </a:pPr>
            <a:r>
              <a:rPr lang="en-US" sz="49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Righteousness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1476595"/>
            <a:ext cx="8763000" cy="390481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536174"/>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4:1-5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a:t>
            </a:r>
            <a:r>
              <a:rPr lang="en-US" dirty="0" smtClean="0">
                <a:solidFill>
                  <a:schemeClr val="bg1"/>
                </a:solidFill>
              </a:rPr>
              <a:t> For the time will come when they will not endure sound doctrine; but after their own lusts shall they heap to themselves teachers, having itching ears;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0" y="1531424"/>
            <a:ext cx="9143999" cy="815608"/>
          </a:xfrm>
          <a:prstGeom prst="rect">
            <a:avLst/>
          </a:prstGeom>
          <a:noFill/>
        </p:spPr>
        <p:txBody>
          <a:bodyPr wrap="square" rtlCol="0">
            <a:spAutoFit/>
          </a:bodyPr>
          <a:lstStyle/>
          <a:p>
            <a:pPr algn="ctr">
              <a:spcAft>
                <a:spcPts val="1200"/>
              </a:spcAft>
            </a:pPr>
            <a:r>
              <a:rPr lang="en-US" sz="47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White Raiment With God?</a:t>
            </a:r>
          </a:p>
        </p:txBody>
      </p:sp>
      <p:sp>
        <p:nvSpPr>
          <p:cNvPr id="12" name="Rectangle 11"/>
          <p:cNvSpPr>
            <a:spLocks noChangeArrowheads="1"/>
          </p:cNvSpPr>
          <p:nvPr/>
        </p:nvSpPr>
        <p:spPr bwMode="auto">
          <a:xfrm>
            <a:off x="190500" y="3094183"/>
            <a:ext cx="8763000" cy="327396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3151833"/>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Corinthians 5:17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Therefore if any man be in Christ, he is a new creature: old things are passed away; behold, all things are become new.</a:t>
            </a:r>
          </a:p>
        </p:txBody>
      </p:sp>
      <p:sp>
        <p:nvSpPr>
          <p:cNvPr id="11" name="TextBox 10"/>
          <p:cNvSpPr txBox="1"/>
          <p:nvPr/>
        </p:nvSpPr>
        <p:spPr>
          <a:xfrm>
            <a:off x="189572" y="2072010"/>
            <a:ext cx="8787160" cy="846386"/>
          </a:xfrm>
          <a:prstGeom prst="rect">
            <a:avLst/>
          </a:prstGeom>
          <a:noFill/>
        </p:spPr>
        <p:txBody>
          <a:bodyPr wrap="square" rtlCol="0">
            <a:spAutoFit/>
          </a:bodyPr>
          <a:lstStyle/>
          <a:p>
            <a:pPr algn="r">
              <a:spcAft>
                <a:spcPts val="1200"/>
              </a:spcAft>
            </a:pPr>
            <a:r>
              <a:rPr lang="en-US" sz="49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Righteousness Of God...</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0" y="1531424"/>
            <a:ext cx="9143999" cy="815608"/>
          </a:xfrm>
          <a:prstGeom prst="rect">
            <a:avLst/>
          </a:prstGeom>
          <a:noFill/>
        </p:spPr>
        <p:txBody>
          <a:bodyPr wrap="square" rtlCol="0">
            <a:spAutoFit/>
          </a:bodyPr>
          <a:lstStyle/>
          <a:p>
            <a:pPr algn="ctr">
              <a:spcAft>
                <a:spcPts val="1200"/>
              </a:spcAft>
            </a:pPr>
            <a:r>
              <a:rPr lang="en-US" sz="47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White Raiment With God?</a:t>
            </a:r>
          </a:p>
        </p:txBody>
      </p:sp>
      <p:sp>
        <p:nvSpPr>
          <p:cNvPr id="12" name="Rectangle 11"/>
          <p:cNvSpPr>
            <a:spLocks noChangeArrowheads="1"/>
          </p:cNvSpPr>
          <p:nvPr/>
        </p:nvSpPr>
        <p:spPr bwMode="auto">
          <a:xfrm>
            <a:off x="190500" y="3344561"/>
            <a:ext cx="8763000" cy="274056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3402211"/>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Corinthians 5:21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For he hath made him to be sin for us, who knew no sin; that we might be made the righteousness of God in him.</a:t>
            </a:r>
          </a:p>
        </p:txBody>
      </p:sp>
      <p:sp>
        <p:nvSpPr>
          <p:cNvPr id="11" name="TextBox 10"/>
          <p:cNvSpPr txBox="1"/>
          <p:nvPr/>
        </p:nvSpPr>
        <p:spPr>
          <a:xfrm>
            <a:off x="189572" y="2072010"/>
            <a:ext cx="8787160" cy="846386"/>
          </a:xfrm>
          <a:prstGeom prst="rect">
            <a:avLst/>
          </a:prstGeom>
          <a:noFill/>
        </p:spPr>
        <p:txBody>
          <a:bodyPr wrap="square" rtlCol="0">
            <a:spAutoFit/>
          </a:bodyPr>
          <a:lstStyle/>
          <a:p>
            <a:pPr algn="r">
              <a:spcAft>
                <a:spcPts val="1200"/>
              </a:spcAft>
            </a:pPr>
            <a:r>
              <a:rPr lang="en-US" sz="49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Righteousness Of God...</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78207" y="1487880"/>
            <a:ext cx="8987587" cy="954107"/>
          </a:xfrm>
          <a:prstGeom prst="rect">
            <a:avLst/>
          </a:prstGeom>
          <a:noFill/>
        </p:spPr>
        <p:txBody>
          <a:bodyPr wrap="square" rtlCol="0">
            <a:spAutoFit/>
          </a:bodyPr>
          <a:lstStyle/>
          <a:p>
            <a:pPr algn="ctr">
              <a:spcAft>
                <a:spcPts val="1200"/>
              </a:spcAft>
            </a:pP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Eye Salve With God?</a:t>
            </a:r>
          </a:p>
        </p:txBody>
      </p:sp>
      <p:sp>
        <p:nvSpPr>
          <p:cNvPr id="11" name="TextBox 10"/>
          <p:cNvSpPr txBox="1"/>
          <p:nvPr/>
        </p:nvSpPr>
        <p:spPr>
          <a:xfrm>
            <a:off x="245325" y="2127765"/>
            <a:ext cx="8713463" cy="923330"/>
          </a:xfrm>
          <a:prstGeom prst="rect">
            <a:avLst/>
          </a:prstGeom>
          <a:noFill/>
        </p:spPr>
        <p:txBody>
          <a:bodyPr wrap="square" rtlCol="0">
            <a:spAutoFit/>
          </a:bodyPr>
          <a:lstStyle/>
          <a:p>
            <a:pPr algn="r">
              <a:spcAft>
                <a:spcPts val="1200"/>
              </a:spcAft>
            </a:pPr>
            <a:r>
              <a:rPr lang="en-US" sz="52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Forgiveness Of God...</a:t>
            </a:r>
          </a:p>
        </p:txBody>
      </p:sp>
      <p:sp>
        <p:nvSpPr>
          <p:cNvPr id="12" name="Rectangle 11"/>
          <p:cNvSpPr>
            <a:spLocks noChangeArrowheads="1"/>
          </p:cNvSpPr>
          <p:nvPr/>
        </p:nvSpPr>
        <p:spPr bwMode="auto">
          <a:xfrm>
            <a:off x="190500" y="3658093"/>
            <a:ext cx="8763000" cy="21293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3715743"/>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Colossians 1:14</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In whom we have redemption through his blood, even the forgiveness of sins: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78207" y="1487880"/>
            <a:ext cx="8987587" cy="954107"/>
          </a:xfrm>
          <a:prstGeom prst="rect">
            <a:avLst/>
          </a:prstGeom>
          <a:noFill/>
        </p:spPr>
        <p:txBody>
          <a:bodyPr wrap="square" rtlCol="0">
            <a:spAutoFit/>
          </a:bodyPr>
          <a:lstStyle/>
          <a:p>
            <a:pPr algn="ctr">
              <a:spcAft>
                <a:spcPts val="1200"/>
              </a:spcAft>
            </a:pP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Eye Salve With God?</a:t>
            </a:r>
          </a:p>
        </p:txBody>
      </p:sp>
      <p:sp>
        <p:nvSpPr>
          <p:cNvPr id="11" name="TextBox 10"/>
          <p:cNvSpPr txBox="1"/>
          <p:nvPr/>
        </p:nvSpPr>
        <p:spPr>
          <a:xfrm>
            <a:off x="245325" y="2127765"/>
            <a:ext cx="8713463" cy="923330"/>
          </a:xfrm>
          <a:prstGeom prst="rect">
            <a:avLst/>
          </a:prstGeom>
          <a:noFill/>
        </p:spPr>
        <p:txBody>
          <a:bodyPr wrap="square" rtlCol="0">
            <a:spAutoFit/>
          </a:bodyPr>
          <a:lstStyle/>
          <a:p>
            <a:pPr algn="r">
              <a:spcAft>
                <a:spcPts val="1200"/>
              </a:spcAft>
            </a:pPr>
            <a:r>
              <a:rPr lang="en-US" sz="52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Forgiveness Of God...</a:t>
            </a:r>
          </a:p>
        </p:txBody>
      </p:sp>
      <p:sp>
        <p:nvSpPr>
          <p:cNvPr id="12" name="Rectangle 11"/>
          <p:cNvSpPr>
            <a:spLocks noChangeArrowheads="1"/>
          </p:cNvSpPr>
          <p:nvPr/>
        </p:nvSpPr>
        <p:spPr bwMode="auto">
          <a:xfrm>
            <a:off x="190500" y="3658093"/>
            <a:ext cx="8763000" cy="212938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3715743"/>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Ephesians 2:1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you hath he quickened, who were dead in trespasses and sins;</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10" name="TextBox 9"/>
          <p:cNvSpPr txBox="1"/>
          <p:nvPr/>
        </p:nvSpPr>
        <p:spPr>
          <a:xfrm>
            <a:off x="78207" y="1487880"/>
            <a:ext cx="8987587" cy="954107"/>
          </a:xfrm>
          <a:prstGeom prst="rect">
            <a:avLst/>
          </a:prstGeom>
          <a:noFill/>
        </p:spPr>
        <p:txBody>
          <a:bodyPr wrap="square" rtlCol="0">
            <a:spAutoFit/>
          </a:bodyPr>
          <a:lstStyle/>
          <a:p>
            <a:pPr algn="ctr">
              <a:spcAft>
                <a:spcPts val="1200"/>
              </a:spcAft>
            </a:pP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What’s Eye Salve With God?</a:t>
            </a:r>
          </a:p>
        </p:txBody>
      </p:sp>
      <p:sp>
        <p:nvSpPr>
          <p:cNvPr id="12" name="Rectangle 11"/>
          <p:cNvSpPr>
            <a:spLocks noChangeArrowheads="1"/>
          </p:cNvSpPr>
          <p:nvPr/>
        </p:nvSpPr>
        <p:spPr bwMode="auto">
          <a:xfrm>
            <a:off x="190500" y="2917844"/>
            <a:ext cx="8763000" cy="394015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Text Box 5"/>
          <p:cNvSpPr txBox="1">
            <a:spLocks noChangeArrowheads="1"/>
          </p:cNvSpPr>
          <p:nvPr/>
        </p:nvSpPr>
        <p:spPr bwMode="auto">
          <a:xfrm>
            <a:off x="271061" y="2975495"/>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Ephesians 2:8-9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8</a:t>
            </a:r>
            <a:r>
              <a:rPr lang="en-US" dirty="0" smtClean="0">
                <a:solidFill>
                  <a:schemeClr val="bg1"/>
                </a:solidFill>
              </a:rPr>
              <a:t> For by grace are ye saved through faith; and that not of yourselves: it is the gift of God: </a:t>
            </a:r>
          </a:p>
          <a:p>
            <a:r>
              <a:rPr lang="en-US" dirty="0" smtClean="0">
                <a:solidFill>
                  <a:srgbClr val="99CC00"/>
                </a:solidFill>
              </a:rPr>
              <a:t>9</a:t>
            </a:r>
            <a:r>
              <a:rPr lang="en-US" dirty="0" smtClean="0">
                <a:solidFill>
                  <a:schemeClr val="bg1"/>
                </a:solidFill>
              </a:rPr>
              <a:t> Not of works, lest any man should boast.</a:t>
            </a:r>
          </a:p>
        </p:txBody>
      </p:sp>
      <p:sp>
        <p:nvSpPr>
          <p:cNvPr id="11" name="TextBox 10"/>
          <p:cNvSpPr txBox="1"/>
          <p:nvPr/>
        </p:nvSpPr>
        <p:spPr>
          <a:xfrm>
            <a:off x="245325" y="2127765"/>
            <a:ext cx="8713463" cy="923330"/>
          </a:xfrm>
          <a:prstGeom prst="rect">
            <a:avLst/>
          </a:prstGeom>
          <a:noFill/>
        </p:spPr>
        <p:txBody>
          <a:bodyPr wrap="square" rtlCol="0">
            <a:spAutoFit/>
          </a:bodyPr>
          <a:lstStyle/>
          <a:p>
            <a:pPr algn="r">
              <a:spcAft>
                <a:spcPts val="1200"/>
              </a:spcAft>
            </a:pPr>
            <a:r>
              <a:rPr lang="en-US" sz="5200" dirty="0" smtClean="0">
                <a:ln w="3175">
                  <a:solidFill>
                    <a:schemeClr val="tx1"/>
                  </a:solidFill>
                </a:ln>
                <a:solidFill>
                  <a:srgbClr val="FFFF00"/>
                </a:solidFill>
                <a:effectLst>
                  <a:outerShdw blurRad="101600" dist="63500" dir="2700000" algn="tl" rotWithShape="0">
                    <a:schemeClr val="tx1">
                      <a:alpha val="70000"/>
                    </a:schemeClr>
                  </a:outerShdw>
                </a:effectLst>
                <a:latin typeface="blzee" pitchFamily="2" charset="0"/>
              </a:rPr>
              <a:t>The Forgiveness Of God...</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9767"/>
            <a:ext cx="9144000" cy="646147"/>
          </a:xfrm>
          <a:prstGeom prst="rect">
            <a:avLst/>
          </a:prstGeom>
          <a:solidFill>
            <a:schemeClr val="tx1">
              <a:alpha val="50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36071" y="508580"/>
            <a:ext cx="8871858" cy="1569660"/>
          </a:xfrm>
          <a:prstGeom prst="rect">
            <a:avLst/>
          </a:prstGeom>
          <a:noFill/>
        </p:spPr>
        <p:txBody>
          <a:bodyPr wrap="square" rtlCol="0">
            <a:spAutoFit/>
          </a:bodyPr>
          <a:lstStyle/>
          <a:p>
            <a:pPr algn="ctr">
              <a:spcAft>
                <a:spcPts val="1200"/>
              </a:spcAft>
            </a:pPr>
            <a:r>
              <a:rPr lang="en-US" sz="9600" b="0" dirty="0" smtClean="0">
                <a:ln w="3175">
                  <a:solidFill>
                    <a:schemeClr val="tx1"/>
                  </a:solidFill>
                </a:ln>
                <a:solidFill>
                  <a:srgbClr val="A7FFE2"/>
                </a:solidFill>
                <a:effectLst>
                  <a:outerShdw blurRad="101600" dist="63500" dir="2700000" algn="tl" rotWithShape="0">
                    <a:schemeClr val="tx1">
                      <a:alpha val="70000"/>
                    </a:schemeClr>
                  </a:outerShdw>
                </a:effectLst>
                <a:latin typeface="blzee" pitchFamily="2" charset="0"/>
              </a:rPr>
              <a:t>LAODICEA</a:t>
            </a:r>
          </a:p>
        </p:txBody>
      </p:sp>
      <p:sp>
        <p:nvSpPr>
          <p:cNvPr id="2" name="TextBox 1"/>
          <p:cNvSpPr txBox="1"/>
          <p:nvPr/>
        </p:nvSpPr>
        <p:spPr>
          <a:xfrm>
            <a:off x="136071" y="62258"/>
            <a:ext cx="8871858" cy="923330"/>
          </a:xfrm>
          <a:prstGeom prst="rect">
            <a:avLst/>
          </a:prstGeom>
          <a:noFill/>
        </p:spPr>
        <p:txBody>
          <a:bodyPr wrap="square" rtlCol="0">
            <a:spAutoFit/>
          </a:bodyPr>
          <a:lstStyle/>
          <a:p>
            <a:pPr algn="ctr">
              <a:spcAft>
                <a:spcPts val="1200"/>
              </a:spcAft>
            </a:pPr>
            <a:r>
              <a:rPr lang="en-US" sz="5400" b="0" dirty="0" smtClean="0">
                <a:ln w="3175">
                  <a:solidFill>
                    <a:schemeClr val="tx1"/>
                  </a:solidFill>
                </a:ln>
                <a:solidFill>
                  <a:srgbClr val="FFFF99"/>
                </a:solidFill>
                <a:effectLst>
                  <a:outerShdw blurRad="101600" dist="63500" dir="2700000" algn="tl" rotWithShape="0">
                    <a:schemeClr val="tx1">
                      <a:alpha val="70000"/>
                    </a:schemeClr>
                  </a:outerShdw>
                </a:effectLst>
                <a:latin typeface="blzee" pitchFamily="2" charset="0"/>
              </a:rPr>
              <a:t>THE CHURCH OF</a:t>
            </a:r>
          </a:p>
        </p:txBody>
      </p:sp>
      <p:sp>
        <p:nvSpPr>
          <p:cNvPr id="9" name="TextBox 8"/>
          <p:cNvSpPr txBox="1"/>
          <p:nvPr/>
        </p:nvSpPr>
        <p:spPr>
          <a:xfrm>
            <a:off x="156116" y="1856968"/>
            <a:ext cx="8987883" cy="861774"/>
          </a:xfrm>
          <a:prstGeom prst="rect">
            <a:avLst/>
          </a:prstGeom>
          <a:noFill/>
        </p:spPr>
        <p:txBody>
          <a:bodyPr wrap="square" rtlCol="0">
            <a:spAutoFit/>
          </a:bodyPr>
          <a:lstStyle/>
          <a:p>
            <a:pPr>
              <a:spcAft>
                <a:spcPts val="1200"/>
              </a:spcAft>
              <a:buClr>
                <a:srgbClr val="FFFF99"/>
              </a:buClr>
              <a:buFont typeface="Wingdings" pitchFamily="2" charset="2"/>
              <a:buChar char="§"/>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 Faith In God Makes</a:t>
            </a:r>
          </a:p>
        </p:txBody>
      </p:sp>
      <p:sp>
        <p:nvSpPr>
          <p:cNvPr id="14" name="TextBox 13"/>
          <p:cNvSpPr txBox="1"/>
          <p:nvPr/>
        </p:nvSpPr>
        <p:spPr>
          <a:xfrm>
            <a:off x="835302" y="2444257"/>
            <a:ext cx="8308698" cy="861774"/>
          </a:xfrm>
          <a:prstGeom prst="rect">
            <a:avLst/>
          </a:prstGeom>
          <a:noFill/>
        </p:spPr>
        <p:txBody>
          <a:bodyPr wrap="square" rtlCol="0">
            <a:spAutoFit/>
          </a:bodyPr>
          <a:lstStyle/>
          <a:p>
            <a:pPr>
              <a:spcAft>
                <a:spcPts val="1200"/>
              </a:spcAft>
              <a:buClr>
                <a:srgbClr val="FFFF99"/>
              </a:buClr>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You Rich</a:t>
            </a:r>
          </a:p>
        </p:txBody>
      </p:sp>
      <p:sp>
        <p:nvSpPr>
          <p:cNvPr id="15" name="TextBox 14"/>
          <p:cNvSpPr txBox="1"/>
          <p:nvPr/>
        </p:nvSpPr>
        <p:spPr>
          <a:xfrm>
            <a:off x="156116" y="3302884"/>
            <a:ext cx="8987883" cy="861774"/>
          </a:xfrm>
          <a:prstGeom prst="rect">
            <a:avLst/>
          </a:prstGeom>
          <a:noFill/>
        </p:spPr>
        <p:txBody>
          <a:bodyPr wrap="square" rtlCol="0">
            <a:spAutoFit/>
          </a:bodyPr>
          <a:lstStyle/>
          <a:p>
            <a:pPr>
              <a:spcAft>
                <a:spcPts val="1200"/>
              </a:spcAft>
              <a:buClr>
                <a:srgbClr val="FFFF99"/>
              </a:buClr>
              <a:buFont typeface="Wingdings" pitchFamily="2" charset="2"/>
              <a:buChar char="§"/>
            </a:pPr>
            <a:r>
              <a:rPr lang="en-US" sz="5000" dirty="0" smtClean="0">
                <a:ln w="3175">
                  <a:solidFill>
                    <a:schemeClr val="tx1"/>
                  </a:solidFill>
                </a:ln>
                <a:solidFill>
                  <a:srgbClr val="66FFFF"/>
                </a:solidFill>
                <a:effectLst>
                  <a:outerShdw blurRad="101600" dist="63500" dir="2700000" algn="tl" rotWithShape="0">
                    <a:schemeClr val="tx1">
                      <a:alpha val="70000"/>
                    </a:schemeClr>
                  </a:outerShdw>
                </a:effectLst>
                <a:latin typeface="blzee" pitchFamily="2" charset="0"/>
              </a:rPr>
              <a:t> The Righteousness Of</a:t>
            </a:r>
          </a:p>
        </p:txBody>
      </p:sp>
      <p:sp>
        <p:nvSpPr>
          <p:cNvPr id="16" name="TextBox 15"/>
          <p:cNvSpPr txBox="1"/>
          <p:nvPr/>
        </p:nvSpPr>
        <p:spPr>
          <a:xfrm>
            <a:off x="835303" y="3890173"/>
            <a:ext cx="8308698" cy="861774"/>
          </a:xfrm>
          <a:prstGeom prst="rect">
            <a:avLst/>
          </a:prstGeom>
          <a:noFill/>
        </p:spPr>
        <p:txBody>
          <a:bodyPr wrap="square" rtlCol="0">
            <a:spAutoFit/>
          </a:bodyPr>
          <a:lstStyle/>
          <a:p>
            <a:pPr>
              <a:spcAft>
                <a:spcPts val="1200"/>
              </a:spcAft>
              <a:buClr>
                <a:srgbClr val="FFFF99"/>
              </a:buClr>
            </a:pPr>
            <a:r>
              <a:rPr lang="en-US" sz="5000" dirty="0" smtClean="0">
                <a:ln w="3175">
                  <a:solidFill>
                    <a:schemeClr val="tx1"/>
                  </a:solidFill>
                </a:ln>
                <a:solidFill>
                  <a:srgbClr val="66FFFF"/>
                </a:solidFill>
                <a:effectLst>
                  <a:outerShdw blurRad="101600" dist="63500" dir="2700000" algn="tl" rotWithShape="0">
                    <a:schemeClr val="tx1">
                      <a:alpha val="70000"/>
                    </a:schemeClr>
                  </a:outerShdw>
                </a:effectLst>
                <a:latin typeface="blzee" pitchFamily="2" charset="0"/>
              </a:rPr>
              <a:t>God Clothes You And</a:t>
            </a:r>
          </a:p>
        </p:txBody>
      </p:sp>
      <p:sp>
        <p:nvSpPr>
          <p:cNvPr id="17" name="TextBox 16"/>
          <p:cNvSpPr txBox="1"/>
          <p:nvPr/>
        </p:nvSpPr>
        <p:spPr>
          <a:xfrm>
            <a:off x="835302" y="4488613"/>
            <a:ext cx="8308698" cy="861774"/>
          </a:xfrm>
          <a:prstGeom prst="rect">
            <a:avLst/>
          </a:prstGeom>
          <a:noFill/>
        </p:spPr>
        <p:txBody>
          <a:bodyPr wrap="square" rtlCol="0">
            <a:spAutoFit/>
          </a:bodyPr>
          <a:lstStyle/>
          <a:p>
            <a:pPr>
              <a:spcAft>
                <a:spcPts val="1200"/>
              </a:spcAft>
              <a:buClr>
                <a:srgbClr val="FFFF99"/>
              </a:buClr>
            </a:pPr>
            <a:r>
              <a:rPr lang="en-US" sz="5000" dirty="0" smtClean="0">
                <a:ln w="3175">
                  <a:solidFill>
                    <a:schemeClr val="tx1"/>
                  </a:solidFill>
                </a:ln>
                <a:solidFill>
                  <a:srgbClr val="66FFFF"/>
                </a:solidFill>
                <a:effectLst>
                  <a:outerShdw blurRad="101600" dist="63500" dir="2700000" algn="tl" rotWithShape="0">
                    <a:schemeClr val="tx1">
                      <a:alpha val="70000"/>
                    </a:schemeClr>
                  </a:outerShdw>
                </a:effectLst>
                <a:latin typeface="blzee" pitchFamily="2" charset="0"/>
              </a:rPr>
              <a:t>Makes You Unashamed</a:t>
            </a:r>
          </a:p>
        </p:txBody>
      </p:sp>
      <p:sp>
        <p:nvSpPr>
          <p:cNvPr id="19" name="TextBox 18"/>
          <p:cNvSpPr txBox="1"/>
          <p:nvPr/>
        </p:nvSpPr>
        <p:spPr>
          <a:xfrm>
            <a:off x="156117" y="5306350"/>
            <a:ext cx="8987883" cy="861774"/>
          </a:xfrm>
          <a:prstGeom prst="rect">
            <a:avLst/>
          </a:prstGeom>
          <a:noFill/>
        </p:spPr>
        <p:txBody>
          <a:bodyPr wrap="square" rtlCol="0">
            <a:spAutoFit/>
          </a:bodyPr>
          <a:lstStyle/>
          <a:p>
            <a:pPr>
              <a:spcAft>
                <a:spcPts val="1200"/>
              </a:spcAft>
              <a:buClr>
                <a:srgbClr val="FFFF99"/>
              </a:buClr>
              <a:buFont typeface="Wingdings" pitchFamily="2" charset="2"/>
              <a:buChar char="§"/>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 The Forgiveness Of</a:t>
            </a:r>
          </a:p>
        </p:txBody>
      </p:sp>
      <p:sp>
        <p:nvSpPr>
          <p:cNvPr id="20" name="TextBox 19"/>
          <p:cNvSpPr txBox="1"/>
          <p:nvPr/>
        </p:nvSpPr>
        <p:spPr>
          <a:xfrm>
            <a:off x="835302" y="5893639"/>
            <a:ext cx="8308698" cy="861774"/>
          </a:xfrm>
          <a:prstGeom prst="rect">
            <a:avLst/>
          </a:prstGeom>
          <a:noFill/>
        </p:spPr>
        <p:txBody>
          <a:bodyPr wrap="square" rtlCol="0">
            <a:spAutoFit/>
          </a:bodyPr>
          <a:lstStyle/>
          <a:p>
            <a:pPr>
              <a:spcAft>
                <a:spcPts val="1200"/>
              </a:spcAft>
              <a:buClr>
                <a:srgbClr val="FFFF99"/>
              </a:buClr>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blzee" pitchFamily="2" charset="0"/>
              </a:rPr>
              <a:t>God Opens Your Eyes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9" grpId="0"/>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 Of The Church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DealOrNoDeal - 01.jpg"/>
          <p:cNvPicPr>
            <a:picLocks noChangeAspect="1"/>
          </p:cNvPicPr>
          <p:nvPr/>
        </p:nvPicPr>
        <p:blipFill>
          <a:blip r:embed="rId4"/>
          <a:stretch>
            <a:fillRect/>
          </a:stretch>
        </p:blipFill>
        <p:spPr>
          <a:xfrm>
            <a:off x="0" y="0"/>
            <a:ext cx="9144000" cy="6858000"/>
          </a:xfrm>
          <a:prstGeom prst="rect">
            <a:avLst/>
          </a:prstGeom>
        </p:spPr>
      </p:pic>
      <p:pic>
        <p:nvPicPr>
          <p:cNvPr id="3" name="Picture 2" descr="DealOrNoDeal - 01.jpg"/>
          <p:cNvPicPr>
            <a:picLocks noChangeAspect="1"/>
          </p:cNvPicPr>
          <p:nvPr/>
        </p:nvPicPr>
        <p:blipFill>
          <a:blip r:embed="rId5"/>
          <a:stretch>
            <a:fillRect/>
          </a:stretch>
        </p:blipFill>
        <p:spPr>
          <a:xfrm>
            <a:off x="0" y="0"/>
            <a:ext cx="9144000" cy="6858000"/>
          </a:xfrm>
          <a:prstGeom prst="rect">
            <a:avLst/>
          </a:prstGeom>
        </p:spPr>
      </p:pic>
      <p:pic>
        <p:nvPicPr>
          <p:cNvPr id="4" name="Picture 3" descr="DealOrNoDeal - 01.jpg"/>
          <p:cNvPicPr>
            <a:picLocks noChangeAspect="1"/>
          </p:cNvPicPr>
          <p:nvPr/>
        </p:nvPicPr>
        <p:blipFill>
          <a:blip r:embed="rId6"/>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DealOrNoDeal - 04.jpg"/>
          <p:cNvPicPr>
            <a:picLocks noChangeAspect="1"/>
          </p:cNvPicPr>
          <p:nvPr/>
        </p:nvPicPr>
        <p:blipFill>
          <a:blip r:embed="rId4"/>
          <a:stretch>
            <a:fillRect/>
          </a:stretch>
        </p:blipFill>
        <p:spPr>
          <a:xfrm>
            <a:off x="0" y="0"/>
            <a:ext cx="9144000" cy="6858000"/>
          </a:xfrm>
          <a:prstGeom prst="rect">
            <a:avLst/>
          </a:prstGeom>
        </p:spPr>
      </p:pic>
      <p:pic>
        <p:nvPicPr>
          <p:cNvPr id="3" name="Picture 2" descr="DealOrNoDeal - 04.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8962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LOVE OF BROTHERS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90500" y="834338"/>
            <a:ext cx="8763000" cy="5189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920621"/>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4:1-5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a:t>
            </a:r>
            <a:r>
              <a:rPr lang="en-US" dirty="0" smtClean="0">
                <a:solidFill>
                  <a:schemeClr val="bg1"/>
                </a:solidFill>
              </a:rPr>
              <a:t> And they shall turn away their ears from the truth, and shall be turned unto fables. </a:t>
            </a:r>
          </a:p>
          <a:p>
            <a:r>
              <a:rPr lang="en-US" dirty="0" smtClean="0">
                <a:solidFill>
                  <a:srgbClr val="99CC00"/>
                </a:solidFill>
              </a:rPr>
              <a:t>5</a:t>
            </a:r>
            <a:r>
              <a:rPr lang="en-US" dirty="0" smtClean="0">
                <a:solidFill>
                  <a:schemeClr val="bg1"/>
                </a:solidFill>
              </a:rPr>
              <a:t> But watch thou in all things, endure afflictions, do the work of an evangelist, make full proof of thy ministry.</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8962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LOVE OF BROTHERS</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THE JUDGMENT OF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8962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LOVE OF BROTHERS</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THE JUDGMENT OF PEOPLE</a:t>
            </a:r>
          </a:p>
        </p:txBody>
      </p:sp>
      <p:sp>
        <p:nvSpPr>
          <p:cNvPr id="6" name="TextBox 5"/>
          <p:cNvSpPr txBox="1"/>
          <p:nvPr/>
        </p:nvSpPr>
        <p:spPr>
          <a:xfrm>
            <a:off x="87075" y="3877475"/>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HUMBLE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8962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LOVE OF BROTHERS</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THE JUDGMENT OF PEOPLE</a:t>
            </a:r>
          </a:p>
        </p:txBody>
      </p:sp>
      <p:sp>
        <p:nvSpPr>
          <p:cNvPr id="6" name="TextBox 5"/>
          <p:cNvSpPr txBox="1"/>
          <p:nvPr/>
        </p:nvSpPr>
        <p:spPr>
          <a:xfrm>
            <a:off x="87075" y="3877475"/>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HUMBLE</a:t>
            </a:r>
          </a:p>
        </p:txBody>
      </p:sp>
      <p:sp>
        <p:nvSpPr>
          <p:cNvPr id="7" name="TextBox 6"/>
          <p:cNvSpPr txBox="1"/>
          <p:nvPr/>
        </p:nvSpPr>
        <p:spPr>
          <a:xfrm>
            <a:off x="5540957" y="3877471"/>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PROUD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8962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LOVE OF BROTHERS</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THE JUDGMENT OF PEOPLE</a:t>
            </a:r>
          </a:p>
        </p:txBody>
      </p:sp>
      <p:sp>
        <p:nvSpPr>
          <p:cNvPr id="6" name="TextBox 5"/>
          <p:cNvSpPr txBox="1"/>
          <p:nvPr/>
        </p:nvSpPr>
        <p:spPr>
          <a:xfrm>
            <a:off x="87075" y="3877475"/>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HUMBLE</a:t>
            </a:r>
          </a:p>
        </p:txBody>
      </p:sp>
      <p:sp>
        <p:nvSpPr>
          <p:cNvPr id="7" name="TextBox 6"/>
          <p:cNvSpPr txBox="1"/>
          <p:nvPr/>
        </p:nvSpPr>
        <p:spPr>
          <a:xfrm>
            <a:off x="5540957" y="3877471"/>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PROUD</a:t>
            </a:r>
          </a:p>
        </p:txBody>
      </p:sp>
      <p:sp>
        <p:nvSpPr>
          <p:cNvPr id="8" name="TextBox 7"/>
          <p:cNvSpPr txBox="1"/>
          <p:nvPr/>
        </p:nvSpPr>
        <p:spPr>
          <a:xfrm>
            <a:off x="87075" y="53144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BELIEVES THE WORD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8962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LOVE OF BROTHERS</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THE JUDGMENT OF PEOPLE</a:t>
            </a:r>
          </a:p>
        </p:txBody>
      </p:sp>
      <p:sp>
        <p:nvSpPr>
          <p:cNvPr id="6" name="TextBox 5"/>
          <p:cNvSpPr txBox="1"/>
          <p:nvPr/>
        </p:nvSpPr>
        <p:spPr>
          <a:xfrm>
            <a:off x="87075" y="3877475"/>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HUMBLE</a:t>
            </a:r>
          </a:p>
        </p:txBody>
      </p:sp>
      <p:sp>
        <p:nvSpPr>
          <p:cNvPr id="7" name="TextBox 6"/>
          <p:cNvSpPr txBox="1"/>
          <p:nvPr/>
        </p:nvSpPr>
        <p:spPr>
          <a:xfrm>
            <a:off x="5540957" y="3877471"/>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PROUD</a:t>
            </a:r>
          </a:p>
        </p:txBody>
      </p:sp>
      <p:sp>
        <p:nvSpPr>
          <p:cNvPr id="8" name="TextBox 7"/>
          <p:cNvSpPr txBox="1"/>
          <p:nvPr/>
        </p:nvSpPr>
        <p:spPr>
          <a:xfrm>
            <a:off x="87075" y="5314427"/>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BELIEVES THE WORD OF GOD</a:t>
            </a:r>
          </a:p>
        </p:txBody>
      </p:sp>
      <p:sp>
        <p:nvSpPr>
          <p:cNvPr id="9" name="TextBox 8"/>
          <p:cNvSpPr txBox="1"/>
          <p:nvPr/>
        </p:nvSpPr>
        <p:spPr>
          <a:xfrm>
            <a:off x="5540957" y="5314423"/>
            <a:ext cx="3570508" cy="921150"/>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DOUBTS THE WORD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743823"/>
            <a:ext cx="3570508" cy="1320361"/>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CONFESSES JESUS CHRIST OPENLY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743823"/>
            <a:ext cx="3570508" cy="1320361"/>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CONFESSES JESUS CHRIST OPENLY</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DIMINISHES OR DENIES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743823"/>
            <a:ext cx="3570508" cy="1320361"/>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CONFESSES JESUS CHRIST OPENLY</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DIMINISHES OR DENIES CHRIST</a:t>
            </a:r>
          </a:p>
        </p:txBody>
      </p:sp>
      <p:sp>
        <p:nvSpPr>
          <p:cNvPr id="6" name="TextBox 5"/>
          <p:cNvSpPr txBox="1"/>
          <p:nvPr/>
        </p:nvSpPr>
        <p:spPr>
          <a:xfrm>
            <a:off x="87075" y="3801273"/>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FAITH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743823"/>
            <a:ext cx="3570508" cy="1320361"/>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CONFESSES JESUS CHRIST OPENLY</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DIMINISHES OR DENIES CHRIST</a:t>
            </a:r>
          </a:p>
        </p:txBody>
      </p:sp>
      <p:sp>
        <p:nvSpPr>
          <p:cNvPr id="6" name="TextBox 5"/>
          <p:cNvSpPr txBox="1"/>
          <p:nvPr/>
        </p:nvSpPr>
        <p:spPr>
          <a:xfrm>
            <a:off x="87075" y="3801273"/>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FAITH</a:t>
            </a:r>
          </a:p>
        </p:txBody>
      </p:sp>
      <p:sp>
        <p:nvSpPr>
          <p:cNvPr id="7" name="TextBox 6"/>
          <p:cNvSpPr txBox="1"/>
          <p:nvPr/>
        </p:nvSpPr>
        <p:spPr>
          <a:xfrm>
            <a:off x="5540957" y="3801269"/>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MONEY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20653"/>
            <a:ext cx="9144000" cy="165851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4" name="TextBox 3"/>
          <p:cNvSpPr txBox="1"/>
          <p:nvPr/>
        </p:nvSpPr>
        <p:spPr>
          <a:xfrm>
            <a:off x="156413" y="173507"/>
            <a:ext cx="8831174" cy="2311915"/>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IN THE BOOK OF REVELATION, JESUS MIRACULOUSLY APPEARS TO THE APOSTLE JOHN ON THE ISLE OF PATMOS</a:t>
            </a:r>
          </a:p>
        </p:txBody>
      </p:sp>
      <p:sp>
        <p:nvSpPr>
          <p:cNvPr id="5" name="TextBox 4"/>
          <p:cNvSpPr txBox="1"/>
          <p:nvPr/>
        </p:nvSpPr>
        <p:spPr>
          <a:xfrm>
            <a:off x="0" y="3181426"/>
            <a:ext cx="9143999" cy="2681824"/>
          </a:xfrm>
          <a:prstGeom prst="rect">
            <a:avLst/>
          </a:prstGeom>
          <a:noFill/>
        </p:spPr>
        <p:txBody>
          <a:bodyPr wrap="square" rtlCol="0">
            <a:spAutoFit/>
          </a:bodyPr>
          <a:lstStyle/>
          <a:p>
            <a:pPr algn="ctr">
              <a:lnSpc>
                <a:spcPct val="75000"/>
              </a:lnSpc>
              <a:spcAft>
                <a:spcPts val="1200"/>
              </a:spcAft>
            </a:pPr>
            <a:r>
              <a:rPr lang="en-US" sz="5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Jesus Says In Revelation 1:11 “Write What You See And Send It To The Seven Churches Which Are In Asia”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743823"/>
            <a:ext cx="3570508" cy="1320361"/>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CONFESSES JESUS CHRIST OPENLY</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DIMINISHES OR DENIES CHRIST</a:t>
            </a:r>
          </a:p>
        </p:txBody>
      </p:sp>
      <p:sp>
        <p:nvSpPr>
          <p:cNvPr id="6" name="TextBox 5"/>
          <p:cNvSpPr txBox="1"/>
          <p:nvPr/>
        </p:nvSpPr>
        <p:spPr>
          <a:xfrm>
            <a:off x="87075" y="3801273"/>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FAITH</a:t>
            </a:r>
          </a:p>
        </p:txBody>
      </p:sp>
      <p:sp>
        <p:nvSpPr>
          <p:cNvPr id="7" name="TextBox 6"/>
          <p:cNvSpPr txBox="1"/>
          <p:nvPr/>
        </p:nvSpPr>
        <p:spPr>
          <a:xfrm>
            <a:off x="5540957" y="3801269"/>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MONEY</a:t>
            </a:r>
          </a:p>
        </p:txBody>
      </p:sp>
      <p:sp>
        <p:nvSpPr>
          <p:cNvPr id="8" name="TextBox 7"/>
          <p:cNvSpPr txBox="1"/>
          <p:nvPr/>
        </p:nvSpPr>
        <p:spPr>
          <a:xfrm>
            <a:off x="87075" y="5575691"/>
            <a:ext cx="3570508" cy="467629"/>
          </a:xfrm>
          <a:prstGeom prst="rect">
            <a:avLst/>
          </a:prstGeom>
          <a:noFill/>
        </p:spPr>
        <p:txBody>
          <a:bodyPr wrap="square" rtlCol="0">
            <a:spAutoFit/>
          </a:bodyPr>
          <a:lstStyle/>
          <a:p>
            <a:pPr algn="ctr">
              <a:lnSpc>
                <a:spcPct val="70000"/>
              </a:lnSpc>
              <a:spcAft>
                <a:spcPts val="1200"/>
              </a:spcAft>
            </a:pPr>
            <a:r>
              <a:rPr lang="en-US" sz="3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RIGHTEOUSNESS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7079" y="1743823"/>
            <a:ext cx="3570508" cy="1320361"/>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CONFESSES JESUS CHRIST OPENLY</a:t>
            </a:r>
          </a:p>
        </p:txBody>
      </p:sp>
      <p:sp>
        <p:nvSpPr>
          <p:cNvPr id="5" name="TextBox 4"/>
          <p:cNvSpPr txBox="1"/>
          <p:nvPr/>
        </p:nvSpPr>
        <p:spPr>
          <a:xfrm>
            <a:off x="5530075" y="1950653"/>
            <a:ext cx="3570508" cy="877548"/>
          </a:xfrm>
          <a:prstGeom prst="rect">
            <a:avLst/>
          </a:prstGeom>
          <a:noFill/>
        </p:spPr>
        <p:txBody>
          <a:bodyPr wrap="square" rtlCol="0">
            <a:spAutoFit/>
          </a:bodyPr>
          <a:lstStyle/>
          <a:p>
            <a:pPr algn="ctr">
              <a:lnSpc>
                <a:spcPct val="70000"/>
              </a:lnSpc>
              <a:spcAft>
                <a:spcPts val="1200"/>
              </a:spcAft>
            </a:pPr>
            <a:r>
              <a:rPr lang="en-US" sz="3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DIMINISHES OR DENIES CHRIST</a:t>
            </a:r>
          </a:p>
        </p:txBody>
      </p:sp>
      <p:sp>
        <p:nvSpPr>
          <p:cNvPr id="6" name="TextBox 5"/>
          <p:cNvSpPr txBox="1"/>
          <p:nvPr/>
        </p:nvSpPr>
        <p:spPr>
          <a:xfrm>
            <a:off x="87075" y="3801273"/>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FAITH</a:t>
            </a:r>
          </a:p>
        </p:txBody>
      </p:sp>
      <p:sp>
        <p:nvSpPr>
          <p:cNvPr id="7" name="TextBox 6"/>
          <p:cNvSpPr txBox="1"/>
          <p:nvPr/>
        </p:nvSpPr>
        <p:spPr>
          <a:xfrm>
            <a:off x="5540957" y="3801269"/>
            <a:ext cx="3570508" cy="688394"/>
          </a:xfrm>
          <a:prstGeom prst="rect">
            <a:avLst/>
          </a:prstGeom>
          <a:noFill/>
        </p:spPr>
        <p:txBody>
          <a:bodyPr wrap="square" rtlCol="0">
            <a:spAutoFit/>
          </a:bodyPr>
          <a:lstStyle/>
          <a:p>
            <a:pPr algn="ctr">
              <a:lnSpc>
                <a:spcPct val="70000"/>
              </a:lnSpc>
              <a:spcAft>
                <a:spcPts val="1200"/>
              </a:spcAft>
            </a:pPr>
            <a:r>
              <a:rPr lang="en-US" sz="5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MONEY</a:t>
            </a:r>
          </a:p>
        </p:txBody>
      </p:sp>
      <p:sp>
        <p:nvSpPr>
          <p:cNvPr id="8" name="TextBox 7"/>
          <p:cNvSpPr txBox="1"/>
          <p:nvPr/>
        </p:nvSpPr>
        <p:spPr>
          <a:xfrm>
            <a:off x="87075" y="5575691"/>
            <a:ext cx="3570508" cy="467629"/>
          </a:xfrm>
          <a:prstGeom prst="rect">
            <a:avLst/>
          </a:prstGeom>
          <a:noFill/>
        </p:spPr>
        <p:txBody>
          <a:bodyPr wrap="square" rtlCol="0">
            <a:spAutoFit/>
          </a:bodyPr>
          <a:lstStyle/>
          <a:p>
            <a:pPr algn="ctr">
              <a:lnSpc>
                <a:spcPct val="70000"/>
              </a:lnSpc>
              <a:spcAft>
                <a:spcPts val="1200"/>
              </a:spcAft>
            </a:pPr>
            <a:r>
              <a:rPr lang="en-US" sz="3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RIGHTEOUSNESS</a:t>
            </a:r>
          </a:p>
        </p:txBody>
      </p:sp>
      <p:sp>
        <p:nvSpPr>
          <p:cNvPr id="9" name="TextBox 8"/>
          <p:cNvSpPr txBox="1"/>
          <p:nvPr/>
        </p:nvSpPr>
        <p:spPr>
          <a:xfrm>
            <a:off x="5540957" y="5543029"/>
            <a:ext cx="3570508" cy="511807"/>
          </a:xfrm>
          <a:prstGeom prst="rect">
            <a:avLst/>
          </a:prstGeom>
          <a:noFill/>
        </p:spPr>
        <p:txBody>
          <a:bodyPr wrap="square" rtlCol="0">
            <a:spAutoFit/>
          </a:bodyPr>
          <a:lstStyle/>
          <a:p>
            <a:pPr algn="ctr">
              <a:lnSpc>
                <a:spcPct val="70000"/>
              </a:lnSpc>
              <a:spcAft>
                <a:spcPts val="1200"/>
              </a:spcAft>
            </a:pPr>
            <a:r>
              <a:rPr lang="en-US" sz="38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SINFULNESS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907113"/>
            <a:ext cx="3570508" cy="738664"/>
          </a:xfrm>
          <a:prstGeom prst="rect">
            <a:avLst/>
          </a:prstGeom>
          <a:noFill/>
        </p:spPr>
        <p:txBody>
          <a:bodyPr wrap="square" rtlCol="0">
            <a:spAutoFit/>
          </a:bodyPr>
          <a:lstStyle/>
          <a:p>
            <a:pPr algn="ctr">
              <a:spcAft>
                <a:spcPts val="1200"/>
              </a:spcAft>
            </a:pPr>
            <a:r>
              <a:rPr lang="en-US" sz="42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FORGIVENESS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907113"/>
            <a:ext cx="3570508" cy="738664"/>
          </a:xfrm>
          <a:prstGeom prst="rect">
            <a:avLst/>
          </a:prstGeom>
          <a:noFill/>
        </p:spPr>
        <p:txBody>
          <a:bodyPr wrap="square" rtlCol="0">
            <a:spAutoFit/>
          </a:bodyPr>
          <a:lstStyle/>
          <a:p>
            <a:pPr algn="ctr">
              <a:spcAft>
                <a:spcPts val="1200"/>
              </a:spcAft>
            </a:pPr>
            <a:r>
              <a:rPr lang="en-US" sz="42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FORGIVENESS</a:t>
            </a:r>
          </a:p>
        </p:txBody>
      </p:sp>
      <p:sp>
        <p:nvSpPr>
          <p:cNvPr id="3" name="TextBox 2"/>
          <p:cNvSpPr txBox="1"/>
          <p:nvPr/>
        </p:nvSpPr>
        <p:spPr>
          <a:xfrm>
            <a:off x="5530075" y="189622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BLINDNESS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907113"/>
            <a:ext cx="3570508" cy="738664"/>
          </a:xfrm>
          <a:prstGeom prst="rect">
            <a:avLst/>
          </a:prstGeom>
          <a:noFill/>
        </p:spPr>
        <p:txBody>
          <a:bodyPr wrap="square" rtlCol="0">
            <a:spAutoFit/>
          </a:bodyPr>
          <a:lstStyle/>
          <a:p>
            <a:pPr algn="ctr">
              <a:spcAft>
                <a:spcPts val="1200"/>
              </a:spcAft>
            </a:pPr>
            <a:r>
              <a:rPr lang="en-US" sz="42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FORGIVENESS</a:t>
            </a:r>
          </a:p>
        </p:txBody>
      </p:sp>
      <p:sp>
        <p:nvSpPr>
          <p:cNvPr id="3" name="TextBox 2"/>
          <p:cNvSpPr txBox="1"/>
          <p:nvPr/>
        </p:nvSpPr>
        <p:spPr>
          <a:xfrm>
            <a:off x="5530075" y="189622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BLINDNESS</a:t>
            </a:r>
          </a:p>
        </p:txBody>
      </p:sp>
      <p:sp>
        <p:nvSpPr>
          <p:cNvPr id="4" name="TextBox 3"/>
          <p:cNvSpPr txBox="1"/>
          <p:nvPr/>
        </p:nvSpPr>
        <p:spPr>
          <a:xfrm>
            <a:off x="87075" y="363798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RAPTURED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907113"/>
            <a:ext cx="3570508" cy="738664"/>
          </a:xfrm>
          <a:prstGeom prst="rect">
            <a:avLst/>
          </a:prstGeom>
          <a:noFill/>
        </p:spPr>
        <p:txBody>
          <a:bodyPr wrap="square" rtlCol="0">
            <a:spAutoFit/>
          </a:bodyPr>
          <a:lstStyle/>
          <a:p>
            <a:pPr algn="ctr">
              <a:spcAft>
                <a:spcPts val="1200"/>
              </a:spcAft>
            </a:pPr>
            <a:r>
              <a:rPr lang="en-US" sz="42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FORGIVENESS</a:t>
            </a:r>
          </a:p>
        </p:txBody>
      </p:sp>
      <p:sp>
        <p:nvSpPr>
          <p:cNvPr id="3" name="TextBox 2"/>
          <p:cNvSpPr txBox="1"/>
          <p:nvPr/>
        </p:nvSpPr>
        <p:spPr>
          <a:xfrm>
            <a:off x="5530075" y="189622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BLINDNESS</a:t>
            </a:r>
          </a:p>
        </p:txBody>
      </p:sp>
      <p:sp>
        <p:nvSpPr>
          <p:cNvPr id="4" name="TextBox 3"/>
          <p:cNvSpPr txBox="1"/>
          <p:nvPr/>
        </p:nvSpPr>
        <p:spPr>
          <a:xfrm>
            <a:off x="87075" y="363798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RAPTURED</a:t>
            </a:r>
          </a:p>
        </p:txBody>
      </p:sp>
      <p:sp>
        <p:nvSpPr>
          <p:cNvPr id="5" name="TextBox 4"/>
          <p:cNvSpPr txBox="1"/>
          <p:nvPr/>
        </p:nvSpPr>
        <p:spPr>
          <a:xfrm>
            <a:off x="5540957" y="362709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LEFT BEHIND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907113"/>
            <a:ext cx="3570508" cy="738664"/>
          </a:xfrm>
          <a:prstGeom prst="rect">
            <a:avLst/>
          </a:prstGeom>
          <a:noFill/>
        </p:spPr>
        <p:txBody>
          <a:bodyPr wrap="square" rtlCol="0">
            <a:spAutoFit/>
          </a:bodyPr>
          <a:lstStyle/>
          <a:p>
            <a:pPr algn="ctr">
              <a:spcAft>
                <a:spcPts val="1200"/>
              </a:spcAft>
            </a:pPr>
            <a:r>
              <a:rPr lang="en-US" sz="42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FORGIVENESS</a:t>
            </a:r>
          </a:p>
        </p:txBody>
      </p:sp>
      <p:sp>
        <p:nvSpPr>
          <p:cNvPr id="3" name="TextBox 2"/>
          <p:cNvSpPr txBox="1"/>
          <p:nvPr/>
        </p:nvSpPr>
        <p:spPr>
          <a:xfrm>
            <a:off x="5530075" y="189622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BLINDNESS</a:t>
            </a:r>
          </a:p>
        </p:txBody>
      </p:sp>
      <p:sp>
        <p:nvSpPr>
          <p:cNvPr id="4" name="TextBox 3"/>
          <p:cNvSpPr txBox="1"/>
          <p:nvPr/>
        </p:nvSpPr>
        <p:spPr>
          <a:xfrm>
            <a:off x="87075" y="363798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RAPTURED</a:t>
            </a:r>
          </a:p>
        </p:txBody>
      </p:sp>
      <p:sp>
        <p:nvSpPr>
          <p:cNvPr id="5" name="TextBox 4"/>
          <p:cNvSpPr txBox="1"/>
          <p:nvPr/>
        </p:nvSpPr>
        <p:spPr>
          <a:xfrm>
            <a:off x="5540957" y="362709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LEFT BEHIND</a:t>
            </a:r>
          </a:p>
        </p:txBody>
      </p:sp>
      <p:sp>
        <p:nvSpPr>
          <p:cNvPr id="6" name="TextBox 5"/>
          <p:cNvSpPr txBox="1"/>
          <p:nvPr/>
        </p:nvSpPr>
        <p:spPr>
          <a:xfrm>
            <a:off x="87075" y="5249111"/>
            <a:ext cx="3570508" cy="1107996"/>
          </a:xfrm>
          <a:prstGeom prst="rect">
            <a:avLst/>
          </a:prstGeom>
          <a:noFill/>
        </p:spPr>
        <p:txBody>
          <a:bodyPr wrap="square" rtlCol="0">
            <a:spAutoFit/>
          </a:bodyPr>
          <a:lstStyle/>
          <a:p>
            <a:pPr algn="ctr">
              <a:spcAft>
                <a:spcPts val="1200"/>
              </a:spcAft>
            </a:pPr>
            <a:r>
              <a:rPr lang="en-US" sz="66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HEAVEN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079" y="1907113"/>
            <a:ext cx="3570508" cy="738664"/>
          </a:xfrm>
          <a:prstGeom prst="rect">
            <a:avLst/>
          </a:prstGeom>
          <a:noFill/>
        </p:spPr>
        <p:txBody>
          <a:bodyPr wrap="square" rtlCol="0">
            <a:spAutoFit/>
          </a:bodyPr>
          <a:lstStyle/>
          <a:p>
            <a:pPr algn="ctr">
              <a:spcAft>
                <a:spcPts val="1200"/>
              </a:spcAft>
            </a:pPr>
            <a:r>
              <a:rPr lang="en-US" sz="42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FORGIVENESS</a:t>
            </a:r>
          </a:p>
        </p:txBody>
      </p:sp>
      <p:sp>
        <p:nvSpPr>
          <p:cNvPr id="3" name="TextBox 2"/>
          <p:cNvSpPr txBox="1"/>
          <p:nvPr/>
        </p:nvSpPr>
        <p:spPr>
          <a:xfrm>
            <a:off x="5530075" y="189622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BLINDNESS</a:t>
            </a:r>
          </a:p>
        </p:txBody>
      </p:sp>
      <p:sp>
        <p:nvSpPr>
          <p:cNvPr id="4" name="TextBox 3"/>
          <p:cNvSpPr txBox="1"/>
          <p:nvPr/>
        </p:nvSpPr>
        <p:spPr>
          <a:xfrm>
            <a:off x="87075" y="363798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RAPTURED</a:t>
            </a:r>
          </a:p>
        </p:txBody>
      </p:sp>
      <p:sp>
        <p:nvSpPr>
          <p:cNvPr id="5" name="TextBox 4"/>
          <p:cNvSpPr txBox="1"/>
          <p:nvPr/>
        </p:nvSpPr>
        <p:spPr>
          <a:xfrm>
            <a:off x="5540957" y="3627093"/>
            <a:ext cx="3570508" cy="769441"/>
          </a:xfrm>
          <a:prstGeom prst="rect">
            <a:avLst/>
          </a:prstGeom>
          <a:noFill/>
        </p:spPr>
        <p:txBody>
          <a:bodyPr wrap="square" rtlCol="0">
            <a:spAutoFit/>
          </a:bodyPr>
          <a:lstStyle/>
          <a:p>
            <a:pPr algn="ctr">
              <a:spcAft>
                <a:spcPts val="1200"/>
              </a:spcAft>
            </a:pPr>
            <a:r>
              <a:rPr lang="en-US" sz="44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LEFT BEHIND</a:t>
            </a:r>
          </a:p>
        </p:txBody>
      </p:sp>
      <p:sp>
        <p:nvSpPr>
          <p:cNvPr id="6" name="TextBox 5"/>
          <p:cNvSpPr txBox="1"/>
          <p:nvPr/>
        </p:nvSpPr>
        <p:spPr>
          <a:xfrm>
            <a:off x="87075" y="5249111"/>
            <a:ext cx="3570508" cy="1107996"/>
          </a:xfrm>
          <a:prstGeom prst="rect">
            <a:avLst/>
          </a:prstGeom>
          <a:noFill/>
        </p:spPr>
        <p:txBody>
          <a:bodyPr wrap="square" rtlCol="0">
            <a:spAutoFit/>
          </a:bodyPr>
          <a:lstStyle/>
          <a:p>
            <a:pPr algn="ctr">
              <a:spcAft>
                <a:spcPts val="1200"/>
              </a:spcAft>
            </a:pPr>
            <a:r>
              <a:rPr lang="en-US" sz="6600" dirty="0" smtClean="0">
                <a:ln w="12700">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HEAVEN</a:t>
            </a:r>
          </a:p>
        </p:txBody>
      </p:sp>
      <p:sp>
        <p:nvSpPr>
          <p:cNvPr id="7" name="TextBox 6"/>
          <p:cNvSpPr txBox="1"/>
          <p:nvPr/>
        </p:nvSpPr>
        <p:spPr>
          <a:xfrm>
            <a:off x="5540957" y="5249107"/>
            <a:ext cx="3570508" cy="1107996"/>
          </a:xfrm>
          <a:prstGeom prst="rect">
            <a:avLst/>
          </a:prstGeom>
          <a:noFill/>
        </p:spPr>
        <p:txBody>
          <a:bodyPr wrap="square" rtlCol="0">
            <a:spAutoFit/>
          </a:bodyPr>
          <a:lstStyle/>
          <a:p>
            <a:pPr algn="ctr">
              <a:spcAft>
                <a:spcPts val="1200"/>
              </a:spcAft>
            </a:pPr>
            <a:r>
              <a:rPr lang="en-US" sz="6600" dirty="0" smtClean="0">
                <a:ln w="12700">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HELL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759365"/>
            <a:ext cx="8763000" cy="333927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1843951"/>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Revelation 3:20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Behold, I stand at the door, and knock: if any man hear my voice, and open the door, I will come in to him, and will sup with him, and he with 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64527</TotalTime>
  <Words>1242</Words>
  <Application>Microsoft Office PowerPoint</Application>
  <PresentationFormat>On-screen Show (4:3)</PresentationFormat>
  <Paragraphs>452</Paragraphs>
  <Slides>103</Slides>
  <Notes>103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Wingdings</vt:lpstr>
      <vt:lpstr>Eurostile</vt:lpstr>
      <vt:lpstr>blzee</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3744</cp:revision>
  <dcterms:created xsi:type="dcterms:W3CDTF">2005-02-19T02:02:57Z</dcterms:created>
  <dcterms:modified xsi:type="dcterms:W3CDTF">2012-09-04T01:21:38Z</dcterms:modified>
</cp:coreProperties>
</file>