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5"/>
  </p:notesMasterIdLst>
  <p:sldIdLst>
    <p:sldId id="8036" r:id="rId2"/>
    <p:sldId id="13280" r:id="rId3"/>
    <p:sldId id="13663" r:id="rId4"/>
    <p:sldId id="13794" r:id="rId5"/>
    <p:sldId id="13795" r:id="rId6"/>
    <p:sldId id="13776" r:id="rId7"/>
    <p:sldId id="13798" r:id="rId8"/>
    <p:sldId id="13796" r:id="rId9"/>
    <p:sldId id="13799" r:id="rId10"/>
    <p:sldId id="13800" r:id="rId11"/>
    <p:sldId id="13802" r:id="rId12"/>
    <p:sldId id="13803" r:id="rId13"/>
    <p:sldId id="13804" r:id="rId14"/>
    <p:sldId id="13805" r:id="rId15"/>
    <p:sldId id="13806" r:id="rId16"/>
    <p:sldId id="13801" r:id="rId17"/>
    <p:sldId id="13807" r:id="rId18"/>
    <p:sldId id="13808" r:id="rId19"/>
    <p:sldId id="13809" r:id="rId20"/>
    <p:sldId id="13810" r:id="rId21"/>
    <p:sldId id="13811" r:id="rId22"/>
    <p:sldId id="13812" r:id="rId23"/>
    <p:sldId id="13815" r:id="rId24"/>
    <p:sldId id="13816" r:id="rId25"/>
    <p:sldId id="13817" r:id="rId26"/>
    <p:sldId id="13777" r:id="rId27"/>
    <p:sldId id="13778" r:id="rId28"/>
    <p:sldId id="13779" r:id="rId29"/>
    <p:sldId id="13818" r:id="rId30"/>
    <p:sldId id="13819" r:id="rId31"/>
    <p:sldId id="13820" r:id="rId32"/>
    <p:sldId id="13821" r:id="rId33"/>
    <p:sldId id="13780" r:id="rId34"/>
    <p:sldId id="13828" r:id="rId35"/>
    <p:sldId id="13782" r:id="rId36"/>
    <p:sldId id="13829" r:id="rId37"/>
    <p:sldId id="13833" r:id="rId38"/>
    <p:sldId id="13830" r:id="rId39"/>
    <p:sldId id="13834" r:id="rId40"/>
    <p:sldId id="13835" r:id="rId41"/>
    <p:sldId id="13838" r:id="rId42"/>
    <p:sldId id="13836" r:id="rId43"/>
    <p:sldId id="13837" r:id="rId44"/>
    <p:sldId id="13822" r:id="rId45"/>
    <p:sldId id="13823" r:id="rId46"/>
    <p:sldId id="13824" r:id="rId47"/>
    <p:sldId id="13825" r:id="rId48"/>
    <p:sldId id="13826" r:id="rId49"/>
    <p:sldId id="13827" r:id="rId50"/>
    <p:sldId id="13781" r:id="rId51"/>
    <p:sldId id="13839" r:id="rId52"/>
    <p:sldId id="13840" r:id="rId53"/>
    <p:sldId id="13841" r:id="rId54"/>
    <p:sldId id="13842" r:id="rId55"/>
    <p:sldId id="13843" r:id="rId56"/>
    <p:sldId id="13844" r:id="rId57"/>
    <p:sldId id="13845" r:id="rId58"/>
    <p:sldId id="13783" r:id="rId59"/>
    <p:sldId id="13846" r:id="rId60"/>
    <p:sldId id="13851" r:id="rId61"/>
    <p:sldId id="13852" r:id="rId62"/>
    <p:sldId id="13853" r:id="rId63"/>
    <p:sldId id="13854" r:id="rId64"/>
    <p:sldId id="13855" r:id="rId65"/>
    <p:sldId id="13856" r:id="rId66"/>
    <p:sldId id="13857" r:id="rId67"/>
    <p:sldId id="13858" r:id="rId68"/>
    <p:sldId id="13859" r:id="rId69"/>
    <p:sldId id="13860" r:id="rId70"/>
    <p:sldId id="13861" r:id="rId71"/>
    <p:sldId id="13847" r:id="rId72"/>
    <p:sldId id="13848" r:id="rId73"/>
    <p:sldId id="13849" r:id="rId74"/>
  </p:sldIdLst>
  <p:sldSz cx="9144000" cy="6858000" type="screen4x3"/>
  <p:notesSz cx="6858000" cy="9144000"/>
  <p:embeddedFontLst>
    <p:embeddedFont>
      <p:font typeface="Tempus Sans ITC" pitchFamily="82" charset="0"/>
      <p:regular r:id="rId76"/>
    </p:embeddedFont>
    <p:embeddedFont>
      <p:font typeface="blzee" pitchFamily="2" charset="0"/>
      <p:regular r:id="rId77"/>
    </p:embeddedFont>
    <p:embeddedFont>
      <p:font typeface="BankGothic Md BT" pitchFamily="34" charset="0"/>
      <p:regular r:id="rId78"/>
    </p:embeddedFont>
    <p:embeddedFont>
      <p:font typeface="Eurostile" pitchFamily="34" charset="0"/>
      <p:regular r:id="rId79"/>
      <p:bold r:id="rId80"/>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FFFF"/>
    <a:srgbClr val="8BFFFF"/>
    <a:srgbClr val="A7FFE2"/>
    <a:srgbClr val="FFFF66"/>
    <a:srgbClr val="FFFF99"/>
    <a:srgbClr val="99FF99"/>
    <a:srgbClr val="66FF33"/>
    <a:srgbClr val="66FFFF"/>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4" autoAdjust="0"/>
    <p:restoredTop sz="94143" autoAdjust="0"/>
  </p:normalViewPr>
  <p:slideViewPr>
    <p:cSldViewPr snapToGrid="0">
      <p:cViewPr varScale="1">
        <p:scale>
          <a:sx n="86" d="100"/>
          <a:sy n="86"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34371304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InGodWeTrust - 01.jpg"/>
          <p:cNvPicPr>
            <a:picLocks noChangeAspect="1"/>
          </p:cNvPicPr>
          <p:nvPr/>
        </p:nvPicPr>
        <p:blipFill>
          <a:blip r:embed="rId3"/>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4"/>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10" name="TextBox 9"/>
          <p:cNvSpPr txBox="1"/>
          <p:nvPr/>
        </p:nvSpPr>
        <p:spPr>
          <a:xfrm>
            <a:off x="156412" y="2408807"/>
            <a:ext cx="8987587" cy="723275"/>
          </a:xfrm>
          <a:prstGeom prst="rect">
            <a:avLst/>
          </a:prstGeom>
          <a:noFill/>
        </p:spPr>
        <p:txBody>
          <a:bodyPr wrap="square" rtlCol="0">
            <a:spAutoFit/>
          </a:bodyPr>
          <a:lstStyle/>
          <a:p>
            <a:pPr>
              <a:spcAft>
                <a:spcPts val="1200"/>
              </a:spcAft>
              <a:buClr>
                <a:srgbClr val="A7FFE2"/>
              </a:buClr>
              <a:buFont typeface="Arial" pitchFamily="34" charset="0"/>
              <a:buChar char="•"/>
            </a:pPr>
            <a:r>
              <a:rPr lang="en-US" sz="41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The Peace Treaty In The Middle East</a:t>
            </a:r>
          </a:p>
        </p:txBody>
      </p:sp>
      <p:sp>
        <p:nvSpPr>
          <p:cNvPr id="11" name="TextBox 10"/>
          <p:cNvSpPr txBox="1"/>
          <p:nvPr/>
        </p:nvSpPr>
        <p:spPr>
          <a:xfrm>
            <a:off x="489856" y="2887787"/>
            <a:ext cx="8654143" cy="723275"/>
          </a:xfrm>
          <a:prstGeom prst="rect">
            <a:avLst/>
          </a:prstGeom>
          <a:noFill/>
        </p:spPr>
        <p:txBody>
          <a:bodyPr wrap="square" rtlCol="0">
            <a:spAutoFit/>
          </a:bodyPr>
          <a:lstStyle/>
          <a:p>
            <a:pPr>
              <a:spcAft>
                <a:spcPts val="1200"/>
              </a:spcAft>
            </a:pPr>
            <a:r>
              <a:rPr lang="en-US" sz="41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Will Be Broken And Unbelievable</a:t>
            </a:r>
          </a:p>
        </p:txBody>
      </p:sp>
      <p:sp>
        <p:nvSpPr>
          <p:cNvPr id="17" name="TextBox 16"/>
          <p:cNvSpPr txBox="1"/>
          <p:nvPr/>
        </p:nvSpPr>
        <p:spPr>
          <a:xfrm>
            <a:off x="156409" y="4585999"/>
            <a:ext cx="8987587" cy="723275"/>
          </a:xfrm>
          <a:prstGeom prst="rect">
            <a:avLst/>
          </a:prstGeom>
          <a:noFill/>
        </p:spPr>
        <p:txBody>
          <a:bodyPr wrap="square" rtlCol="0">
            <a:spAutoFit/>
          </a:bodyPr>
          <a:lstStyle/>
          <a:p>
            <a:pPr>
              <a:spcAft>
                <a:spcPts val="1200"/>
              </a:spcAft>
              <a:buClr>
                <a:srgbClr val="A7FFE2"/>
              </a:buClr>
              <a:buFont typeface="Arial" pitchFamily="34" charset="0"/>
              <a:buChar char="•"/>
            </a:pPr>
            <a:r>
              <a:rPr lang="en-US" sz="41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There Should Be No Doubt Among</a:t>
            </a:r>
          </a:p>
        </p:txBody>
      </p:sp>
      <p:sp>
        <p:nvSpPr>
          <p:cNvPr id="18" name="TextBox 17"/>
          <p:cNvSpPr txBox="1"/>
          <p:nvPr/>
        </p:nvSpPr>
        <p:spPr>
          <a:xfrm>
            <a:off x="489853" y="5064979"/>
            <a:ext cx="8654143" cy="723275"/>
          </a:xfrm>
          <a:prstGeom prst="rect">
            <a:avLst/>
          </a:prstGeom>
          <a:noFill/>
        </p:spPr>
        <p:txBody>
          <a:bodyPr wrap="square" rtlCol="0">
            <a:spAutoFit/>
          </a:bodyPr>
          <a:lstStyle/>
          <a:p>
            <a:pPr>
              <a:spcAft>
                <a:spcPts val="1200"/>
              </a:spcAft>
            </a:pPr>
            <a:r>
              <a:rPr lang="en-US" sz="41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“Thinking People” For The Possibility</a:t>
            </a:r>
          </a:p>
        </p:txBody>
      </p:sp>
      <p:sp>
        <p:nvSpPr>
          <p:cNvPr id="19" name="TextBox 18"/>
          <p:cNvSpPr txBox="1"/>
          <p:nvPr/>
        </p:nvSpPr>
        <p:spPr>
          <a:xfrm>
            <a:off x="489857" y="5554845"/>
            <a:ext cx="8654143" cy="723275"/>
          </a:xfrm>
          <a:prstGeom prst="rect">
            <a:avLst/>
          </a:prstGeom>
          <a:noFill/>
        </p:spPr>
        <p:txBody>
          <a:bodyPr wrap="square" rtlCol="0">
            <a:spAutoFit/>
          </a:bodyPr>
          <a:lstStyle/>
          <a:p>
            <a:pPr>
              <a:spcAft>
                <a:spcPts val="1200"/>
              </a:spcAft>
            </a:pPr>
            <a:r>
              <a:rPr lang="en-US" sz="41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Of Catastrophic, All Out War, As </a:t>
            </a:r>
          </a:p>
        </p:txBody>
      </p:sp>
      <p:sp>
        <p:nvSpPr>
          <p:cNvPr id="20" name="TextBox 19"/>
          <p:cNvSpPr txBox="1"/>
          <p:nvPr/>
        </p:nvSpPr>
        <p:spPr>
          <a:xfrm>
            <a:off x="489857" y="3366767"/>
            <a:ext cx="8654143" cy="723275"/>
          </a:xfrm>
          <a:prstGeom prst="rect">
            <a:avLst/>
          </a:prstGeom>
          <a:noFill/>
        </p:spPr>
        <p:txBody>
          <a:bodyPr wrap="square" rtlCol="0">
            <a:spAutoFit/>
          </a:bodyPr>
          <a:lstStyle/>
          <a:p>
            <a:pPr>
              <a:spcAft>
                <a:spcPts val="1200"/>
              </a:spcAft>
            </a:pPr>
            <a:r>
              <a:rPr lang="en-US" sz="41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Hostility, Like Never Seen Before,</a:t>
            </a:r>
          </a:p>
        </p:txBody>
      </p:sp>
      <p:sp>
        <p:nvSpPr>
          <p:cNvPr id="21" name="TextBox 20"/>
          <p:cNvSpPr txBox="1"/>
          <p:nvPr/>
        </p:nvSpPr>
        <p:spPr>
          <a:xfrm>
            <a:off x="489857" y="3856633"/>
            <a:ext cx="8654143" cy="723275"/>
          </a:xfrm>
          <a:prstGeom prst="rect">
            <a:avLst/>
          </a:prstGeom>
          <a:noFill/>
        </p:spPr>
        <p:txBody>
          <a:bodyPr wrap="square" rtlCol="0">
            <a:spAutoFit/>
          </a:bodyPr>
          <a:lstStyle/>
          <a:p>
            <a:pPr>
              <a:spcAft>
                <a:spcPts val="1200"/>
              </a:spcAft>
            </a:pPr>
            <a:r>
              <a:rPr lang="en-US" sz="41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Will Break Out</a:t>
            </a:r>
          </a:p>
        </p:txBody>
      </p:sp>
      <p:sp>
        <p:nvSpPr>
          <p:cNvPr id="22" name="TextBox 21"/>
          <p:cNvSpPr txBox="1"/>
          <p:nvPr/>
        </p:nvSpPr>
        <p:spPr>
          <a:xfrm>
            <a:off x="489857" y="6022939"/>
            <a:ext cx="8654143" cy="723275"/>
          </a:xfrm>
          <a:prstGeom prst="rect">
            <a:avLst/>
          </a:prstGeom>
          <a:noFill/>
        </p:spPr>
        <p:txBody>
          <a:bodyPr wrap="square" rtlCol="0">
            <a:spAutoFit/>
          </a:bodyPr>
          <a:lstStyle/>
          <a:p>
            <a:pPr>
              <a:spcAft>
                <a:spcPts val="1200"/>
              </a:spcAft>
            </a:pPr>
            <a:r>
              <a:rPr lang="en-US" sz="41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Prophesied In The Bible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Scale>
                                      <p:cBhvr>
                                        <p:cTn id="2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1"/>
                                        </p:tgtEl>
                                        <p:attrNameLst>
                                          <p:attrName>ppt_x</p:attrName>
                                          <p:attrName>ppt_y</p:attrName>
                                        </p:attrNameLst>
                                      </p:cBhvr>
                                    </p:animMotion>
                                    <p:animEffect transition="in" filter="fade">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Scale>
                                      <p:cBhvr>
                                        <p:cTn id="2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7"/>
                                        </p:tgtEl>
                                        <p:attrNameLst>
                                          <p:attrName>ppt_x</p:attrName>
                                          <p:attrName>ppt_y</p:attrName>
                                        </p:attrNameLst>
                                      </p:cBhvr>
                                    </p:animMotion>
                                    <p:animEffect transition="in" filter="fade">
                                      <p:cBhvr>
                                        <p:cTn id="31" dur="1000"/>
                                        <p:tgtEl>
                                          <p:spTgt spid="17"/>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Scale>
                                      <p:cBhvr>
                                        <p:cTn id="3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8"/>
                                        </p:tgtEl>
                                        <p:attrNameLst>
                                          <p:attrName>ppt_x</p:attrName>
                                          <p:attrName>ppt_y</p:attrName>
                                        </p:attrNameLst>
                                      </p:cBhvr>
                                    </p:animMotion>
                                    <p:animEffect transition="in" filter="fade">
                                      <p:cBhvr>
                                        <p:cTn id="36" dur="1000"/>
                                        <p:tgtEl>
                                          <p:spTgt spid="18"/>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Scale>
                                      <p:cBhvr>
                                        <p:cTn id="3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9"/>
                                        </p:tgtEl>
                                        <p:attrNameLst>
                                          <p:attrName>ppt_x</p:attrName>
                                          <p:attrName>ppt_y</p:attrName>
                                        </p:attrNameLst>
                                      </p:cBhvr>
                                    </p:animMotion>
                                    <p:animEffect transition="in" filter="fade">
                                      <p:cBhvr>
                                        <p:cTn id="41" dur="1000"/>
                                        <p:tgtEl>
                                          <p:spTgt spid="19"/>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Scale>
                                      <p:cBhvr>
                                        <p:cTn id="4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2"/>
                                        </p:tgtEl>
                                        <p:attrNameLst>
                                          <p:attrName>ppt_x</p:attrName>
                                          <p:attrName>ppt_y</p:attrName>
                                        </p:attrNameLst>
                                      </p:cBhvr>
                                    </p:animMotion>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24" name="TextBox 23"/>
          <p:cNvSpPr txBox="1"/>
          <p:nvPr/>
        </p:nvSpPr>
        <p:spPr>
          <a:xfrm>
            <a:off x="156413" y="3477756"/>
            <a:ext cx="8831174" cy="1114536"/>
          </a:xfrm>
          <a:prstGeom prst="rect">
            <a:avLst/>
          </a:prstGeom>
          <a:noFill/>
        </p:spPr>
        <p:txBody>
          <a:bodyPr wrap="square" rtlCol="0">
            <a:spAutoFit/>
          </a:bodyPr>
          <a:lstStyle/>
          <a:p>
            <a:pPr algn="ctr">
              <a:lnSpc>
                <a:spcPct val="75000"/>
              </a:lnSpc>
              <a:spcAft>
                <a:spcPts val="1200"/>
              </a:spcAft>
            </a:pP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Listen To Jesus…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15" name="Rectangle 14"/>
          <p:cNvSpPr>
            <a:spLocks noChangeArrowheads="1"/>
          </p:cNvSpPr>
          <p:nvPr/>
        </p:nvSpPr>
        <p:spPr bwMode="auto">
          <a:xfrm>
            <a:off x="190500" y="2706040"/>
            <a:ext cx="8763000" cy="374919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2780144"/>
            <a:ext cx="8601878" cy="3600986"/>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24:3-8</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3</a:t>
            </a:r>
            <a:r>
              <a:rPr lang="en-US" sz="3800" dirty="0" smtClean="0">
                <a:solidFill>
                  <a:schemeClr val="bg1"/>
                </a:solidFill>
              </a:rPr>
              <a:t> And as he sat upon the mount of Olives, the disciples came unto him privately, saying, Tell us, when shall these things be? and what shall be the sign of thy coming, and of the end of the world?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15" name="Rectangle 14"/>
          <p:cNvSpPr>
            <a:spLocks noChangeArrowheads="1"/>
          </p:cNvSpPr>
          <p:nvPr/>
        </p:nvSpPr>
        <p:spPr bwMode="auto">
          <a:xfrm>
            <a:off x="190500" y="2455662"/>
            <a:ext cx="8763000" cy="422816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2476863"/>
            <a:ext cx="8601878" cy="4185761"/>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24:3-8</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4</a:t>
            </a:r>
            <a:r>
              <a:rPr lang="en-US" sz="3800" dirty="0" smtClean="0">
                <a:solidFill>
                  <a:schemeClr val="bg1"/>
                </a:solidFill>
              </a:rPr>
              <a:t> And Jesus answered and said unto them, Take heed that no man deceive you. </a:t>
            </a:r>
          </a:p>
          <a:p>
            <a:r>
              <a:rPr lang="en-US" sz="3800" dirty="0" smtClean="0">
                <a:solidFill>
                  <a:srgbClr val="99CC00"/>
                </a:solidFill>
              </a:rPr>
              <a:t>5</a:t>
            </a:r>
            <a:r>
              <a:rPr lang="en-US" sz="3800" dirty="0" smtClean="0">
                <a:solidFill>
                  <a:schemeClr val="bg1"/>
                </a:solidFill>
              </a:rPr>
              <a:t> For many shall come in my name, saying, I am Christ; and shall deceive many.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15" name="Rectangle 14"/>
          <p:cNvSpPr>
            <a:spLocks noChangeArrowheads="1"/>
          </p:cNvSpPr>
          <p:nvPr/>
        </p:nvSpPr>
        <p:spPr bwMode="auto">
          <a:xfrm>
            <a:off x="190500" y="2934646"/>
            <a:ext cx="8763000" cy="3313767"/>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3006480"/>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24:3-8</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6</a:t>
            </a:r>
            <a:r>
              <a:rPr lang="en-US" dirty="0" smtClean="0">
                <a:solidFill>
                  <a:schemeClr val="bg1"/>
                </a:solidFill>
              </a:rPr>
              <a:t> And ye shall hear of wars and </a:t>
            </a:r>
            <a:r>
              <a:rPr lang="en-US" dirty="0" err="1" smtClean="0">
                <a:solidFill>
                  <a:schemeClr val="bg1"/>
                </a:solidFill>
              </a:rPr>
              <a:t>rumours</a:t>
            </a:r>
            <a:r>
              <a:rPr lang="en-US" dirty="0" smtClean="0">
                <a:solidFill>
                  <a:schemeClr val="bg1"/>
                </a:solidFill>
              </a:rPr>
              <a:t> of wars: see that ye be not troubled: for all these things must come to pass, but the end is not yet.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15" name="Rectangle 14"/>
          <p:cNvSpPr>
            <a:spLocks noChangeArrowheads="1"/>
          </p:cNvSpPr>
          <p:nvPr/>
        </p:nvSpPr>
        <p:spPr bwMode="auto">
          <a:xfrm>
            <a:off x="190500" y="2629838"/>
            <a:ext cx="8763000" cy="379273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2679548"/>
            <a:ext cx="8601878" cy="3693319"/>
          </a:xfrm>
          <a:prstGeom prst="rect">
            <a:avLst/>
          </a:prstGeom>
          <a:noFill/>
          <a:ln w="9525">
            <a:noFill/>
            <a:miter lim="800000"/>
            <a:headEnd/>
            <a:tailEnd/>
          </a:ln>
          <a:effectLst/>
        </p:spPr>
        <p:txBody>
          <a:bodyPr wrap="square">
            <a:spAutoFit/>
          </a:bodyPr>
          <a:lstStyle/>
          <a:p>
            <a:r>
              <a:rPr lang="en-US" sz="39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24:3-8</a:t>
            </a:r>
            <a:br>
              <a:rPr lang="en-US" sz="39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900" dirty="0" smtClean="0">
                <a:solidFill>
                  <a:srgbClr val="99CC00"/>
                </a:solidFill>
              </a:rPr>
              <a:t>7</a:t>
            </a:r>
            <a:r>
              <a:rPr lang="en-US" sz="3900" dirty="0" smtClean="0">
                <a:solidFill>
                  <a:schemeClr val="bg1"/>
                </a:solidFill>
              </a:rPr>
              <a:t> For nation shall rise against nation, and kingdom against kingdom: and there shall be famines, and pestilences, and earthquakes, in divers places. </a:t>
            </a:r>
          </a:p>
          <a:p>
            <a:r>
              <a:rPr lang="en-US" sz="3900" dirty="0" smtClean="0">
                <a:solidFill>
                  <a:srgbClr val="99CC00"/>
                </a:solidFill>
              </a:rPr>
              <a:t>8</a:t>
            </a:r>
            <a:r>
              <a:rPr lang="en-US" sz="3900" dirty="0" smtClean="0">
                <a:solidFill>
                  <a:schemeClr val="bg1"/>
                </a:solidFill>
              </a:rPr>
              <a:t> All these are the beginning of sorrows.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5" name="Rectangle 14"/>
          <p:cNvSpPr>
            <a:spLocks noChangeArrowheads="1"/>
          </p:cNvSpPr>
          <p:nvPr/>
        </p:nvSpPr>
        <p:spPr bwMode="auto">
          <a:xfrm>
            <a:off x="190500" y="2771356"/>
            <a:ext cx="8763000" cy="383628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2818442"/>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6:5-6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5</a:t>
            </a:r>
            <a:r>
              <a:rPr lang="en-US" dirty="0" smtClean="0">
                <a:solidFill>
                  <a:schemeClr val="bg1"/>
                </a:solidFill>
              </a:rPr>
              <a:t> And when he had opened the third seal, I heard the third beast say, Come and see. And I beheld, and lo a black horse; and he that sat on him had a pair of balances in his hand.</a:t>
            </a:r>
          </a:p>
        </p:txBody>
      </p:sp>
      <p:sp>
        <p:nvSpPr>
          <p:cNvPr id="12" name="TextBox 11"/>
          <p:cNvSpPr txBox="1"/>
          <p:nvPr/>
        </p:nvSpPr>
        <p:spPr>
          <a:xfrm>
            <a:off x="2993571" y="1587851"/>
            <a:ext cx="6150429" cy="1209562"/>
          </a:xfrm>
          <a:prstGeom prst="rect">
            <a:avLst/>
          </a:prstGeom>
          <a:noFill/>
        </p:spPr>
        <p:txBody>
          <a:bodyPr wrap="square" rtlCol="0">
            <a:spAutoFit/>
          </a:bodyPr>
          <a:lstStyle/>
          <a:p>
            <a:pPr algn="ctr">
              <a:lnSpc>
                <a:spcPct val="80000"/>
              </a:lnSpc>
              <a:spcAft>
                <a:spcPts val="1200"/>
              </a:spcAft>
            </a:pPr>
            <a:r>
              <a:rPr lang="en-US" sz="44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Devastation –</a:t>
            </a:r>
            <a:br>
              <a:rPr lang="en-US" sz="44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br>
            <a:r>
              <a:rPr lang="en-US" sz="44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Economic Collapse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animBg="1"/>
      <p:bldP spid="1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190500" y="2771356"/>
            <a:ext cx="8763000" cy="383628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6" name="Text Box 5"/>
          <p:cNvSpPr txBox="1">
            <a:spLocks noChangeArrowheads="1"/>
          </p:cNvSpPr>
          <p:nvPr/>
        </p:nvSpPr>
        <p:spPr bwMode="auto">
          <a:xfrm>
            <a:off x="271061" y="2814329"/>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6:5-6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6</a:t>
            </a:r>
            <a:r>
              <a:rPr lang="en-US" dirty="0" smtClean="0">
                <a:solidFill>
                  <a:schemeClr val="bg1"/>
                </a:solidFill>
              </a:rPr>
              <a:t> And I heard a voice in the midst of the four beasts say, A measure of wheat for a penny, and three measures of barley for a penny; and see thou hurt not the oil and the wine.</a:t>
            </a:r>
          </a:p>
        </p:txBody>
      </p:sp>
      <p:sp>
        <p:nvSpPr>
          <p:cNvPr id="12" name="TextBox 11"/>
          <p:cNvSpPr txBox="1"/>
          <p:nvPr/>
        </p:nvSpPr>
        <p:spPr>
          <a:xfrm>
            <a:off x="2993571" y="1587851"/>
            <a:ext cx="6150429" cy="1209562"/>
          </a:xfrm>
          <a:prstGeom prst="rect">
            <a:avLst/>
          </a:prstGeom>
          <a:noFill/>
        </p:spPr>
        <p:txBody>
          <a:bodyPr wrap="square" rtlCol="0">
            <a:spAutoFit/>
          </a:bodyPr>
          <a:lstStyle/>
          <a:p>
            <a:pPr algn="ctr">
              <a:lnSpc>
                <a:spcPct val="80000"/>
              </a:lnSpc>
              <a:spcAft>
                <a:spcPts val="1200"/>
              </a:spcAft>
            </a:pPr>
            <a:r>
              <a:rPr lang="en-US" sz="44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Devastation –</a:t>
            </a:r>
            <a:br>
              <a:rPr lang="en-US" sz="44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br>
            <a:r>
              <a:rPr lang="en-US" sz="44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Economic Collapse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1" name="TextBox 10"/>
          <p:cNvSpPr txBox="1"/>
          <p:nvPr/>
        </p:nvSpPr>
        <p:spPr>
          <a:xfrm>
            <a:off x="156412" y="2485009"/>
            <a:ext cx="8987587" cy="769441"/>
          </a:xfrm>
          <a:prstGeom prst="rect">
            <a:avLst/>
          </a:prstGeom>
          <a:noFill/>
        </p:spPr>
        <p:txBody>
          <a:bodyPr wrap="square" rtlCol="0">
            <a:spAutoFit/>
          </a:bodyPr>
          <a:lstStyle/>
          <a:p>
            <a:pPr>
              <a:spcAft>
                <a:spcPts val="1200"/>
              </a:spcAft>
              <a:buClr>
                <a:srgbClr val="A7FFE2"/>
              </a:buClr>
              <a:buFont typeface="Arial" pitchFamily="34" charset="0"/>
              <a:buChar cha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Black Or Blackness Is Found 23</a:t>
            </a:r>
          </a:p>
        </p:txBody>
      </p:sp>
      <p:sp>
        <p:nvSpPr>
          <p:cNvPr id="13" name="TextBox 12"/>
          <p:cNvSpPr txBox="1"/>
          <p:nvPr/>
        </p:nvSpPr>
        <p:spPr>
          <a:xfrm>
            <a:off x="489856" y="2963989"/>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Times In The Bible</a:t>
            </a:r>
          </a:p>
        </p:txBody>
      </p:sp>
      <p:sp>
        <p:nvSpPr>
          <p:cNvPr id="14" name="TextBox 13"/>
          <p:cNvSpPr txBox="1"/>
          <p:nvPr/>
        </p:nvSpPr>
        <p:spPr>
          <a:xfrm>
            <a:off x="156413" y="3671579"/>
            <a:ext cx="8987587" cy="769441"/>
          </a:xfrm>
          <a:prstGeom prst="rect">
            <a:avLst/>
          </a:prstGeom>
          <a:noFill/>
        </p:spPr>
        <p:txBody>
          <a:bodyPr wrap="square" rtlCol="0">
            <a:spAutoFit/>
          </a:bodyPr>
          <a:lstStyle/>
          <a:p>
            <a:pPr>
              <a:spcAft>
                <a:spcPts val="1200"/>
              </a:spcAft>
              <a:buClr>
                <a:srgbClr val="A7FFE2"/>
              </a:buClr>
              <a:buFont typeface="Arial" pitchFamily="34" charset="0"/>
              <a:buChar char="•"/>
            </a:pPr>
            <a:r>
              <a:rPr lang="en-US" sz="4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Blackness Seems To Speak Most</a:t>
            </a:r>
          </a:p>
        </p:txBody>
      </p:sp>
      <p:sp>
        <p:nvSpPr>
          <p:cNvPr id="15" name="TextBox 14"/>
          <p:cNvSpPr txBox="1"/>
          <p:nvPr/>
        </p:nvSpPr>
        <p:spPr>
          <a:xfrm>
            <a:off x="489857" y="4150559"/>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Often Of “Darkness”</a:t>
            </a:r>
          </a:p>
        </p:txBody>
      </p:sp>
      <p:sp>
        <p:nvSpPr>
          <p:cNvPr id="17" name="TextBox 16"/>
          <p:cNvSpPr txBox="1"/>
          <p:nvPr/>
        </p:nvSpPr>
        <p:spPr>
          <a:xfrm>
            <a:off x="156409" y="4858149"/>
            <a:ext cx="8987587" cy="769441"/>
          </a:xfrm>
          <a:prstGeom prst="rect">
            <a:avLst/>
          </a:prstGeom>
          <a:noFill/>
        </p:spPr>
        <p:txBody>
          <a:bodyPr wrap="square" rtlCol="0">
            <a:spAutoFit/>
          </a:bodyPr>
          <a:lstStyle/>
          <a:p>
            <a:pPr>
              <a:spcAft>
                <a:spcPts val="1200"/>
              </a:spcAft>
              <a:buClr>
                <a:srgbClr val="A7FFE2"/>
              </a:buClr>
              <a:buFont typeface="Arial" pitchFamily="34" charset="0"/>
              <a:buChar cha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The Israelites Used “</a:t>
            </a:r>
            <a:r>
              <a:rPr lang="en-US" sz="44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Blackess</a:t>
            </a: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To</a:t>
            </a:r>
          </a:p>
        </p:txBody>
      </p:sp>
      <p:sp>
        <p:nvSpPr>
          <p:cNvPr id="18" name="TextBox 17"/>
          <p:cNvSpPr txBox="1"/>
          <p:nvPr/>
        </p:nvSpPr>
        <p:spPr>
          <a:xfrm>
            <a:off x="489853" y="5337129"/>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Signify The MOURNING OF MEN</a:t>
            </a:r>
          </a:p>
        </p:txBody>
      </p:sp>
      <p:sp>
        <p:nvSpPr>
          <p:cNvPr id="19" name="TextBox 18"/>
          <p:cNvSpPr txBox="1"/>
          <p:nvPr/>
        </p:nvSpPr>
        <p:spPr>
          <a:xfrm>
            <a:off x="489857" y="5826995"/>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Due To Scarcity, Want And Famine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Scale>
                                      <p:cBhvr>
                                        <p:cTn id="1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4"/>
                                        </p:tgtEl>
                                        <p:attrNameLst>
                                          <p:attrName>ppt_x</p:attrName>
                                          <p:attrName>ppt_y</p:attrName>
                                        </p:attrNameLst>
                                      </p:cBhvr>
                                    </p:animMotion>
                                    <p:animEffect transition="in" filter="fade">
                                      <p:cBhvr>
                                        <p:cTn id="21" dur="1000"/>
                                        <p:tgtEl>
                                          <p:spTgt spid="14"/>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Scale>
                                      <p:cBhvr>
                                        <p:cTn id="2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5"/>
                                        </p:tgtEl>
                                        <p:attrNameLst>
                                          <p:attrName>ppt_x</p:attrName>
                                          <p:attrName>ppt_y</p:attrName>
                                        </p:attrNameLst>
                                      </p:cBhvr>
                                    </p:animMotion>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
                                        </p:tgtEl>
                                        <p:attrNameLst>
                                          <p:attrName>ppt_x</p:attrName>
                                          <p:attrName>ppt_y</p:attrName>
                                        </p:attrNameLst>
                                      </p:cBhvr>
                                    </p:animMotion>
                                    <p:animEffect transition="in" filter="fade">
                                      <p:cBhvr>
                                        <p:cTn id="38" dur="1000"/>
                                        <p:tgtEl>
                                          <p:spTgt spid="1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Scale>
                                      <p:cBhvr>
                                        <p:cTn id="4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9"/>
                                        </p:tgtEl>
                                        <p:attrNameLst>
                                          <p:attrName>ppt_x</p:attrName>
                                          <p:attrName>ppt_y</p:attrName>
                                        </p:attrNameLst>
                                      </p:cBhvr>
                                    </p:animMotion>
                                    <p:animEffect transition="in" filter="fade">
                                      <p:cBhvr>
                                        <p:cTn id="4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190500" y="3380972"/>
            <a:ext cx="8763000" cy="208367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6" name="Text Box 5"/>
          <p:cNvSpPr txBox="1">
            <a:spLocks noChangeArrowheads="1"/>
          </p:cNvSpPr>
          <p:nvPr/>
        </p:nvSpPr>
        <p:spPr bwMode="auto">
          <a:xfrm>
            <a:off x="271061" y="3453312"/>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Lamentations 5:10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Our skin was black like an oven because of the terrible famine.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InGodWeTrust - 01.jpg"/>
          <p:cNvPicPr>
            <a:picLocks noChangeAspect="1"/>
          </p:cNvPicPr>
          <p:nvPr/>
        </p:nvPicPr>
        <p:blipFill>
          <a:blip r:embed="rId4"/>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5"/>
          <a:stretch>
            <a:fillRect/>
          </a:stretch>
        </p:blipFill>
        <p:spPr>
          <a:xfrm>
            <a:off x="0" y="0"/>
            <a:ext cx="9144000" cy="6858000"/>
          </a:xfrm>
          <a:prstGeom prst="rect">
            <a:avLst/>
          </a:prstGeom>
        </p:spPr>
      </p:pic>
      <p:pic>
        <p:nvPicPr>
          <p:cNvPr id="7" name="Picture 6" descr="InGodWeTrust - 01.jpg"/>
          <p:cNvPicPr>
            <a:picLocks noChangeAspect="1"/>
          </p:cNvPicPr>
          <p:nvPr/>
        </p:nvPicPr>
        <p:blipFill>
          <a:blip r:embed="rId6"/>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7"/>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scales.png"/>
          <p:cNvPicPr>
            <a:picLocks noChangeAspect="1"/>
          </p:cNvPicPr>
          <p:nvPr/>
        </p:nvPicPr>
        <p:blipFill>
          <a:blip r:embed="rId4">
            <a:lum bright="10000" contrast="10000"/>
          </a:blip>
          <a:stretch>
            <a:fillRect/>
          </a:stretch>
        </p:blipFill>
        <p:spPr>
          <a:xfrm>
            <a:off x="5617027" y="1517679"/>
            <a:ext cx="3373099" cy="2464775"/>
          </a:xfrm>
          <a:prstGeom prst="rect">
            <a:avLst/>
          </a:prstGeom>
          <a:ln>
            <a:noFill/>
          </a:ln>
          <a:effectLst>
            <a:outerShdw blurRad="127000" dist="114300" dir="2700000" algn="tl" rotWithShape="0">
              <a:schemeClr val="tx1"/>
            </a:outerShdw>
          </a:effectLst>
        </p:spPr>
      </p:pic>
      <p:pic>
        <p:nvPicPr>
          <p:cNvPr id="4" name="Picture 3" descr="Four Horses - Small.jpg"/>
          <p:cNvPicPr>
            <a:picLocks noChangeAspect="1"/>
          </p:cNvPicPr>
          <p:nvPr/>
        </p:nvPicPr>
        <p:blipFill>
          <a:blip r:embed="rId5"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8" name="TextBox 7"/>
          <p:cNvSpPr txBox="1"/>
          <p:nvPr/>
        </p:nvSpPr>
        <p:spPr>
          <a:xfrm>
            <a:off x="0" y="2041962"/>
            <a:ext cx="9144000" cy="1535036"/>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A Pair Of Balances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In His Hand…</a:t>
            </a:r>
          </a:p>
        </p:txBody>
      </p:sp>
      <p:sp>
        <p:nvSpPr>
          <p:cNvPr id="12" name="TextBox 11"/>
          <p:cNvSpPr txBox="1"/>
          <p:nvPr/>
        </p:nvSpPr>
        <p:spPr>
          <a:xfrm>
            <a:off x="156413" y="3778831"/>
            <a:ext cx="8831174" cy="2981457"/>
          </a:xfrm>
          <a:prstGeom prst="rect">
            <a:avLst/>
          </a:prstGeom>
          <a:noFill/>
        </p:spPr>
        <p:txBody>
          <a:bodyPr wrap="square" rtlCol="0">
            <a:spAutoFit/>
          </a:bodyPr>
          <a:lstStyle/>
          <a:p>
            <a:pPr algn="ctr">
              <a:lnSpc>
                <a:spcPct val="75000"/>
              </a:lnSpc>
              <a:spcAft>
                <a:spcPts val="1200"/>
              </a:spcAft>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When Scales Are Mentioned In Measuring Bread, It Is A Symbol Of Scarcity, Because Bread Would Have Sold By The Loaf, Not Exact Weight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scales.png"/>
          <p:cNvPicPr>
            <a:picLocks noChangeAspect="1"/>
          </p:cNvPicPr>
          <p:nvPr/>
        </p:nvPicPr>
        <p:blipFill>
          <a:blip r:embed="rId4">
            <a:lum bright="10000" contrast="10000"/>
          </a:blip>
          <a:stretch>
            <a:fillRect/>
          </a:stretch>
        </p:blipFill>
        <p:spPr>
          <a:xfrm>
            <a:off x="5617027" y="1517679"/>
            <a:ext cx="3373099" cy="2464775"/>
          </a:xfrm>
          <a:prstGeom prst="rect">
            <a:avLst/>
          </a:prstGeom>
          <a:ln>
            <a:noFill/>
          </a:ln>
          <a:effectLst>
            <a:outerShdw blurRad="127000" dist="114300" dir="2700000" algn="tl" rotWithShape="0">
              <a:schemeClr val="tx1"/>
            </a:outerShdw>
          </a:effectLst>
        </p:spPr>
      </p:pic>
      <p:pic>
        <p:nvPicPr>
          <p:cNvPr id="4" name="Picture 3" descr="Four Horses - Small.jpg"/>
          <p:cNvPicPr>
            <a:picLocks noChangeAspect="1"/>
          </p:cNvPicPr>
          <p:nvPr/>
        </p:nvPicPr>
        <p:blipFill>
          <a:blip r:embed="rId5"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8" name="TextBox 7"/>
          <p:cNvSpPr txBox="1"/>
          <p:nvPr/>
        </p:nvSpPr>
        <p:spPr>
          <a:xfrm>
            <a:off x="0" y="2039312"/>
            <a:ext cx="9144000" cy="1535036"/>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A Pair Of Balances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In His Hand…</a:t>
            </a:r>
          </a:p>
        </p:txBody>
      </p:sp>
      <p:sp>
        <p:nvSpPr>
          <p:cNvPr id="12" name="TextBox 11"/>
          <p:cNvSpPr txBox="1"/>
          <p:nvPr/>
        </p:nvSpPr>
        <p:spPr>
          <a:xfrm>
            <a:off x="0" y="3592709"/>
            <a:ext cx="9143999" cy="3212546"/>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During A Famine, However,</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Each Ounce Of Flour</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Would Be Extremely</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Valuable And Rationed By Weight Or Measure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scales.png"/>
          <p:cNvPicPr>
            <a:picLocks noChangeAspect="1"/>
          </p:cNvPicPr>
          <p:nvPr/>
        </p:nvPicPr>
        <p:blipFill>
          <a:blip r:embed="rId4"/>
          <a:stretch>
            <a:fillRect/>
          </a:stretch>
        </p:blipFill>
        <p:spPr>
          <a:xfrm>
            <a:off x="6846749" y="1551132"/>
            <a:ext cx="2196877" cy="1958537"/>
          </a:xfrm>
          <a:prstGeom prst="rect">
            <a:avLst/>
          </a:prstGeom>
          <a:ln>
            <a:noFill/>
          </a:ln>
          <a:effectLst>
            <a:outerShdw blurRad="127000" dist="114300" dir="2700000" algn="tl" rotWithShape="0">
              <a:schemeClr val="tx1"/>
            </a:outerShdw>
          </a:effectLst>
        </p:spPr>
      </p:pic>
      <p:pic>
        <p:nvPicPr>
          <p:cNvPr id="4" name="Picture 3" descr="Four Horses - Small.jpg"/>
          <p:cNvPicPr>
            <a:picLocks noChangeAspect="1"/>
          </p:cNvPicPr>
          <p:nvPr/>
        </p:nvPicPr>
        <p:blipFill>
          <a:blip r:embed="rId5"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8" name="TextBox 7"/>
          <p:cNvSpPr txBox="1"/>
          <p:nvPr/>
        </p:nvSpPr>
        <p:spPr>
          <a:xfrm>
            <a:off x="0" y="1852395"/>
            <a:ext cx="9144000" cy="1800493"/>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A Measure Of Wheat For A Penny And Three Measures</a:t>
            </a:r>
            <a:b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br>
            <a: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Of Barley For A Penny</a:t>
            </a:r>
          </a:p>
        </p:txBody>
      </p:sp>
      <p:sp>
        <p:nvSpPr>
          <p:cNvPr id="12" name="TextBox 11"/>
          <p:cNvSpPr txBox="1"/>
          <p:nvPr/>
        </p:nvSpPr>
        <p:spPr>
          <a:xfrm>
            <a:off x="156413" y="3937330"/>
            <a:ext cx="8831174" cy="2589299"/>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Measure Is Equal To Our Quart, And A Penny Was The Roman </a:t>
            </a:r>
            <a:r>
              <a:rPr lang="en-US" sz="54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Denarius</a:t>
            </a: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Which Was An Entire Day’s Wage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style.rotation</p:attrName>
                                        </p:attrNameLst>
                                      </p:cBhvr>
                                      <p:tavLst>
                                        <p:tav tm="0">
                                          <p:val>
                                            <p:fltVal val="720"/>
                                          </p:val>
                                        </p:tav>
                                        <p:tav tm="100000">
                                          <p:val>
                                            <p:fltVal val="0"/>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scales.png"/>
          <p:cNvPicPr>
            <a:picLocks noChangeAspect="1"/>
          </p:cNvPicPr>
          <p:nvPr/>
        </p:nvPicPr>
        <p:blipFill>
          <a:blip r:embed="rId4"/>
          <a:stretch>
            <a:fillRect/>
          </a:stretch>
        </p:blipFill>
        <p:spPr>
          <a:xfrm>
            <a:off x="6846749" y="1551132"/>
            <a:ext cx="2196877" cy="1958537"/>
          </a:xfrm>
          <a:prstGeom prst="rect">
            <a:avLst/>
          </a:prstGeom>
          <a:ln>
            <a:noFill/>
          </a:ln>
          <a:effectLst>
            <a:outerShdw blurRad="127000" dist="114300" dir="2700000" algn="tl" rotWithShape="0">
              <a:schemeClr val="tx1"/>
            </a:outerShdw>
          </a:effectLst>
        </p:spPr>
      </p:pic>
      <p:pic>
        <p:nvPicPr>
          <p:cNvPr id="4" name="Picture 3" descr="Four Horses - Small.jpg"/>
          <p:cNvPicPr>
            <a:picLocks noChangeAspect="1"/>
          </p:cNvPicPr>
          <p:nvPr/>
        </p:nvPicPr>
        <p:blipFill>
          <a:blip r:embed="rId5"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8" name="TextBox 7"/>
          <p:cNvSpPr txBox="1"/>
          <p:nvPr/>
        </p:nvSpPr>
        <p:spPr>
          <a:xfrm>
            <a:off x="0" y="1852395"/>
            <a:ext cx="9144000" cy="1800493"/>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A Measure Of Wheat For A Penny And Three Measures</a:t>
            </a:r>
            <a:b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br>
            <a: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Of Barley For A Penny</a:t>
            </a:r>
          </a:p>
        </p:txBody>
      </p:sp>
      <p:sp>
        <p:nvSpPr>
          <p:cNvPr id="10" name="TextBox 9"/>
          <p:cNvSpPr txBox="1"/>
          <p:nvPr/>
        </p:nvSpPr>
        <p:spPr>
          <a:xfrm>
            <a:off x="156413" y="3886997"/>
            <a:ext cx="8831174" cy="2543773"/>
          </a:xfrm>
          <a:prstGeom prst="rect">
            <a:avLst/>
          </a:prstGeom>
          <a:noFill/>
        </p:spPr>
        <p:txBody>
          <a:bodyPr wrap="square" rtlCol="0">
            <a:spAutoFit/>
          </a:bodyPr>
          <a:lstStyle/>
          <a:p>
            <a:pPr algn="ctr">
              <a:lnSpc>
                <a:spcPct val="75000"/>
              </a:lnSpc>
              <a:spcAft>
                <a:spcPts val="1200"/>
              </a:spcAft>
            </a:pPr>
            <a:r>
              <a:rPr lang="en-US" sz="6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One Quart Of Wheat Will Sell For A Day’s Wage</a:t>
            </a: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r>
            <a:b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44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(a quart is the amount a</a:t>
            </a:r>
            <a:br>
              <a:rPr lang="en-US" sz="44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44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normal man needs to survive)</a:t>
            </a:r>
            <a:endParaRPr lang="en-US" sz="6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scales.png"/>
          <p:cNvPicPr>
            <a:picLocks noChangeAspect="1"/>
          </p:cNvPicPr>
          <p:nvPr/>
        </p:nvPicPr>
        <p:blipFill>
          <a:blip r:embed="rId4"/>
          <a:stretch>
            <a:fillRect/>
          </a:stretch>
        </p:blipFill>
        <p:spPr>
          <a:xfrm>
            <a:off x="6846749" y="1551132"/>
            <a:ext cx="2196877" cy="1958537"/>
          </a:xfrm>
          <a:prstGeom prst="rect">
            <a:avLst/>
          </a:prstGeom>
          <a:ln>
            <a:noFill/>
          </a:ln>
          <a:effectLst>
            <a:outerShdw blurRad="127000" dist="114300" dir="2700000" algn="tl" rotWithShape="0">
              <a:schemeClr val="tx1"/>
            </a:outerShdw>
          </a:effectLst>
        </p:spPr>
      </p:pic>
      <p:pic>
        <p:nvPicPr>
          <p:cNvPr id="4" name="Picture 3" descr="Four Horses - Small.jpg"/>
          <p:cNvPicPr>
            <a:picLocks noChangeAspect="1"/>
          </p:cNvPicPr>
          <p:nvPr/>
        </p:nvPicPr>
        <p:blipFill>
          <a:blip r:embed="rId5"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8" name="TextBox 7"/>
          <p:cNvSpPr txBox="1"/>
          <p:nvPr/>
        </p:nvSpPr>
        <p:spPr>
          <a:xfrm>
            <a:off x="0" y="1852395"/>
            <a:ext cx="9144000" cy="1800493"/>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A Measure Of Wheat For A Penny And Three Measures</a:t>
            </a:r>
            <a:b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br>
            <a:r>
              <a:rPr lang="en-US" sz="4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Of Barley For A Penny</a:t>
            </a:r>
          </a:p>
        </p:txBody>
      </p:sp>
      <p:sp>
        <p:nvSpPr>
          <p:cNvPr id="10" name="TextBox 9"/>
          <p:cNvSpPr txBox="1"/>
          <p:nvPr/>
        </p:nvSpPr>
        <p:spPr>
          <a:xfrm>
            <a:off x="156413" y="3641675"/>
            <a:ext cx="8831174" cy="3213957"/>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Roman Times, A Day’s Wage Would Buy 8 Quarts Of Wheat, Or 24 Quarts</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Of Barley – </a:t>
            </a: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But Not</a:t>
            </a:r>
            <a:b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During This Time!</a:t>
            </a:r>
            <a:endParaRPr lang="en-US" sz="4800" b="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BLACK</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0" name="TextBox 9"/>
          <p:cNvSpPr txBox="1"/>
          <p:nvPr/>
        </p:nvSpPr>
        <p:spPr>
          <a:xfrm>
            <a:off x="156413" y="2255128"/>
            <a:ext cx="8831174" cy="2870273"/>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Eurostile" pitchFamily="34" charset="0"/>
              </a:rPr>
              <a:t>Imagine A Loaf Of Bread Costing</a:t>
            </a:r>
            <a:b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Eurostile" pitchFamily="34" charset="0"/>
              </a:rPr>
            </a:b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Eurostile" pitchFamily="34" charset="0"/>
              </a:rPr>
              <a:t>$16-20 A Loaf!</a:t>
            </a:r>
            <a:endParaRPr lang="en-US" sz="7200" b="0" dirty="0" smtClean="0">
              <a:ln w="3175">
                <a:solidFill>
                  <a:schemeClr val="tx1"/>
                </a:solidFill>
              </a:ln>
              <a:solidFill>
                <a:srgbClr val="FFFF00"/>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tate Of The Economy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458957"/>
            <a:ext cx="8831174" cy="4254434"/>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MOST PEOPLE IN THE WORLD ARE ALREADY FACING ECONOMIC DEVASTATION</a:t>
            </a:r>
            <a:endParaRPr lang="en-US" sz="6600" b="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395684"/>
            <a:ext cx="8374551" cy="1015663"/>
          </a:xfrm>
          <a:prstGeom prst="rect">
            <a:avLst/>
          </a:prstGeom>
          <a:noFill/>
        </p:spPr>
        <p:txBody>
          <a:bodyPr wrap="square" rtlCol="0">
            <a:spAutoFit/>
          </a:bodyPr>
          <a:lstStyle/>
          <a:p>
            <a:pPr>
              <a:lnSpc>
                <a:spcPct val="75000"/>
              </a:lnSpc>
              <a:spcAft>
                <a:spcPts val="1200"/>
              </a:spcAft>
            </a:pP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Some Facts…</a:t>
            </a:r>
            <a:endParaRPr lang="en-US" sz="72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156413" y="2121316"/>
            <a:ext cx="8831174" cy="3785652"/>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There Are Approximately 6.5 Billion People In The World</a:t>
            </a:r>
            <a:endParaRPr lang="en-US" sz="72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395684"/>
            <a:ext cx="8374551" cy="1015663"/>
          </a:xfrm>
          <a:prstGeom prst="rect">
            <a:avLst/>
          </a:prstGeom>
          <a:noFill/>
        </p:spPr>
        <p:txBody>
          <a:bodyPr wrap="square" rtlCol="0">
            <a:spAutoFit/>
          </a:bodyPr>
          <a:lstStyle/>
          <a:p>
            <a:pPr>
              <a:lnSpc>
                <a:spcPct val="75000"/>
              </a:lnSpc>
              <a:spcAft>
                <a:spcPts val="1200"/>
              </a:spcAft>
            </a:pP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Some Facts…</a:t>
            </a:r>
            <a:endParaRPr lang="en-US" sz="72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156413" y="2339036"/>
            <a:ext cx="8831174" cy="2870273"/>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About 1 Billion Alive Today Are Malnourished</a:t>
            </a:r>
            <a:endParaRPr lang="en-US" sz="72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1348238"/>
            <a:ext cx="8831174" cy="4161524"/>
          </a:xfrm>
          <a:prstGeom prst="rect">
            <a:avLst/>
          </a:prstGeom>
          <a:noFill/>
        </p:spPr>
        <p:txBody>
          <a:bodyPr wrap="square" rtlCol="0">
            <a:spAutoFit/>
          </a:bodyPr>
          <a:lstStyle/>
          <a:p>
            <a:pPr algn="ctr">
              <a:lnSpc>
                <a:spcPct val="75000"/>
              </a:lnSpc>
              <a:spcAft>
                <a:spcPts val="1200"/>
              </a:spcAft>
            </a:pP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World Stage Is Being Set For What Could Be “</a:t>
            </a:r>
            <a:r>
              <a:rPr lang="en-US" sz="8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THE END GAME</a:t>
            </a: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395684"/>
            <a:ext cx="8374551" cy="1015663"/>
          </a:xfrm>
          <a:prstGeom prst="rect">
            <a:avLst/>
          </a:prstGeom>
          <a:noFill/>
        </p:spPr>
        <p:txBody>
          <a:bodyPr wrap="square" rtlCol="0">
            <a:spAutoFit/>
          </a:bodyPr>
          <a:lstStyle/>
          <a:p>
            <a:pPr>
              <a:lnSpc>
                <a:spcPct val="75000"/>
              </a:lnSpc>
              <a:spcAft>
                <a:spcPts val="1200"/>
              </a:spcAft>
            </a:pP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Some Facts…</a:t>
            </a:r>
            <a:endParaRPr lang="en-US" sz="72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156413" y="2071412"/>
            <a:ext cx="8831174" cy="3901068"/>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About 16,500 Children Under The Age Of Five Die Every Day Because Of Malnutrition</a:t>
            </a:r>
            <a:b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(that’s about 700 per hour)</a:t>
            </a:r>
            <a:endParaRPr lang="en-US" sz="6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395684"/>
            <a:ext cx="8374551" cy="1015663"/>
          </a:xfrm>
          <a:prstGeom prst="rect">
            <a:avLst/>
          </a:prstGeom>
          <a:noFill/>
        </p:spPr>
        <p:txBody>
          <a:bodyPr wrap="square" rtlCol="0">
            <a:spAutoFit/>
          </a:bodyPr>
          <a:lstStyle/>
          <a:p>
            <a:pPr>
              <a:lnSpc>
                <a:spcPct val="75000"/>
              </a:lnSpc>
              <a:spcAft>
                <a:spcPts val="1200"/>
              </a:spcAft>
            </a:pP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Some Facts…</a:t>
            </a:r>
            <a:endParaRPr lang="en-US" sz="72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156413" y="2626598"/>
            <a:ext cx="8831174" cy="2377574"/>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More Than 1 Billion People Live On Less Than One Dollar A Day</a:t>
            </a:r>
            <a:endParaRPr lang="en-US" sz="6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395684"/>
            <a:ext cx="8374551" cy="1015663"/>
          </a:xfrm>
          <a:prstGeom prst="rect">
            <a:avLst/>
          </a:prstGeom>
          <a:noFill/>
        </p:spPr>
        <p:txBody>
          <a:bodyPr wrap="square" rtlCol="0">
            <a:spAutoFit/>
          </a:bodyPr>
          <a:lstStyle/>
          <a:p>
            <a:pPr>
              <a:lnSpc>
                <a:spcPct val="75000"/>
              </a:lnSpc>
              <a:spcAft>
                <a:spcPts val="1200"/>
              </a:spcAft>
            </a:pPr>
            <a:r>
              <a:rPr lang="en-US" sz="80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Some Facts…</a:t>
            </a:r>
            <a:endParaRPr lang="en-US" sz="72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156413" y="2365334"/>
            <a:ext cx="8831174" cy="3139321"/>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Four Billion Of The</a:t>
            </a:r>
            <a:b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6.5 Billion People In</a:t>
            </a:r>
            <a:b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World Live On 5% Of The World’s Income</a:t>
            </a:r>
            <a:endParaRPr lang="en-US" sz="6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1255"/>
            <a:ext cx="8831174" cy="4806380"/>
          </a:xfrm>
          <a:prstGeom prst="rect">
            <a:avLst/>
          </a:prstGeom>
          <a:noFill/>
        </p:spPr>
        <p:txBody>
          <a:bodyPr wrap="square" rtlCol="0">
            <a:spAutoFit/>
          </a:bodyPr>
          <a:lstStyle/>
          <a:p>
            <a:pPr algn="ctr">
              <a:lnSpc>
                <a:spcPct val="75000"/>
              </a:lnSpc>
              <a:spcAft>
                <a:spcPts val="1200"/>
              </a:spcAft>
            </a:pPr>
            <a:r>
              <a:rPr lang="en-US" sz="8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There Is Already Economic Devastation</a:t>
            </a:r>
            <a:r>
              <a:rPr lang="en-US" sz="8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a:r>
            <a:br>
              <a:rPr lang="en-US" sz="8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br>
            <a:r>
              <a:rPr lang="en-US" sz="48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(and these figures were calculated prior to the current world economic crisis!)</a:t>
            </a:r>
            <a:endParaRPr lang="en-US" sz="72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tate Of The Economy - 03.jpg"/>
          <p:cNvPicPr>
            <a:picLocks noChangeAspect="1"/>
          </p:cNvPicPr>
          <p:nvPr/>
        </p:nvPicPr>
        <p:blipFill>
          <a:blip r:embed="rId4"/>
          <a:stretch>
            <a:fillRect/>
          </a:stretch>
        </p:blipFill>
        <p:spPr>
          <a:xfrm>
            <a:off x="0" y="0"/>
            <a:ext cx="9144000" cy="6858000"/>
          </a:xfrm>
          <a:prstGeom prst="rect">
            <a:avLst/>
          </a:prstGeom>
        </p:spPr>
      </p:pic>
      <p:pic>
        <p:nvPicPr>
          <p:cNvPr id="4" name="Picture 3" descr="State Of The Economy - 03.jpg"/>
          <p:cNvPicPr>
            <a:picLocks noChangeAspect="1"/>
          </p:cNvPicPr>
          <p:nvPr/>
        </p:nvPicPr>
        <p:blipFill>
          <a:blip r:embed="rId5"/>
          <a:stretch>
            <a:fillRect/>
          </a:stretch>
        </p:blipFill>
        <p:spPr>
          <a:xfrm>
            <a:off x="0" y="0"/>
            <a:ext cx="9144000" cy="6858000"/>
          </a:xfrm>
          <a:prstGeom prst="rect">
            <a:avLst/>
          </a:prstGeom>
        </p:spPr>
      </p:pic>
      <p:sp>
        <p:nvSpPr>
          <p:cNvPr id="5" name="TextBox 4"/>
          <p:cNvSpPr txBox="1"/>
          <p:nvPr/>
        </p:nvSpPr>
        <p:spPr>
          <a:xfrm>
            <a:off x="156413" y="4965754"/>
            <a:ext cx="8831174" cy="1205138"/>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THERE WILL BE</a:t>
            </a:r>
            <a:br>
              <a:rPr lang="en-US" sz="480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ECONOMIC DEVASTATION</a:t>
            </a:r>
            <a:endParaRPr lang="en-US" b="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1631130"/>
            <a:ext cx="8374551" cy="3914918"/>
          </a:xfrm>
          <a:prstGeom prst="rect">
            <a:avLst/>
          </a:prstGeom>
          <a:noFill/>
        </p:spPr>
        <p:txBody>
          <a:bodyPr wrap="square" rtlCol="0">
            <a:spAutoFit/>
          </a:bodyPr>
          <a:lstStyle/>
          <a:p>
            <a:pPr algn="ctr">
              <a:lnSpc>
                <a:spcPct val="8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Hurt Not</a:t>
            </a:r>
            <a:b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b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Oil Nor The Wine…</a:t>
            </a:r>
            <a:endParaRPr lang="en-US" sz="88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TextBox 35"/>
          <p:cNvSpPr txBox="1"/>
          <p:nvPr/>
        </p:nvSpPr>
        <p:spPr>
          <a:xfrm>
            <a:off x="156413" y="1386165"/>
            <a:ext cx="8831174" cy="4085670"/>
          </a:xfrm>
          <a:prstGeom prst="rect">
            <a:avLst/>
          </a:prstGeom>
          <a:noFill/>
        </p:spPr>
        <p:txBody>
          <a:bodyPr wrap="square" rtlCol="0">
            <a:spAutoFit/>
          </a:bodyPr>
          <a:lstStyle/>
          <a:p>
            <a:pPr algn="ctr">
              <a:lnSpc>
                <a:spcPct val="75000"/>
              </a:lnSpc>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LET’S SWITCH GEARS!</a:t>
            </a:r>
            <a:endParaRPr lang="en-US" sz="96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jed.jpg"/>
          <p:cNvPicPr>
            <a:picLocks noChangeAspect="1"/>
          </p:cNvPicPr>
          <p:nvPr/>
        </p:nvPicPr>
        <p:blipFill>
          <a:blip r:embed="rId4"/>
          <a:stretch>
            <a:fillRect/>
          </a:stretch>
        </p:blipFill>
        <p:spPr>
          <a:xfrm>
            <a:off x="2381250" y="2670080"/>
            <a:ext cx="4381500" cy="3302000"/>
          </a:xfrm>
          <a:prstGeom prst="rect">
            <a:avLst/>
          </a:prstGeom>
          <a:ln>
            <a:noFill/>
          </a:ln>
          <a:effectLst>
            <a:outerShdw blurRad="292100" dist="139700" dir="2700000" algn="tl" rotWithShape="0">
              <a:schemeClr val="tx1">
                <a:alpha val="65000"/>
              </a:schemeClr>
            </a:outerShdw>
          </a:effectLst>
        </p:spPr>
      </p:pic>
      <p:sp>
        <p:nvSpPr>
          <p:cNvPr id="36" name="TextBox 35"/>
          <p:cNvSpPr txBox="1"/>
          <p:nvPr/>
        </p:nvSpPr>
        <p:spPr>
          <a:xfrm>
            <a:off x="156413" y="750558"/>
            <a:ext cx="8831174" cy="2132443"/>
          </a:xfrm>
          <a:prstGeom prst="rect">
            <a:avLst/>
          </a:prstGeom>
          <a:noFill/>
        </p:spPr>
        <p:txBody>
          <a:bodyPr wrap="square" rtlCol="0">
            <a:spAutoFit/>
          </a:bodyPr>
          <a:lstStyle/>
          <a:p>
            <a:pPr algn="ctr">
              <a:lnSpc>
                <a:spcPct val="75000"/>
              </a:lnSpc>
              <a:spcAft>
                <a:spcPts val="1200"/>
              </a:spcAft>
            </a:pP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Now Listen To</a:t>
            </a:r>
            <a:b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Story…</a:t>
            </a:r>
            <a:endParaRPr lang="en-US" sz="8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6413" y="1716031"/>
            <a:ext cx="8831174" cy="3425938"/>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Do You Think</a:t>
            </a:r>
            <a:b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Oil Is A Big</a:t>
            </a:r>
            <a:b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Deal Today?</a:t>
            </a:r>
            <a:endParaRPr lang="en-US" sz="88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6413" y="2080650"/>
            <a:ext cx="8831174" cy="2696700"/>
          </a:xfrm>
          <a:prstGeom prst="rect">
            <a:avLst/>
          </a:prstGeom>
          <a:noFill/>
        </p:spPr>
        <p:txBody>
          <a:bodyPr wrap="square" rtlCol="0">
            <a:spAutoFit/>
          </a:bodyPr>
          <a:lstStyle/>
          <a:p>
            <a:pPr algn="ctr">
              <a:lnSpc>
                <a:spcPct val="75000"/>
              </a:lnSpc>
              <a:spcAft>
                <a:spcPts val="1200"/>
              </a:spcAft>
            </a:pPr>
            <a:r>
              <a:rPr lang="en-US" sz="75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Interestingly… It  Never Was Prior To The Last 100 Years</a:t>
            </a:r>
            <a:endParaRPr lang="en-US" sz="75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206165"/>
            <a:ext cx="8831174" cy="6537111"/>
          </a:xfrm>
          <a:prstGeom prst="rect">
            <a:avLst/>
          </a:prstGeom>
          <a:noFill/>
        </p:spPr>
        <p:txBody>
          <a:bodyPr wrap="square" rtlCol="0">
            <a:spAutoFit/>
          </a:bodyPr>
          <a:lstStyle/>
          <a:p>
            <a:pPr algn="ctr">
              <a:lnSpc>
                <a:spcPct val="75000"/>
              </a:lnSpc>
              <a:spcAft>
                <a:spcPts val="1200"/>
              </a:spcAft>
            </a:pPr>
            <a:r>
              <a:rPr lang="en-US" sz="6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Gradually, Yet Steadily, The Nations Of Europe </a:t>
            </a: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(EU) </a:t>
            </a:r>
            <a:r>
              <a:rPr lang="en-US" sz="6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Have Come Together To Create A Modern Replica Of The Ancient Roman Empire As Prophesied By The Prophet Daniel Over 2600 Years Ago</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irstOilWell.jpg"/>
          <p:cNvPicPr>
            <a:picLocks noChangeAspect="1"/>
          </p:cNvPicPr>
          <p:nvPr/>
        </p:nvPicPr>
        <p:blipFill>
          <a:blip r:embed="rId4"/>
          <a:stretch>
            <a:fillRect/>
          </a:stretch>
        </p:blipFill>
        <p:spPr>
          <a:xfrm>
            <a:off x="2409515" y="1751974"/>
            <a:ext cx="4324970" cy="3554770"/>
          </a:xfrm>
          <a:prstGeom prst="rect">
            <a:avLst/>
          </a:prstGeom>
          <a:ln>
            <a:noFill/>
          </a:ln>
          <a:effectLst>
            <a:outerShdw blurRad="266700" dist="101600" dir="2700000" algn="tl" rotWithShape="0">
              <a:schemeClr val="tx1">
                <a:alpha val="75000"/>
              </a:schemeClr>
            </a:outerShdw>
          </a:effectLst>
        </p:spPr>
      </p:pic>
      <p:sp>
        <p:nvSpPr>
          <p:cNvPr id="5" name="TextBox 4"/>
          <p:cNvSpPr txBox="1"/>
          <p:nvPr/>
        </p:nvSpPr>
        <p:spPr>
          <a:xfrm>
            <a:off x="156413" y="92147"/>
            <a:ext cx="8831174" cy="1668790"/>
          </a:xfrm>
          <a:prstGeom prst="rect">
            <a:avLst/>
          </a:prstGeom>
          <a:noFill/>
        </p:spPr>
        <p:txBody>
          <a:bodyPr wrap="square" rtlCol="0">
            <a:spAutoFit/>
          </a:bodyPr>
          <a:lstStyle/>
          <a:p>
            <a:pPr algn="ctr">
              <a:lnSpc>
                <a:spcPct val="75000"/>
              </a:lnSpc>
              <a:spcAft>
                <a:spcPts val="1200"/>
              </a:spcAft>
            </a:pPr>
            <a:r>
              <a:rPr lang="en-US" sz="68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Guess Where The First Oil Well Was Drilled?</a:t>
            </a:r>
            <a:endParaRPr lang="en-US" sz="6800" b="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endParaRPr>
          </a:p>
        </p:txBody>
      </p:sp>
      <p:sp>
        <p:nvSpPr>
          <p:cNvPr id="6" name="TextBox 5"/>
          <p:cNvSpPr txBox="1"/>
          <p:nvPr/>
        </p:nvSpPr>
        <p:spPr>
          <a:xfrm>
            <a:off x="156413" y="5458689"/>
            <a:ext cx="8831174" cy="1390637"/>
          </a:xfrm>
          <a:prstGeom prst="rect">
            <a:avLst/>
          </a:prstGeom>
          <a:noFill/>
        </p:spPr>
        <p:txBody>
          <a:bodyPr wrap="square" rtlCol="0">
            <a:spAutoFit/>
          </a:bodyPr>
          <a:lstStyle/>
          <a:p>
            <a:pPr algn="ctr">
              <a:lnSpc>
                <a:spcPct val="75000"/>
              </a:lnSpc>
              <a:spcAft>
                <a:spcPts val="1200"/>
              </a:spcAft>
            </a:pPr>
            <a:r>
              <a:rPr lang="en-US" sz="56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In Titusville, PA., On August 27, 1859 By Edward Drake</a:t>
            </a:r>
            <a:endParaRPr lang="en-US" sz="5600" b="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6413" y="1843228"/>
            <a:ext cx="8831174" cy="3238451"/>
          </a:xfrm>
          <a:prstGeom prst="rect">
            <a:avLst/>
          </a:prstGeom>
          <a:noFill/>
        </p:spPr>
        <p:txBody>
          <a:bodyPr wrap="square" rtlCol="0">
            <a:spAutoFit/>
          </a:bodyPr>
          <a:lstStyle/>
          <a:p>
            <a:pPr algn="ctr">
              <a:lnSpc>
                <a:spcPct val="75000"/>
              </a:lnSpc>
              <a:spcAft>
                <a:spcPts val="1200"/>
              </a:spcAft>
            </a:pPr>
            <a:r>
              <a:rPr lang="en-US" sz="6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Today, Oil Is The Most Valuable, Most Widely Used Commodity In The World…</a:t>
            </a:r>
            <a:endParaRPr lang="en-US" sz="68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6413" y="2099405"/>
            <a:ext cx="8831174" cy="2659190"/>
          </a:xfrm>
          <a:prstGeom prst="rect">
            <a:avLst/>
          </a:prstGeom>
          <a:noFill/>
        </p:spPr>
        <p:txBody>
          <a:bodyPr wrap="square" rtlCol="0">
            <a:spAutoFit/>
          </a:bodyPr>
          <a:lstStyle/>
          <a:p>
            <a:pPr algn="ctr">
              <a:lnSpc>
                <a:spcPct val="8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Who </a:t>
            </a:r>
            <a:r>
              <a:rPr lang="en-US" sz="9600" dirty="0" err="1"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Woulda</a:t>
            </a: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 </a:t>
            </a:r>
            <a:r>
              <a:rPr lang="en-US" sz="9600" dirty="0" err="1"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Thunk</a:t>
            </a: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 It?</a:t>
            </a:r>
            <a:endParaRPr lang="en-US" sz="8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6413" y="653407"/>
            <a:ext cx="8831174" cy="5638275"/>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American Oil Companies Were The Ones Who Went To The Middle</a:t>
            </a:r>
            <a:b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East To Help These Nations Develop Their</a:t>
            </a:r>
            <a:b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Oil Industries, And Now All Of The Middle Eastern</a:t>
            </a:r>
            <a:b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Oil Is Nationalized </a:t>
            </a:r>
            <a:endParaRPr lang="en-US" sz="60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audiPrinces.jpg"/>
          <p:cNvPicPr>
            <a:picLocks noChangeAspect="1"/>
          </p:cNvPicPr>
          <p:nvPr/>
        </p:nvPicPr>
        <p:blipFill>
          <a:blip r:embed="rId4"/>
          <a:stretch>
            <a:fillRect/>
          </a:stretch>
        </p:blipFill>
        <p:spPr>
          <a:xfrm>
            <a:off x="2007734" y="307709"/>
            <a:ext cx="5128532" cy="3521082"/>
          </a:xfrm>
          <a:prstGeom prst="rect">
            <a:avLst/>
          </a:prstGeom>
          <a:ln>
            <a:noFill/>
          </a:ln>
          <a:effectLst>
            <a:outerShdw blurRad="127000" dist="139700" dir="2700000" algn="tl" rotWithShape="0">
              <a:schemeClr val="tx1">
                <a:alpha val="65000"/>
              </a:schemeClr>
            </a:outerShdw>
          </a:effectLst>
        </p:spPr>
      </p:pic>
      <p:sp>
        <p:nvSpPr>
          <p:cNvPr id="2" name="TextBox 1"/>
          <p:cNvSpPr txBox="1"/>
          <p:nvPr/>
        </p:nvSpPr>
        <p:spPr>
          <a:xfrm>
            <a:off x="156413" y="3953387"/>
            <a:ext cx="8831174" cy="2868286"/>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Over 60% Of The World’s Oil Supply Is Controlled By A Small Number Of Powerful Arab Rulers</a:t>
            </a:r>
            <a:endParaRPr lang="en-US" sz="48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audiPrinces.jpg"/>
          <p:cNvPicPr>
            <a:picLocks noChangeAspect="1"/>
          </p:cNvPicPr>
          <p:nvPr/>
        </p:nvPicPr>
        <p:blipFill>
          <a:blip r:embed="rId4"/>
          <a:stretch>
            <a:fillRect/>
          </a:stretch>
        </p:blipFill>
        <p:spPr>
          <a:xfrm>
            <a:off x="2062162" y="4000566"/>
            <a:ext cx="5128532" cy="2666836"/>
          </a:xfrm>
          <a:prstGeom prst="rect">
            <a:avLst/>
          </a:prstGeom>
          <a:ln>
            <a:noFill/>
          </a:ln>
          <a:effectLst>
            <a:outerShdw blurRad="127000" dist="139700" dir="2700000" algn="tl" rotWithShape="0">
              <a:schemeClr val="tx1">
                <a:alpha val="65000"/>
              </a:schemeClr>
            </a:outerShdw>
          </a:effectLst>
        </p:spPr>
      </p:pic>
      <p:sp>
        <p:nvSpPr>
          <p:cNvPr id="2" name="TextBox 1"/>
          <p:cNvSpPr txBox="1"/>
          <p:nvPr/>
        </p:nvSpPr>
        <p:spPr>
          <a:xfrm>
            <a:off x="167299" y="108860"/>
            <a:ext cx="8831174" cy="3837204"/>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For Centuries, Students</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Of Prophesy Could Not Understand How The Middle Eastern Nations Could Play Such A Powerful Role In</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End Time Events…</a:t>
            </a:r>
            <a:endParaRPr lang="en-US" sz="44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audiPrinces.jpg"/>
          <p:cNvPicPr>
            <a:picLocks noChangeAspect="1"/>
          </p:cNvPicPr>
          <p:nvPr/>
        </p:nvPicPr>
        <p:blipFill>
          <a:blip r:embed="rId4"/>
          <a:stretch>
            <a:fillRect/>
          </a:stretch>
        </p:blipFill>
        <p:spPr>
          <a:xfrm>
            <a:off x="2062162" y="4000566"/>
            <a:ext cx="5128532" cy="2666836"/>
          </a:xfrm>
          <a:prstGeom prst="rect">
            <a:avLst/>
          </a:prstGeom>
          <a:ln>
            <a:noFill/>
          </a:ln>
          <a:effectLst>
            <a:outerShdw blurRad="127000" dist="139700" dir="2700000" algn="tl" rotWithShape="0">
              <a:schemeClr val="tx1">
                <a:alpha val="65000"/>
              </a:schemeClr>
            </a:outerShdw>
          </a:effectLst>
        </p:spPr>
      </p:pic>
      <p:sp>
        <p:nvSpPr>
          <p:cNvPr id="2" name="TextBox 1"/>
          <p:cNvSpPr txBox="1"/>
          <p:nvPr/>
        </p:nvSpPr>
        <p:spPr>
          <a:xfrm>
            <a:off x="167299" y="925310"/>
            <a:ext cx="8831174" cy="2857514"/>
          </a:xfrm>
          <a:prstGeom prst="rect">
            <a:avLst/>
          </a:prstGeom>
          <a:noFill/>
        </p:spPr>
        <p:txBody>
          <a:bodyPr wrap="square" rtlCol="0">
            <a:spAutoFit/>
          </a:bodyPr>
          <a:lstStyle/>
          <a:p>
            <a:pPr algn="ctr">
              <a:lnSpc>
                <a:spcPct val="75000"/>
              </a:lnSpc>
              <a:spcAft>
                <a:spcPts val="1200"/>
              </a:spcAft>
            </a:pPr>
            <a:r>
              <a:rPr lang="en-US" sz="115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Now</a:t>
            </a:r>
            <a:br>
              <a:rPr lang="en-US" sz="115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br>
            <a:r>
              <a:rPr lang="en-US" sz="115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We Can!</a:t>
            </a:r>
            <a:endParaRPr lang="en-US" sz="8800" b="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a:spLocks noChangeArrowheads="1"/>
          </p:cNvSpPr>
          <p:nvPr/>
        </p:nvSpPr>
        <p:spPr bwMode="auto">
          <a:xfrm>
            <a:off x="1077687" y="2601697"/>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0" name="Rectangle 29"/>
          <p:cNvSpPr>
            <a:spLocks noChangeArrowheads="1"/>
          </p:cNvSpPr>
          <p:nvPr/>
        </p:nvSpPr>
        <p:spPr bwMode="auto">
          <a:xfrm>
            <a:off x="1077687" y="3156879"/>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1" name="Rectangle 30"/>
          <p:cNvSpPr>
            <a:spLocks noChangeArrowheads="1"/>
          </p:cNvSpPr>
          <p:nvPr/>
        </p:nvSpPr>
        <p:spPr bwMode="auto">
          <a:xfrm>
            <a:off x="1077687" y="3712061"/>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2" name="Rectangle 31"/>
          <p:cNvSpPr>
            <a:spLocks noChangeArrowheads="1"/>
          </p:cNvSpPr>
          <p:nvPr/>
        </p:nvSpPr>
        <p:spPr bwMode="auto">
          <a:xfrm>
            <a:off x="1077687" y="4278129"/>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3" name="Rectangle 32"/>
          <p:cNvSpPr>
            <a:spLocks noChangeArrowheads="1"/>
          </p:cNvSpPr>
          <p:nvPr/>
        </p:nvSpPr>
        <p:spPr bwMode="auto">
          <a:xfrm>
            <a:off x="1077687" y="4833311"/>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4" name="Rectangle 33"/>
          <p:cNvSpPr>
            <a:spLocks noChangeArrowheads="1"/>
          </p:cNvSpPr>
          <p:nvPr/>
        </p:nvSpPr>
        <p:spPr bwMode="auto">
          <a:xfrm>
            <a:off x="1077687" y="5388493"/>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5" name="Rectangle 34"/>
          <p:cNvSpPr>
            <a:spLocks noChangeArrowheads="1"/>
          </p:cNvSpPr>
          <p:nvPr/>
        </p:nvSpPr>
        <p:spPr bwMode="auto">
          <a:xfrm>
            <a:off x="1077687" y="5932789"/>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8" name="Rectangle 27"/>
          <p:cNvSpPr>
            <a:spLocks noChangeArrowheads="1"/>
          </p:cNvSpPr>
          <p:nvPr/>
        </p:nvSpPr>
        <p:spPr bwMode="auto">
          <a:xfrm>
            <a:off x="1077685" y="2057401"/>
            <a:ext cx="8066313" cy="2394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384725"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rPr>
              <a:t>Who Controls	</a:t>
            </a:r>
            <a:endParaRPr lang="en-US" sz="5400" b="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384725" y="667830"/>
            <a:ext cx="8374551"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rPr>
              <a:t>The World’s Oil?</a:t>
            </a:r>
            <a:endParaRPr lang="en-US" sz="5400" b="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endParaRPr>
          </a:p>
        </p:txBody>
      </p:sp>
      <p:sp>
        <p:nvSpPr>
          <p:cNvPr id="6" name="TextBox 5"/>
          <p:cNvSpPr txBox="1"/>
          <p:nvPr/>
        </p:nvSpPr>
        <p:spPr>
          <a:xfrm>
            <a:off x="156412" y="1701217"/>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1. </a:t>
            </a: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Saudi Arabia</a:t>
            </a:r>
          </a:p>
        </p:txBody>
      </p:sp>
      <p:sp>
        <p:nvSpPr>
          <p:cNvPr id="7" name="TextBox 6"/>
          <p:cNvSpPr txBox="1"/>
          <p:nvPr/>
        </p:nvSpPr>
        <p:spPr>
          <a:xfrm>
            <a:off x="156413" y="2256399"/>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2. </a:t>
            </a: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Iran</a:t>
            </a:r>
          </a:p>
        </p:txBody>
      </p:sp>
      <p:sp>
        <p:nvSpPr>
          <p:cNvPr id="9" name="TextBox 8"/>
          <p:cNvSpPr txBox="1"/>
          <p:nvPr/>
        </p:nvSpPr>
        <p:spPr>
          <a:xfrm>
            <a:off x="156413" y="2811581"/>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3. </a:t>
            </a: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Iraq</a:t>
            </a:r>
          </a:p>
        </p:txBody>
      </p:sp>
      <p:sp>
        <p:nvSpPr>
          <p:cNvPr id="11" name="TextBox 10"/>
          <p:cNvSpPr txBox="1"/>
          <p:nvPr/>
        </p:nvSpPr>
        <p:spPr>
          <a:xfrm>
            <a:off x="156409" y="3366767"/>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4. </a:t>
            </a: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Kuwait</a:t>
            </a:r>
          </a:p>
        </p:txBody>
      </p:sp>
      <p:sp>
        <p:nvSpPr>
          <p:cNvPr id="12" name="TextBox 11"/>
          <p:cNvSpPr txBox="1"/>
          <p:nvPr/>
        </p:nvSpPr>
        <p:spPr>
          <a:xfrm>
            <a:off x="156409" y="3921949"/>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5. </a:t>
            </a: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UAE</a:t>
            </a:r>
          </a:p>
        </p:txBody>
      </p:sp>
      <p:sp>
        <p:nvSpPr>
          <p:cNvPr id="14" name="TextBox 13"/>
          <p:cNvSpPr txBox="1"/>
          <p:nvPr/>
        </p:nvSpPr>
        <p:spPr>
          <a:xfrm>
            <a:off x="156409" y="4477139"/>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6. </a:t>
            </a: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Russia</a:t>
            </a:r>
          </a:p>
        </p:txBody>
      </p:sp>
      <p:sp>
        <p:nvSpPr>
          <p:cNvPr id="15" name="TextBox 14"/>
          <p:cNvSpPr txBox="1"/>
          <p:nvPr/>
        </p:nvSpPr>
        <p:spPr>
          <a:xfrm>
            <a:off x="156409" y="5032321"/>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7. </a:t>
            </a: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Venezuela</a:t>
            </a:r>
          </a:p>
        </p:txBody>
      </p:sp>
      <p:sp>
        <p:nvSpPr>
          <p:cNvPr id="19" name="TextBox 18"/>
          <p:cNvSpPr txBox="1"/>
          <p:nvPr/>
        </p:nvSpPr>
        <p:spPr>
          <a:xfrm>
            <a:off x="156405" y="5587503"/>
            <a:ext cx="8987587"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t>
            </a:r>
            <a:r>
              <a:rPr lang="en-US"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8. </a:t>
            </a: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Libya</a:t>
            </a:r>
          </a:p>
        </p:txBody>
      </p:sp>
      <p:sp>
        <p:nvSpPr>
          <p:cNvPr id="20" name="TextBox 19"/>
          <p:cNvSpPr txBox="1"/>
          <p:nvPr/>
        </p:nvSpPr>
        <p:spPr>
          <a:xfrm>
            <a:off x="3842656" y="1744757"/>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264 Billion Barrels</a:t>
            </a:r>
          </a:p>
        </p:txBody>
      </p:sp>
      <p:sp>
        <p:nvSpPr>
          <p:cNvPr id="21" name="TextBox 20"/>
          <p:cNvSpPr txBox="1"/>
          <p:nvPr/>
        </p:nvSpPr>
        <p:spPr>
          <a:xfrm>
            <a:off x="3842657" y="2299939"/>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138 Billion Barrels</a:t>
            </a:r>
          </a:p>
        </p:txBody>
      </p:sp>
      <p:sp>
        <p:nvSpPr>
          <p:cNvPr id="22" name="TextBox 21"/>
          <p:cNvSpPr txBox="1"/>
          <p:nvPr/>
        </p:nvSpPr>
        <p:spPr>
          <a:xfrm>
            <a:off x="3842657" y="2855121"/>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115 Billion Barrels</a:t>
            </a:r>
          </a:p>
        </p:txBody>
      </p:sp>
      <p:sp>
        <p:nvSpPr>
          <p:cNvPr id="23" name="TextBox 22"/>
          <p:cNvSpPr txBox="1"/>
          <p:nvPr/>
        </p:nvSpPr>
        <p:spPr>
          <a:xfrm>
            <a:off x="3842653" y="3410307"/>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102 Billion Barrels</a:t>
            </a:r>
          </a:p>
        </p:txBody>
      </p:sp>
      <p:sp>
        <p:nvSpPr>
          <p:cNvPr id="24" name="TextBox 23"/>
          <p:cNvSpPr txBox="1"/>
          <p:nvPr/>
        </p:nvSpPr>
        <p:spPr>
          <a:xfrm>
            <a:off x="3842653" y="3965489"/>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98 Billion Barrels</a:t>
            </a:r>
          </a:p>
        </p:txBody>
      </p:sp>
      <p:sp>
        <p:nvSpPr>
          <p:cNvPr id="25" name="TextBox 24"/>
          <p:cNvSpPr txBox="1"/>
          <p:nvPr/>
        </p:nvSpPr>
        <p:spPr>
          <a:xfrm>
            <a:off x="3842653" y="4520679"/>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80 Billion Barrels</a:t>
            </a:r>
          </a:p>
        </p:txBody>
      </p:sp>
      <p:sp>
        <p:nvSpPr>
          <p:cNvPr id="26" name="TextBox 25"/>
          <p:cNvSpPr txBox="1"/>
          <p:nvPr/>
        </p:nvSpPr>
        <p:spPr>
          <a:xfrm>
            <a:off x="3842653" y="5075861"/>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80 Billion Barrels</a:t>
            </a:r>
          </a:p>
        </p:txBody>
      </p:sp>
      <p:sp>
        <p:nvSpPr>
          <p:cNvPr id="27" name="TextBox 26"/>
          <p:cNvSpPr txBox="1"/>
          <p:nvPr/>
        </p:nvSpPr>
        <p:spPr>
          <a:xfrm>
            <a:off x="3842649" y="5631043"/>
            <a:ext cx="5192479" cy="630942"/>
          </a:xfrm>
          <a:prstGeom prst="rect">
            <a:avLst/>
          </a:prstGeom>
          <a:noFill/>
        </p:spPr>
        <p:txBody>
          <a:bodyPr wrap="square" rtlCol="0">
            <a:spAutoFit/>
          </a:bodyPr>
          <a:lstStyle/>
          <a:p>
            <a:pPr marL="742950" indent="-742950" algn="r">
              <a:spcAft>
                <a:spcPts val="1200"/>
              </a:spcAft>
              <a:buClr>
                <a:srgbClr val="A7FFE2"/>
              </a:buClr>
            </a:pPr>
            <a:r>
              <a:rPr lang="en-US" sz="35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42 Billion Barrels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1+#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0-#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par>
                          <p:cTn id="76" fill="hold">
                            <p:stCondLst>
                              <p:cond delay="500"/>
                            </p:stCondLst>
                            <p:childTnLst>
                              <p:par>
                                <p:cTn id="77" presetID="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1+#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0-#ppt_w/2"/>
                                          </p:val>
                                        </p:tav>
                                        <p:tav tm="100000">
                                          <p:val>
                                            <p:strVal val="#ppt_x"/>
                                          </p:val>
                                        </p:tav>
                                      </p:tavLst>
                                    </p:anim>
                                    <p:anim calcmode="lin" valueType="num">
                                      <p:cBhvr additive="base">
                                        <p:cTn id="86" dur="500" fill="hold"/>
                                        <p:tgtEl>
                                          <p:spTgt spid="14"/>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par>
                          <p:cTn id="90" fill="hold">
                            <p:stCondLst>
                              <p:cond delay="500"/>
                            </p:stCondLst>
                            <p:childTnLst>
                              <p:par>
                                <p:cTn id="91" presetID="2" presetClass="entr" presetSubtype="2"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1+#ppt_w/2"/>
                                          </p:val>
                                        </p:tav>
                                        <p:tav tm="100000">
                                          <p:val>
                                            <p:strVal val="#ppt_x"/>
                                          </p:val>
                                        </p:tav>
                                      </p:tavLst>
                                    </p:anim>
                                    <p:anim calcmode="lin" valueType="num">
                                      <p:cBhvr additive="base">
                                        <p:cTn id="9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0-#ppt_w/2"/>
                                          </p:val>
                                        </p:tav>
                                        <p:tav tm="100000">
                                          <p:val>
                                            <p:strVal val="#ppt_x"/>
                                          </p:val>
                                        </p:tav>
                                      </p:tavLst>
                                    </p:anim>
                                    <p:anim calcmode="lin" valueType="num">
                                      <p:cBhvr additive="base">
                                        <p:cTn id="100" dur="500" fill="hold"/>
                                        <p:tgtEl>
                                          <p:spTgt spid="15"/>
                                        </p:tgtEl>
                                        <p:attrNameLst>
                                          <p:attrName>ppt_y</p:attrName>
                                        </p:attrNameLst>
                                      </p:cBhvr>
                                      <p:tavLst>
                                        <p:tav tm="0">
                                          <p:val>
                                            <p:strVal val="#ppt_y"/>
                                          </p:val>
                                        </p:tav>
                                        <p:tav tm="100000">
                                          <p:val>
                                            <p:strVal val="#ppt_y"/>
                                          </p:val>
                                        </p:tav>
                                      </p:tavLst>
                                    </p:anim>
                                  </p:childTnLst>
                                </p:cTn>
                              </p:par>
                              <p:par>
                                <p:cTn id="101" presetID="10"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500"/>
                            </p:stCondLst>
                            <p:childTnLst>
                              <p:par>
                                <p:cTn id="105" presetID="2" presetClass="entr" presetSubtype="2"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1+#ppt_w/2"/>
                                          </p:val>
                                        </p:tav>
                                        <p:tav tm="100000">
                                          <p:val>
                                            <p:strVal val="#ppt_x"/>
                                          </p:val>
                                        </p:tav>
                                      </p:tavLst>
                                    </p:anim>
                                    <p:anim calcmode="lin" valueType="num">
                                      <p:cBhvr additive="base">
                                        <p:cTn id="10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additive="base">
                                        <p:cTn id="113" dur="500" fill="hold"/>
                                        <p:tgtEl>
                                          <p:spTgt spid="19"/>
                                        </p:tgtEl>
                                        <p:attrNameLst>
                                          <p:attrName>ppt_x</p:attrName>
                                        </p:attrNameLst>
                                      </p:cBhvr>
                                      <p:tavLst>
                                        <p:tav tm="0">
                                          <p:val>
                                            <p:strVal val="0-#ppt_w/2"/>
                                          </p:val>
                                        </p:tav>
                                        <p:tav tm="100000">
                                          <p:val>
                                            <p:strVal val="#ppt_x"/>
                                          </p:val>
                                        </p:tav>
                                      </p:tavLst>
                                    </p:anim>
                                    <p:anim calcmode="lin" valueType="num">
                                      <p:cBhvr additive="base">
                                        <p:cTn id="114" dur="500" fill="hold"/>
                                        <p:tgtEl>
                                          <p:spTgt spid="19"/>
                                        </p:tgtEl>
                                        <p:attrNameLst>
                                          <p:attrName>ppt_y</p:attrName>
                                        </p:attrNameLst>
                                      </p:cBhvr>
                                      <p:tavLst>
                                        <p:tav tm="0">
                                          <p:val>
                                            <p:strVal val="#ppt_y"/>
                                          </p:val>
                                        </p:tav>
                                        <p:tav tm="100000">
                                          <p:val>
                                            <p:strVal val="#ppt_y"/>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childTnLst>
                          </p:cTn>
                        </p:par>
                        <p:par>
                          <p:cTn id="118" fill="hold">
                            <p:stCondLst>
                              <p:cond delay="500"/>
                            </p:stCondLst>
                            <p:childTnLst>
                              <p:par>
                                <p:cTn id="119" presetID="2" presetClass="entr" presetSubtype="2"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1+#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28" grpId="0" animBg="1"/>
      <p:bldP spid="2" grpId="0"/>
      <p:bldP spid="4" grpId="0"/>
      <p:bldP spid="6" grpId="0"/>
      <p:bldP spid="7" grpId="0"/>
      <p:bldP spid="9" grpId="0"/>
      <p:bldP spid="11" grpId="0"/>
      <p:bldP spid="12" grpId="0"/>
      <p:bldP spid="14" grpId="0"/>
      <p:bldP spid="15" grpId="0"/>
      <p:bldP spid="19" grpId="0"/>
      <p:bldP spid="20" grpId="0"/>
      <p:bldP spid="21" grpId="0"/>
      <p:bldP spid="22" grpId="0"/>
      <p:bldP spid="23" grpId="0"/>
      <p:bldP spid="24" grpId="0"/>
      <p:bldP spid="25"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rPr>
              <a:t>Who Controls	</a:t>
            </a:r>
            <a:endParaRPr lang="en-US" sz="5400" b="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384725" y="667830"/>
            <a:ext cx="8374551"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rPr>
              <a:t>The World’s Oil?</a:t>
            </a:r>
            <a:endParaRPr lang="en-US" sz="5400" b="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endParaRPr>
          </a:p>
        </p:txBody>
      </p:sp>
      <p:sp>
        <p:nvSpPr>
          <p:cNvPr id="36" name="TextBox 35"/>
          <p:cNvSpPr txBox="1"/>
          <p:nvPr/>
        </p:nvSpPr>
        <p:spPr>
          <a:xfrm>
            <a:off x="156413" y="2639693"/>
            <a:ext cx="8831174" cy="2384179"/>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United States Is Ranked 11</a:t>
            </a:r>
            <a:r>
              <a:rPr lang="en-US" sz="6600" baseline="30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a:t>
            </a: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With 30 Billion Barrels Of Oil</a:t>
            </a:r>
            <a:endParaRPr lang="en-US" sz="6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1" y="2264234"/>
            <a:ext cx="9143998" cy="361405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pic>
        <p:nvPicPr>
          <p:cNvPr id="6" name="Picture 5" descr="GoldaMeir.jpg"/>
          <p:cNvPicPr>
            <a:picLocks noChangeAspect="1"/>
          </p:cNvPicPr>
          <p:nvPr/>
        </p:nvPicPr>
        <p:blipFill>
          <a:blip r:embed="rId4"/>
          <a:stretch>
            <a:fillRect/>
          </a:stretch>
        </p:blipFill>
        <p:spPr>
          <a:xfrm>
            <a:off x="5947909" y="2057402"/>
            <a:ext cx="3047321" cy="4011747"/>
          </a:xfrm>
          <a:prstGeom prst="rect">
            <a:avLst/>
          </a:prstGeom>
          <a:ln>
            <a:noFill/>
          </a:ln>
          <a:effectLst>
            <a:outerShdw blurRad="292100" dist="139700" dir="2700000" algn="tl" rotWithShape="0">
              <a:schemeClr val="tx1">
                <a:alpha val="65000"/>
              </a:schemeClr>
            </a:outerShdw>
          </a:effectLst>
        </p:spPr>
      </p:pic>
      <p:sp>
        <p:nvSpPr>
          <p:cNvPr id="2" name="TextBox 1"/>
          <p:cNvSpPr txBox="1"/>
          <p:nvPr/>
        </p:nvSpPr>
        <p:spPr>
          <a:xfrm>
            <a:off x="384725"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rPr>
              <a:t>Who Controls	</a:t>
            </a:r>
            <a:endParaRPr lang="en-US" sz="5400" b="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384725" y="667830"/>
            <a:ext cx="8374551"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rPr>
              <a:t>The World’s Oil?</a:t>
            </a:r>
            <a:endParaRPr lang="en-US" sz="5400" b="0" dirty="0" smtClean="0">
              <a:ln w="3175">
                <a:solidFill>
                  <a:schemeClr val="tx1"/>
                </a:solidFill>
              </a:ln>
              <a:solidFill>
                <a:srgbClr val="8BFFFF"/>
              </a:solidFill>
              <a:effectLst>
                <a:outerShdw blurRad="101600" dist="63500" dir="2700000" algn="tl" rotWithShape="0">
                  <a:schemeClr val="tx1">
                    <a:alpha val="70000"/>
                  </a:schemeClr>
                </a:outerShdw>
              </a:effectLst>
              <a:latin typeface="blzee" pitchFamily="2" charset="0"/>
            </a:endParaRPr>
          </a:p>
        </p:txBody>
      </p:sp>
      <p:sp>
        <p:nvSpPr>
          <p:cNvPr id="36" name="TextBox 35"/>
          <p:cNvSpPr txBox="1"/>
          <p:nvPr/>
        </p:nvSpPr>
        <p:spPr>
          <a:xfrm>
            <a:off x="58439" y="2019191"/>
            <a:ext cx="5874273" cy="4159344"/>
          </a:xfrm>
          <a:prstGeom prst="rect">
            <a:avLst/>
          </a:prstGeom>
          <a:noFill/>
        </p:spPr>
        <p:txBody>
          <a:bodyPr wrap="square" rtlCol="0">
            <a:spAutoFit/>
          </a:bodyPr>
          <a:lstStyle/>
          <a:p>
            <a:pPr algn="ctr">
              <a:lnSpc>
                <a:spcPct val="75000"/>
              </a:lnSpc>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Former Prime Minister Of Israel Golda </a:t>
            </a:r>
            <a:r>
              <a:rPr lang="en-US" sz="44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Meir</a:t>
            </a: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Said </a:t>
            </a:r>
            <a:r>
              <a:rPr lang="en-US" sz="4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“Moses Dragged Us 40 Years Through The Desert To Bring Us To The One Place In The Middle East Where There Is No Oil!”</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1259175"/>
            <a:ext cx="8831174" cy="4339650"/>
          </a:xfrm>
          <a:prstGeom prst="rect">
            <a:avLst/>
          </a:prstGeom>
          <a:noFill/>
        </p:spPr>
        <p:txBody>
          <a:bodyPr wrap="square" rtlCol="0">
            <a:spAutoFit/>
          </a:bodyPr>
          <a:lstStyle/>
          <a:p>
            <a:pPr algn="ctr">
              <a:lnSpc>
                <a:spcPct val="75000"/>
              </a:lnSpc>
              <a:spcAft>
                <a:spcPts val="1200"/>
              </a:spcAft>
            </a:pPr>
            <a:r>
              <a:rPr lang="en-US" sz="6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The Book Revelation </a:t>
            </a:r>
            <a:r>
              <a:rPr lang="en-US" sz="48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(Which Means An Unveiling Or Revealing Of Things To Come) </a:t>
            </a:r>
            <a:r>
              <a:rPr lang="en-US" sz="6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We See Some “Snap Shots” Of Things That Will Come To Pass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725"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Who Uses Most Of	</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384725" y="667830"/>
            <a:ext cx="8374551"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The World’s Oil?</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156413" y="2162071"/>
            <a:ext cx="8831174" cy="3907673"/>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United States Uses 25% Of All The Oil Produced In The World – Followed By Europe, China And Japan</a:t>
            </a:r>
            <a:endParaRPr lang="en-US" sz="6000" b="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oldaMeir.jpg"/>
          <p:cNvPicPr>
            <a:picLocks noChangeAspect="1"/>
          </p:cNvPicPr>
          <p:nvPr/>
        </p:nvPicPr>
        <p:blipFill>
          <a:blip r:embed="rId4"/>
          <a:stretch>
            <a:fillRect/>
          </a:stretch>
        </p:blipFill>
        <p:spPr>
          <a:xfrm rot="21432396">
            <a:off x="4742987" y="1911702"/>
            <a:ext cx="4042231" cy="2638474"/>
          </a:xfrm>
          <a:prstGeom prst="rect">
            <a:avLst/>
          </a:prstGeom>
          <a:ln>
            <a:noFill/>
          </a:ln>
          <a:effectLst>
            <a:outerShdw blurRad="292100" dist="139700" dir="2700000" algn="tl" rotWithShape="0">
              <a:schemeClr val="tx1">
                <a:alpha val="65000"/>
              </a:schemeClr>
            </a:outerShdw>
          </a:effectLst>
        </p:spPr>
      </p:pic>
      <p:sp>
        <p:nvSpPr>
          <p:cNvPr id="5" name="Rectangle 4"/>
          <p:cNvSpPr>
            <a:spLocks noChangeArrowheads="1"/>
          </p:cNvSpPr>
          <p:nvPr/>
        </p:nvSpPr>
        <p:spPr bwMode="auto">
          <a:xfrm>
            <a:off x="0" y="279317"/>
            <a:ext cx="9143998" cy="85810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529688"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Oil Diplomacy:</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418178" y="712434"/>
            <a:ext cx="8374551" cy="938719"/>
          </a:xfrm>
          <a:prstGeom prst="rect">
            <a:avLst/>
          </a:prstGeom>
          <a:noFill/>
        </p:spPr>
        <p:txBody>
          <a:bodyPr wrap="square" rtlCol="0">
            <a:spAutoFit/>
          </a:bodyPr>
          <a:lstStyle/>
          <a:p>
            <a:pPr algn="r">
              <a:spcAft>
                <a:spcPts val="1200"/>
              </a:spcAft>
            </a:pPr>
            <a:r>
              <a:rPr lang="en-US" sz="550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Using Oil As A Weapon</a:t>
            </a:r>
            <a:endParaRPr lang="en-US" sz="55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102223" y="2634935"/>
            <a:ext cx="4757056" cy="2123658"/>
          </a:xfrm>
          <a:prstGeom prst="rect">
            <a:avLst/>
          </a:prstGeom>
          <a:noFill/>
        </p:spPr>
        <p:txBody>
          <a:bodyPr wrap="square" rtlCol="0">
            <a:spAutoFit/>
          </a:bodyPr>
          <a:lstStyle/>
          <a:p>
            <a:pPr algn="ctr">
              <a:lnSpc>
                <a:spcPct val="75000"/>
              </a:lnSpc>
              <a:spcAft>
                <a:spcPts val="1200"/>
              </a:spcAft>
            </a:pPr>
            <a:r>
              <a:rPr lang="en-US" sz="4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Arab Nations United Against Israel In 1973 (Yom Kippur War),</a:t>
            </a:r>
            <a:endParaRPr lang="en-US"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
        <p:nvSpPr>
          <p:cNvPr id="7" name="TextBox 6"/>
          <p:cNvSpPr txBox="1"/>
          <p:nvPr/>
        </p:nvSpPr>
        <p:spPr>
          <a:xfrm>
            <a:off x="78205" y="4739777"/>
            <a:ext cx="8987591" cy="1615827"/>
          </a:xfrm>
          <a:prstGeom prst="rect">
            <a:avLst/>
          </a:prstGeom>
          <a:noFill/>
        </p:spPr>
        <p:txBody>
          <a:bodyPr wrap="square" rtlCol="0">
            <a:spAutoFit/>
          </a:bodyPr>
          <a:lstStyle/>
          <a:p>
            <a:pPr algn="ctr">
              <a:lnSpc>
                <a:spcPct val="75000"/>
              </a:lnSpc>
              <a:spcAft>
                <a:spcPts val="1200"/>
              </a:spcAft>
            </a:pPr>
            <a:r>
              <a:rPr lang="en-US" sz="4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And On October 17</a:t>
            </a:r>
            <a:r>
              <a:rPr lang="en-US" sz="4400" baseline="30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a:t>
            </a:r>
            <a:r>
              <a:rPr lang="en-US" sz="4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 1973 They Agreed To Reduce The Oil Supply</a:t>
            </a:r>
            <a:br>
              <a:rPr lang="en-US" sz="4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To Nations Who Favored Israel </a:t>
            </a:r>
            <a:endParaRPr lang="en-US"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oldaMeir.jpg"/>
          <p:cNvPicPr>
            <a:picLocks noChangeAspect="1"/>
          </p:cNvPicPr>
          <p:nvPr/>
        </p:nvPicPr>
        <p:blipFill>
          <a:blip r:embed="rId4"/>
          <a:stretch>
            <a:fillRect/>
          </a:stretch>
        </p:blipFill>
        <p:spPr>
          <a:xfrm rot="21432396">
            <a:off x="4742987" y="1911702"/>
            <a:ext cx="4042231" cy="2638474"/>
          </a:xfrm>
          <a:prstGeom prst="rect">
            <a:avLst/>
          </a:prstGeom>
          <a:ln>
            <a:noFill/>
          </a:ln>
          <a:effectLst>
            <a:outerShdw blurRad="292100" dist="139700" dir="2700000" algn="tl" rotWithShape="0">
              <a:schemeClr val="tx1">
                <a:alpha val="65000"/>
              </a:schemeClr>
            </a:outerShdw>
          </a:effectLst>
        </p:spPr>
      </p:pic>
      <p:sp>
        <p:nvSpPr>
          <p:cNvPr id="5" name="Rectangle 4"/>
          <p:cNvSpPr>
            <a:spLocks noChangeArrowheads="1"/>
          </p:cNvSpPr>
          <p:nvPr/>
        </p:nvSpPr>
        <p:spPr bwMode="auto">
          <a:xfrm>
            <a:off x="0" y="279317"/>
            <a:ext cx="9143998" cy="85810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529688"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Oil Diplomacy:</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418178" y="712434"/>
            <a:ext cx="8374551" cy="938719"/>
          </a:xfrm>
          <a:prstGeom prst="rect">
            <a:avLst/>
          </a:prstGeom>
          <a:noFill/>
        </p:spPr>
        <p:txBody>
          <a:bodyPr wrap="square" rtlCol="0">
            <a:spAutoFit/>
          </a:bodyPr>
          <a:lstStyle/>
          <a:p>
            <a:pPr algn="r">
              <a:spcAft>
                <a:spcPts val="1200"/>
              </a:spcAft>
            </a:pPr>
            <a:r>
              <a:rPr lang="en-US" sz="550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Using Oil As A Weapon</a:t>
            </a:r>
            <a:endParaRPr lang="en-US" sz="55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102223" y="2057977"/>
            <a:ext cx="4757056" cy="2311915"/>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Oil Quadrupled</a:t>
            </a:r>
            <a:b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In Price, From $3 To $12 A Barrel!</a:t>
            </a:r>
          </a:p>
        </p:txBody>
      </p:sp>
      <p:sp>
        <p:nvSpPr>
          <p:cNvPr id="7" name="TextBox 6"/>
          <p:cNvSpPr txBox="1"/>
          <p:nvPr/>
        </p:nvSpPr>
        <p:spPr>
          <a:xfrm>
            <a:off x="78205" y="4739777"/>
            <a:ext cx="8987591" cy="1759136"/>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This Is The First Time Unified</a:t>
            </a:r>
            <a:b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Arab Nations Impacted The</a:t>
            </a:r>
            <a:b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World Economy</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oldaMeir.jpg"/>
          <p:cNvPicPr>
            <a:picLocks noChangeAspect="1"/>
          </p:cNvPicPr>
          <p:nvPr/>
        </p:nvPicPr>
        <p:blipFill>
          <a:blip r:embed="rId4"/>
          <a:stretch>
            <a:fillRect/>
          </a:stretch>
        </p:blipFill>
        <p:spPr>
          <a:xfrm>
            <a:off x="5158244" y="1981212"/>
            <a:ext cx="3014157" cy="2960862"/>
          </a:xfrm>
          <a:prstGeom prst="rect">
            <a:avLst/>
          </a:prstGeom>
          <a:ln>
            <a:noFill/>
          </a:ln>
          <a:effectLst>
            <a:outerShdw blurRad="292100" dist="139700" dir="2700000" algn="tl" rotWithShape="0">
              <a:schemeClr val="tx1">
                <a:alpha val="65000"/>
              </a:schemeClr>
            </a:outerShdw>
          </a:effectLst>
        </p:spPr>
      </p:pic>
      <p:sp>
        <p:nvSpPr>
          <p:cNvPr id="5" name="Rectangle 4"/>
          <p:cNvSpPr>
            <a:spLocks noChangeArrowheads="1"/>
          </p:cNvSpPr>
          <p:nvPr/>
        </p:nvSpPr>
        <p:spPr bwMode="auto">
          <a:xfrm>
            <a:off x="0" y="279317"/>
            <a:ext cx="9143998" cy="85810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529688"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Oil Diplomacy:</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418178" y="712434"/>
            <a:ext cx="8374551" cy="938719"/>
          </a:xfrm>
          <a:prstGeom prst="rect">
            <a:avLst/>
          </a:prstGeom>
          <a:noFill/>
        </p:spPr>
        <p:txBody>
          <a:bodyPr wrap="square" rtlCol="0">
            <a:spAutoFit/>
          </a:bodyPr>
          <a:lstStyle/>
          <a:p>
            <a:pPr algn="r">
              <a:spcAft>
                <a:spcPts val="1200"/>
              </a:spcAft>
            </a:pPr>
            <a:r>
              <a:rPr lang="en-US" sz="550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Using Oil As A Weapon</a:t>
            </a:r>
            <a:endParaRPr lang="en-US" sz="55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145767" y="3298981"/>
            <a:ext cx="4757056" cy="1759136"/>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On January 23</a:t>
            </a:r>
            <a:r>
              <a:rPr lang="en-US" sz="4800" baseline="30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rd</a:t>
            </a: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 1980, President Jimmy Carter</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
        <p:nvSpPr>
          <p:cNvPr id="7" name="TextBox 6"/>
          <p:cNvSpPr txBox="1"/>
          <p:nvPr/>
        </p:nvSpPr>
        <p:spPr>
          <a:xfrm>
            <a:off x="78205" y="5055471"/>
            <a:ext cx="8987591" cy="651140"/>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Set Forth The “Carter Doctrine”</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oldaMeir.jpg"/>
          <p:cNvPicPr>
            <a:picLocks noChangeAspect="1"/>
          </p:cNvPicPr>
          <p:nvPr/>
        </p:nvPicPr>
        <p:blipFill>
          <a:blip r:embed="rId4"/>
          <a:stretch>
            <a:fillRect/>
          </a:stretch>
        </p:blipFill>
        <p:spPr>
          <a:xfrm>
            <a:off x="4528446" y="1668762"/>
            <a:ext cx="3005919" cy="3469260"/>
          </a:xfrm>
          <a:prstGeom prst="rect">
            <a:avLst/>
          </a:prstGeom>
          <a:ln>
            <a:noFill/>
          </a:ln>
          <a:effectLst>
            <a:outerShdw blurRad="292100" dist="139700" dir="2700000" algn="tl" rotWithShape="0">
              <a:schemeClr val="tx1">
                <a:alpha val="65000"/>
              </a:schemeClr>
            </a:outerShdw>
          </a:effectLst>
        </p:spPr>
      </p:pic>
      <p:sp>
        <p:nvSpPr>
          <p:cNvPr id="5" name="Rectangle 4"/>
          <p:cNvSpPr>
            <a:spLocks noChangeArrowheads="1"/>
          </p:cNvSpPr>
          <p:nvPr/>
        </p:nvSpPr>
        <p:spPr bwMode="auto">
          <a:xfrm>
            <a:off x="0" y="279317"/>
            <a:ext cx="9143998" cy="85810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529688"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Oil Diplomacy:</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418178" y="712434"/>
            <a:ext cx="8374551" cy="938719"/>
          </a:xfrm>
          <a:prstGeom prst="rect">
            <a:avLst/>
          </a:prstGeom>
          <a:noFill/>
        </p:spPr>
        <p:txBody>
          <a:bodyPr wrap="square" rtlCol="0">
            <a:spAutoFit/>
          </a:bodyPr>
          <a:lstStyle/>
          <a:p>
            <a:pPr algn="r">
              <a:spcAft>
                <a:spcPts val="1200"/>
              </a:spcAft>
            </a:pPr>
            <a:r>
              <a:rPr lang="en-US" sz="550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Using Oil As A Weapon</a:t>
            </a:r>
            <a:endParaRPr lang="en-US" sz="55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145767" y="2961515"/>
            <a:ext cx="4757056" cy="2313134"/>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In 1990, President George H.W. Bush Used</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
        <p:nvSpPr>
          <p:cNvPr id="7" name="TextBox 6"/>
          <p:cNvSpPr txBox="1"/>
          <p:nvPr/>
        </p:nvSpPr>
        <p:spPr>
          <a:xfrm>
            <a:off x="78205" y="5207875"/>
            <a:ext cx="8987591" cy="1205138"/>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Armed Forces To Drive Iraq</a:t>
            </a:r>
            <a:b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Out Of Kuwait</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oldaMeir.jpg"/>
          <p:cNvPicPr>
            <a:picLocks noChangeAspect="1"/>
          </p:cNvPicPr>
          <p:nvPr/>
        </p:nvPicPr>
        <p:blipFill>
          <a:blip r:embed="rId4"/>
          <a:stretch>
            <a:fillRect/>
          </a:stretch>
        </p:blipFill>
        <p:spPr>
          <a:xfrm>
            <a:off x="4855026" y="1785857"/>
            <a:ext cx="3005919" cy="3235069"/>
          </a:xfrm>
          <a:prstGeom prst="rect">
            <a:avLst/>
          </a:prstGeom>
          <a:ln>
            <a:noFill/>
          </a:ln>
          <a:effectLst>
            <a:outerShdw blurRad="292100" dist="139700" dir="2700000" algn="tl" rotWithShape="0">
              <a:schemeClr val="tx1">
                <a:alpha val="65000"/>
              </a:schemeClr>
            </a:outerShdw>
          </a:effectLst>
        </p:spPr>
      </p:pic>
      <p:sp>
        <p:nvSpPr>
          <p:cNvPr id="5" name="Rectangle 4"/>
          <p:cNvSpPr>
            <a:spLocks noChangeArrowheads="1"/>
          </p:cNvSpPr>
          <p:nvPr/>
        </p:nvSpPr>
        <p:spPr bwMode="auto">
          <a:xfrm>
            <a:off x="0" y="279317"/>
            <a:ext cx="9143998" cy="85810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529688"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Oil Diplomacy:</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418178" y="712434"/>
            <a:ext cx="8374551" cy="938719"/>
          </a:xfrm>
          <a:prstGeom prst="rect">
            <a:avLst/>
          </a:prstGeom>
          <a:noFill/>
        </p:spPr>
        <p:txBody>
          <a:bodyPr wrap="square" rtlCol="0">
            <a:spAutoFit/>
          </a:bodyPr>
          <a:lstStyle/>
          <a:p>
            <a:pPr algn="r">
              <a:spcAft>
                <a:spcPts val="1200"/>
              </a:spcAft>
            </a:pPr>
            <a:r>
              <a:rPr lang="en-US" sz="550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Using Oil As A Weapon</a:t>
            </a:r>
            <a:endParaRPr lang="en-US" sz="55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145767" y="2961515"/>
            <a:ext cx="4757056" cy="2308324"/>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In 2003, President George W. Bush Used Armed</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
        <p:nvSpPr>
          <p:cNvPr id="7" name="TextBox 6"/>
          <p:cNvSpPr txBox="1"/>
          <p:nvPr/>
        </p:nvSpPr>
        <p:spPr>
          <a:xfrm>
            <a:off x="78205" y="5207875"/>
            <a:ext cx="8987591" cy="1205138"/>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Forces To Invade Iraq And Overthrow Saddam Hussein</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oldaMeir.jpg"/>
          <p:cNvPicPr>
            <a:picLocks noChangeAspect="1"/>
          </p:cNvPicPr>
          <p:nvPr/>
        </p:nvPicPr>
        <p:blipFill>
          <a:blip r:embed="rId4"/>
          <a:stretch>
            <a:fillRect/>
          </a:stretch>
        </p:blipFill>
        <p:spPr>
          <a:xfrm>
            <a:off x="4506674" y="2231585"/>
            <a:ext cx="3939083" cy="2704445"/>
          </a:xfrm>
          <a:prstGeom prst="rect">
            <a:avLst/>
          </a:prstGeom>
          <a:ln>
            <a:noFill/>
          </a:ln>
          <a:effectLst>
            <a:outerShdw blurRad="292100" dist="139700" dir="2700000" algn="tl" rotWithShape="0">
              <a:schemeClr val="tx1">
                <a:alpha val="65000"/>
              </a:schemeClr>
            </a:outerShdw>
          </a:effectLst>
        </p:spPr>
      </p:pic>
      <p:sp>
        <p:nvSpPr>
          <p:cNvPr id="5" name="Rectangle 4"/>
          <p:cNvSpPr>
            <a:spLocks noChangeArrowheads="1"/>
          </p:cNvSpPr>
          <p:nvPr/>
        </p:nvSpPr>
        <p:spPr bwMode="auto">
          <a:xfrm>
            <a:off x="0" y="279317"/>
            <a:ext cx="9143998" cy="85810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529688" y="58218"/>
            <a:ext cx="837455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Oil Diplomacy:</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endParaRPr>
          </a:p>
        </p:txBody>
      </p:sp>
      <p:sp>
        <p:nvSpPr>
          <p:cNvPr id="3" name="TextBox 2"/>
          <p:cNvSpPr txBox="1"/>
          <p:nvPr/>
        </p:nvSpPr>
        <p:spPr>
          <a:xfrm>
            <a:off x="418178" y="712434"/>
            <a:ext cx="8374551" cy="938719"/>
          </a:xfrm>
          <a:prstGeom prst="rect">
            <a:avLst/>
          </a:prstGeom>
          <a:noFill/>
        </p:spPr>
        <p:txBody>
          <a:bodyPr wrap="square" rtlCol="0">
            <a:spAutoFit/>
          </a:bodyPr>
          <a:lstStyle/>
          <a:p>
            <a:pPr algn="r">
              <a:spcAft>
                <a:spcPts val="1200"/>
              </a:spcAft>
            </a:pPr>
            <a:r>
              <a:rPr lang="en-US" sz="550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Using Oil As A Weapon</a:t>
            </a:r>
            <a:endParaRPr lang="en-US" sz="55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endParaRPr>
          </a:p>
        </p:txBody>
      </p:sp>
      <p:sp>
        <p:nvSpPr>
          <p:cNvPr id="4" name="TextBox 3"/>
          <p:cNvSpPr txBox="1"/>
          <p:nvPr/>
        </p:nvSpPr>
        <p:spPr>
          <a:xfrm>
            <a:off x="91337" y="3277209"/>
            <a:ext cx="4535090" cy="1754326"/>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Just Last</a:t>
            </a:r>
            <a:b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Week, OPEC</a:t>
            </a:r>
            <a:b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Cut Production</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
        <p:nvSpPr>
          <p:cNvPr id="7" name="TextBox 6"/>
          <p:cNvSpPr txBox="1"/>
          <p:nvPr/>
        </p:nvSpPr>
        <p:spPr>
          <a:xfrm>
            <a:off x="78205" y="5011927"/>
            <a:ext cx="8987591" cy="1205138"/>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By 1.5 Million Barrels A Day To Drive The Price Of Oil Back Up!</a:t>
            </a:r>
            <a:endParaRPr lang="en-US" sz="4400" b="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tate Of The Economy - 03.jpg"/>
          <p:cNvPicPr>
            <a:picLocks noChangeAspect="1"/>
          </p:cNvPicPr>
          <p:nvPr/>
        </p:nvPicPr>
        <p:blipFill>
          <a:blip r:embed="rId4"/>
          <a:stretch>
            <a:fillRect/>
          </a:stretch>
        </p:blipFill>
        <p:spPr>
          <a:xfrm>
            <a:off x="0" y="0"/>
            <a:ext cx="9144000" cy="6858000"/>
          </a:xfrm>
          <a:prstGeom prst="rect">
            <a:avLst/>
          </a:prstGeom>
        </p:spPr>
      </p:pic>
      <p:pic>
        <p:nvPicPr>
          <p:cNvPr id="6" name="Picture 5" descr="State Of The Economy - 03.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6413" y="2844225"/>
            <a:ext cx="8831174" cy="1169551"/>
          </a:xfrm>
          <a:prstGeom prst="rect">
            <a:avLst/>
          </a:prstGeom>
          <a:noFill/>
        </p:spPr>
        <p:txBody>
          <a:bodyPr wrap="square" rtlCol="0">
            <a:spAutoFit/>
          </a:bodyPr>
          <a:lstStyle/>
          <a:p>
            <a:pPr algn="ctr">
              <a:spcAft>
                <a:spcPts val="1200"/>
              </a:spcAft>
            </a:pPr>
            <a:r>
              <a:rPr lang="en-US" sz="700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rPr>
              <a:t>WHAT SHOULD I DO?</a:t>
            </a:r>
            <a:endParaRPr lang="en-US" sz="7000" b="0" dirty="0" smtClean="0">
              <a:ln w="3175">
                <a:solidFill>
                  <a:schemeClr val="tx1"/>
                </a:solidFill>
              </a:ln>
              <a:solidFill>
                <a:srgbClr val="8BFFFF"/>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9" y="79990"/>
            <a:ext cx="8719182"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1.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Wait On The Lord</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228398"/>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24:33-36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33</a:t>
            </a:r>
            <a:r>
              <a:rPr lang="en-US" dirty="0" smtClean="0">
                <a:solidFill>
                  <a:schemeClr val="bg1"/>
                </a:solidFill>
              </a:rPr>
              <a:t> So likewise ye, when ye shall see all these things, know that it is near, even at the doors. </a:t>
            </a:r>
          </a:p>
          <a:p>
            <a:r>
              <a:rPr lang="en-US" dirty="0" smtClean="0">
                <a:solidFill>
                  <a:srgbClr val="99CC00"/>
                </a:solidFill>
              </a:rPr>
              <a:t>34</a:t>
            </a:r>
            <a:r>
              <a:rPr lang="en-US" dirty="0" smtClean="0">
                <a:solidFill>
                  <a:schemeClr val="bg1"/>
                </a:solidFill>
              </a:rPr>
              <a:t> Verily I say unto you, This generation shall not pass, till all these things be fulfilled.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descr="FourHorsemen-02.jpg"/>
          <p:cNvPicPr>
            <a:picLocks noChangeAspect="1"/>
          </p:cNvPicPr>
          <p:nvPr/>
        </p:nvPicPr>
        <p:blipFill>
          <a:blip r:embed="rId4"/>
          <a:stretch>
            <a:fillRect/>
          </a:stretch>
        </p:blipFill>
        <p:spPr>
          <a:xfrm>
            <a:off x="598051" y="615803"/>
            <a:ext cx="7947899" cy="5960924"/>
          </a:xfrm>
          <a:prstGeom prst="rect">
            <a:avLst/>
          </a:prstGeom>
          <a:ln>
            <a:noFill/>
          </a:ln>
          <a:effectLst>
            <a:outerShdw blurRad="292100" dist="139700" dir="2700000" algn="tl" rotWithShape="0">
              <a:schemeClr val="tx1">
                <a:alpha val="65000"/>
              </a:schemeClr>
            </a:outerShdw>
          </a:effectLst>
        </p:spPr>
      </p:pic>
      <p:sp>
        <p:nvSpPr>
          <p:cNvPr id="13" name="TextBox 12"/>
          <p:cNvSpPr txBox="1"/>
          <p:nvPr/>
        </p:nvSpPr>
        <p:spPr>
          <a:xfrm>
            <a:off x="136071" y="127574"/>
            <a:ext cx="8871858"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FOUR HORSEMEN OF</a:t>
            </a:r>
          </a:p>
        </p:txBody>
      </p:sp>
      <p:sp>
        <p:nvSpPr>
          <p:cNvPr id="14" name="TextBox 13"/>
          <p:cNvSpPr txBox="1"/>
          <p:nvPr/>
        </p:nvSpPr>
        <p:spPr>
          <a:xfrm>
            <a:off x="136071" y="787111"/>
            <a:ext cx="8871858" cy="1323439"/>
          </a:xfrm>
          <a:prstGeom prst="rect">
            <a:avLst/>
          </a:prstGeom>
          <a:noFill/>
        </p:spPr>
        <p:txBody>
          <a:bodyPr wrap="square" rtlCol="0">
            <a:spAutoFit/>
          </a:bodyPr>
          <a:lstStyle/>
          <a:p>
            <a:pPr algn="ctr">
              <a:spcAft>
                <a:spcPts val="1200"/>
              </a:spcAft>
            </a:pPr>
            <a:r>
              <a:rPr lang="en-US" sz="780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APOCALYPSE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23" presetClass="entr" presetSubtype="3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6*min(max(#ppt_w*#ppt_h,.3),1)-7.4)/-.7*#ppt_w"/>
                                          </p:val>
                                        </p:tav>
                                        <p:tav tm="100000">
                                          <p:val>
                                            <p:strVal val="#ppt_w"/>
                                          </p:val>
                                        </p:tav>
                                      </p:tavLst>
                                    </p:anim>
                                    <p:anim calcmode="lin" valueType="num">
                                      <p:cBhvr>
                                        <p:cTn id="13" dur="1000" fill="hold"/>
                                        <p:tgtEl>
                                          <p:spTgt spid="13"/>
                                        </p:tgtEl>
                                        <p:attrNameLst>
                                          <p:attrName>ppt_h</p:attrName>
                                        </p:attrNameLst>
                                      </p:cBhvr>
                                      <p:tavLst>
                                        <p:tav tm="0">
                                          <p:val>
                                            <p:strVal val="(6*min(max(#ppt_w*#ppt_h,.3),1)-7.4)/-.7*#ppt_h"/>
                                          </p:val>
                                        </p:tav>
                                        <p:tav tm="100000">
                                          <p:val>
                                            <p:strVal val="#ppt_h"/>
                                          </p:val>
                                        </p:tav>
                                      </p:tavLst>
                                    </p:anim>
                                    <p:anim calcmode="lin" valueType="num">
                                      <p:cBhvr>
                                        <p:cTn id="14" dur="1000" fill="hold"/>
                                        <p:tgtEl>
                                          <p:spTgt spid="13"/>
                                        </p:tgtEl>
                                        <p:attrNameLst>
                                          <p:attrName>ppt_x</p:attrName>
                                        </p:attrNameLst>
                                      </p:cBhvr>
                                      <p:tavLst>
                                        <p:tav tm="0">
                                          <p:val>
                                            <p:fltVal val="0.5"/>
                                          </p:val>
                                        </p:tav>
                                        <p:tav tm="100000">
                                          <p:val>
                                            <p:strVal val="#ppt_x"/>
                                          </p:val>
                                        </p:tav>
                                      </p:tavLst>
                                    </p:anim>
                                    <p:anim calcmode="lin" valueType="num">
                                      <p:cBhvr>
                                        <p:cTn id="15" dur="1000" fill="hold"/>
                                        <p:tgtEl>
                                          <p:spTgt spid="13"/>
                                        </p:tgtEl>
                                        <p:attrNameLst>
                                          <p:attrName>ppt_y</p:attrName>
                                        </p:attrNameLst>
                                      </p:cBhvr>
                                      <p:tavLst>
                                        <p:tav tm="0">
                                          <p:val>
                                            <p:strVal val="1+(6*min(max(#ppt_w*#ppt_h,.3),1)-7.4)/-.7*#ppt_h/2"/>
                                          </p:val>
                                        </p:tav>
                                        <p:tav tm="100000">
                                          <p:val>
                                            <p:strVal val="#ppt_y"/>
                                          </p:val>
                                        </p:tav>
                                      </p:tavLst>
                                    </p:anim>
                                  </p:childTnLst>
                                </p:cTn>
                              </p:par>
                              <p:par>
                                <p:cTn id="16" presetID="23" presetClass="entr" presetSubtype="3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6*min(max(#ppt_w*#ppt_h,.3),1)-7.4)/-.7*#ppt_w"/>
                                          </p:val>
                                        </p:tav>
                                        <p:tav tm="100000">
                                          <p:val>
                                            <p:strVal val="#ppt_w"/>
                                          </p:val>
                                        </p:tav>
                                      </p:tavLst>
                                    </p:anim>
                                    <p:anim calcmode="lin" valueType="num">
                                      <p:cBhvr>
                                        <p:cTn id="19" dur="1000" fill="hold"/>
                                        <p:tgtEl>
                                          <p:spTgt spid="14"/>
                                        </p:tgtEl>
                                        <p:attrNameLst>
                                          <p:attrName>ppt_h</p:attrName>
                                        </p:attrNameLst>
                                      </p:cBhvr>
                                      <p:tavLst>
                                        <p:tav tm="0">
                                          <p:val>
                                            <p:strVal val="(6*min(max(#ppt_w*#ppt_h,.3),1)-7.4)/-.7*#ppt_h"/>
                                          </p:val>
                                        </p:tav>
                                        <p:tav tm="100000">
                                          <p:val>
                                            <p:strVal val="#ppt_h"/>
                                          </p:val>
                                        </p:tav>
                                      </p:tavLst>
                                    </p:anim>
                                    <p:anim calcmode="lin" valueType="num">
                                      <p:cBhvr>
                                        <p:cTn id="20" dur="1000" fill="hold"/>
                                        <p:tgtEl>
                                          <p:spTgt spid="14"/>
                                        </p:tgtEl>
                                        <p:attrNameLst>
                                          <p:attrName>ppt_x</p:attrName>
                                        </p:attrNameLst>
                                      </p:cBhvr>
                                      <p:tavLst>
                                        <p:tav tm="0">
                                          <p:val>
                                            <p:fltVal val="0.5"/>
                                          </p:val>
                                        </p:tav>
                                        <p:tav tm="100000">
                                          <p:val>
                                            <p:strVal val="#ppt_x"/>
                                          </p:val>
                                        </p:tav>
                                      </p:tavLst>
                                    </p:anim>
                                    <p:anim calcmode="lin" valueType="num">
                                      <p:cBhvr>
                                        <p:cTn id="21" dur="100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9" y="79990"/>
            <a:ext cx="8719182"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1.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Wait On The Lord</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536174"/>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24:33-36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35</a:t>
            </a:r>
            <a:r>
              <a:rPr lang="en-US" dirty="0" smtClean="0">
                <a:solidFill>
                  <a:schemeClr val="bg1"/>
                </a:solidFill>
              </a:rPr>
              <a:t> Heaven and earth shall pass away, but my words shall not pass away. </a:t>
            </a:r>
          </a:p>
          <a:p>
            <a:r>
              <a:rPr lang="en-US" dirty="0" smtClean="0">
                <a:solidFill>
                  <a:srgbClr val="99CC00"/>
                </a:solidFill>
              </a:rPr>
              <a:t>36</a:t>
            </a:r>
            <a:r>
              <a:rPr lang="en-US" dirty="0" smtClean="0">
                <a:solidFill>
                  <a:schemeClr val="bg1"/>
                </a:solidFill>
              </a:rPr>
              <a:t> But of that day and hour </a:t>
            </a:r>
            <a:r>
              <a:rPr lang="en-US" dirty="0" err="1" smtClean="0">
                <a:solidFill>
                  <a:schemeClr val="bg1"/>
                </a:solidFill>
              </a:rPr>
              <a:t>knoweth</a:t>
            </a:r>
            <a:r>
              <a:rPr lang="en-US" dirty="0" smtClean="0">
                <a:solidFill>
                  <a:schemeClr val="bg1"/>
                </a:solidFill>
              </a:rPr>
              <a:t> no man, no, not the angels of heaven, but my Father only.</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9" y="79990"/>
            <a:ext cx="8719182"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1.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Wait On The Lord</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6" name="TextBox 5"/>
          <p:cNvSpPr txBox="1"/>
          <p:nvPr/>
        </p:nvSpPr>
        <p:spPr>
          <a:xfrm>
            <a:off x="0" y="1917758"/>
            <a:ext cx="8831174" cy="3145926"/>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Wait With Confidence, Knowing That</a:t>
            </a:r>
            <a:b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6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“What God’s Word Says Will Happen!”</a:t>
            </a:r>
            <a:endParaRPr lang="en-US" sz="5400" b="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2.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Work For The Lord</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2459504"/>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Matthew 24:46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Blessed is that servant, whom his lord when he cometh shall find so doing.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2.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Work For The Lord</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2151728"/>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John 9:4</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I must work the works of him that sent me, while it is day: the night cometh, when no man can work.</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2.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Work For The Lord</a:t>
            </a:r>
            <a:endParaRPr lang="en-US" sz="54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6" name="TextBox 5"/>
          <p:cNvSpPr txBox="1"/>
          <p:nvPr/>
        </p:nvSpPr>
        <p:spPr>
          <a:xfrm>
            <a:off x="156413" y="1551502"/>
            <a:ext cx="8831174" cy="4669420"/>
          </a:xfrm>
          <a:prstGeom prst="rect">
            <a:avLst/>
          </a:prstGeom>
          <a:noFill/>
        </p:spPr>
        <p:txBody>
          <a:bodyPr wrap="square" rtlCol="0">
            <a:spAutoFit/>
          </a:bodyPr>
          <a:lstStyle/>
          <a:p>
            <a:pPr algn="ctr">
              <a:lnSpc>
                <a:spcPct val="75000"/>
              </a:lnSpc>
              <a:spcAft>
                <a:spcPts val="1200"/>
              </a:spcAft>
            </a:pPr>
            <a:r>
              <a:rPr lang="en-US" sz="6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Don’t Retreat </a:t>
            </a:r>
            <a:r>
              <a:rPr lang="en-US" sz="6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Because Of Fear, But Rather Advance The Message Of Jesus Christ While You Still Have The Opportunity</a:t>
            </a:r>
            <a:endParaRPr lang="en-US" sz="6400" b="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00274"/>
          </a:xfrm>
          <a:prstGeom prst="rect">
            <a:avLst/>
          </a:prstGeom>
          <a:noFill/>
        </p:spPr>
        <p:txBody>
          <a:bodyPr wrap="square" rtlCol="0">
            <a:spAutoFit/>
          </a:bodyPr>
          <a:lstStyle/>
          <a:p>
            <a:pPr>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3. </a:t>
            </a: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Watch For The Lord</a:t>
            </a:r>
            <a:endParaRPr lang="en-US" sz="57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843951"/>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Luke 21:28</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when these things begin to come to pass, then look up, and lift up your heads; for your redemption </a:t>
            </a:r>
            <a:r>
              <a:rPr lang="en-US" dirty="0" err="1" smtClean="0">
                <a:solidFill>
                  <a:schemeClr val="bg1"/>
                </a:solidFill>
              </a:rPr>
              <a:t>draweth</a:t>
            </a:r>
            <a:r>
              <a:rPr lang="en-US" dirty="0" smtClean="0">
                <a:solidFill>
                  <a:schemeClr val="bg1"/>
                </a:solidFill>
              </a:rPr>
              <a:t> nigh.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00274"/>
          </a:xfrm>
          <a:prstGeom prst="rect">
            <a:avLst/>
          </a:prstGeom>
          <a:noFill/>
        </p:spPr>
        <p:txBody>
          <a:bodyPr wrap="square" rtlCol="0">
            <a:spAutoFit/>
          </a:bodyPr>
          <a:lstStyle/>
          <a:p>
            <a:pPr>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3. </a:t>
            </a: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Watch For The Lord</a:t>
            </a:r>
            <a:endParaRPr lang="en-US" sz="57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6" name="TextBox 5"/>
          <p:cNvSpPr txBox="1"/>
          <p:nvPr/>
        </p:nvSpPr>
        <p:spPr>
          <a:xfrm>
            <a:off x="156413" y="1551502"/>
            <a:ext cx="8831174" cy="4460452"/>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Don’t Be Discouraged </a:t>
            </a: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Or Hang Your Head In Despair, But Rather Be Encouraged And Lift Your Head With Delight Knowing That This Could Be The Day Jesus Christ Comes Again</a:t>
            </a:r>
            <a:endParaRPr lang="en-US" sz="54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00274"/>
          </a:xfrm>
          <a:prstGeom prst="rect">
            <a:avLst/>
          </a:prstGeom>
          <a:noFill/>
        </p:spPr>
        <p:txBody>
          <a:bodyPr wrap="square" rtlCol="0">
            <a:spAutoFit/>
          </a:bodyPr>
          <a:lstStyle/>
          <a:p>
            <a:pPr>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3. </a:t>
            </a: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Watch For The Lord</a:t>
            </a:r>
            <a:endParaRPr lang="en-US" sz="57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256108"/>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Luke 12:35-40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35</a:t>
            </a:r>
            <a:r>
              <a:rPr lang="en-US" dirty="0" smtClean="0">
                <a:solidFill>
                  <a:schemeClr val="bg1"/>
                </a:solidFill>
              </a:rPr>
              <a:t> Let your loins be girded about, and your lights burning; </a:t>
            </a:r>
          </a:p>
          <a:p>
            <a:r>
              <a:rPr lang="en-US" dirty="0" smtClean="0">
                <a:solidFill>
                  <a:srgbClr val="99CC00"/>
                </a:solidFill>
              </a:rPr>
              <a:t>36</a:t>
            </a:r>
            <a:r>
              <a:rPr lang="en-US" dirty="0" smtClean="0">
                <a:solidFill>
                  <a:schemeClr val="bg1"/>
                </a:solidFill>
              </a:rPr>
              <a:t> And ye yourselves like unto men that wait for their lord, when he will return from the wedding; that when he cometh and </a:t>
            </a:r>
            <a:r>
              <a:rPr lang="en-US" dirty="0" err="1" smtClean="0">
                <a:solidFill>
                  <a:schemeClr val="bg1"/>
                </a:solidFill>
              </a:rPr>
              <a:t>knocketh</a:t>
            </a:r>
            <a:r>
              <a:rPr lang="en-US" dirty="0" smtClean="0">
                <a:solidFill>
                  <a:schemeClr val="bg1"/>
                </a:solidFill>
              </a:rPr>
              <a:t>, they may open unto him immediately.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00274"/>
          </a:xfrm>
          <a:prstGeom prst="rect">
            <a:avLst/>
          </a:prstGeom>
          <a:noFill/>
        </p:spPr>
        <p:txBody>
          <a:bodyPr wrap="square" rtlCol="0">
            <a:spAutoFit/>
          </a:bodyPr>
          <a:lstStyle/>
          <a:p>
            <a:pPr>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3. </a:t>
            </a: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Watch For The Lord</a:t>
            </a:r>
            <a:endParaRPr lang="en-US" sz="57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467890"/>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Luke 12:35-40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37</a:t>
            </a:r>
            <a:r>
              <a:rPr lang="en-US" dirty="0" smtClean="0">
                <a:solidFill>
                  <a:schemeClr val="bg1"/>
                </a:solidFill>
              </a:rPr>
              <a:t> Blessed are those servants, whom the lord when he cometh shall find watching: verily I say unto you, that he shall gird himself, and make them to sit down to meat, and will come forth and serve them. </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00274"/>
          </a:xfrm>
          <a:prstGeom prst="rect">
            <a:avLst/>
          </a:prstGeom>
          <a:noFill/>
        </p:spPr>
        <p:txBody>
          <a:bodyPr wrap="square" rtlCol="0">
            <a:spAutoFit/>
          </a:bodyPr>
          <a:lstStyle/>
          <a:p>
            <a:pPr>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3. </a:t>
            </a: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Watch For The Lord</a:t>
            </a:r>
            <a:endParaRPr lang="en-US" sz="57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843951"/>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Luke 12:35-40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38</a:t>
            </a:r>
            <a:r>
              <a:rPr lang="en-US" dirty="0" smtClean="0">
                <a:solidFill>
                  <a:schemeClr val="bg1"/>
                </a:solidFill>
              </a:rPr>
              <a:t> And if he shall come in the second watch, or come in the third watch, and find them so, blessed are those servants.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WHITE</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615553"/>
          </a:xfrm>
          <a:prstGeom prst="rect">
            <a:avLst/>
          </a:prstGeom>
          <a:noFill/>
        </p:spPr>
        <p:txBody>
          <a:bodyPr wrap="square" rtlCol="0">
            <a:spAutoFit/>
          </a:bodyPr>
          <a:lstStyle/>
          <a:p>
            <a:pPr algn="ctr">
              <a:spcAft>
                <a:spcPts val="1200"/>
              </a:spcAft>
            </a:pPr>
            <a:r>
              <a:rPr lang="en-US" sz="33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Deception – The Anti-Christ</a:t>
            </a:r>
          </a:p>
        </p:txBody>
      </p:sp>
      <p:sp>
        <p:nvSpPr>
          <p:cNvPr id="15" name="Rectangle 14"/>
          <p:cNvSpPr>
            <a:spLocks noChangeArrowheads="1"/>
          </p:cNvSpPr>
          <p:nvPr/>
        </p:nvSpPr>
        <p:spPr bwMode="auto">
          <a:xfrm>
            <a:off x="190500" y="2629838"/>
            <a:ext cx="8763000" cy="385808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2666054"/>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6:2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I saw, and behold a white horse: and he that sat on him had a bow; and a crown was given unto him: and he went forth conquering, and to conquer.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5" grpId="0" animBg="1"/>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2408" y="79990"/>
            <a:ext cx="8931591" cy="1000274"/>
          </a:xfrm>
          <a:prstGeom prst="rect">
            <a:avLst/>
          </a:prstGeom>
          <a:noFill/>
        </p:spPr>
        <p:txBody>
          <a:bodyPr wrap="square" rtlCol="0">
            <a:spAutoFit/>
          </a:bodyPr>
          <a:lstStyle/>
          <a:p>
            <a:pPr>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3. </a:t>
            </a: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Watch For The Lord</a:t>
            </a:r>
            <a:endParaRPr lang="en-US" sz="5700" b="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endParaRPr>
          </a:p>
        </p:txBody>
      </p:sp>
      <p:sp>
        <p:nvSpPr>
          <p:cNvPr id="5" name="Text Box 5"/>
          <p:cNvSpPr txBox="1">
            <a:spLocks noChangeArrowheads="1"/>
          </p:cNvSpPr>
          <p:nvPr/>
        </p:nvSpPr>
        <p:spPr bwMode="auto">
          <a:xfrm>
            <a:off x="271061" y="1004741"/>
            <a:ext cx="8601878" cy="5632311"/>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Luke 12:35-40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39</a:t>
            </a:r>
            <a:r>
              <a:rPr lang="en-US" dirty="0" smtClean="0">
                <a:solidFill>
                  <a:schemeClr val="bg1"/>
                </a:solidFill>
              </a:rPr>
              <a:t> And this know, that if the </a:t>
            </a:r>
            <a:r>
              <a:rPr lang="en-US" dirty="0" err="1" smtClean="0">
                <a:solidFill>
                  <a:schemeClr val="bg1"/>
                </a:solidFill>
              </a:rPr>
              <a:t>goodman</a:t>
            </a:r>
            <a:r>
              <a:rPr lang="en-US" dirty="0" smtClean="0">
                <a:solidFill>
                  <a:schemeClr val="bg1"/>
                </a:solidFill>
              </a:rPr>
              <a:t> of the house had known what hour the thief would come, he would have watched, and not have suffered his house to be broken through. </a:t>
            </a:r>
          </a:p>
          <a:p>
            <a:r>
              <a:rPr lang="en-US" dirty="0" smtClean="0">
                <a:solidFill>
                  <a:srgbClr val="99CC00"/>
                </a:solidFill>
              </a:rPr>
              <a:t>40</a:t>
            </a:r>
            <a:r>
              <a:rPr lang="en-US" dirty="0" smtClean="0">
                <a:solidFill>
                  <a:schemeClr val="bg1"/>
                </a:solidFill>
              </a:rPr>
              <a:t> Be ye therefore ready also: for the Son of man cometh at an hour when ye think not.</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ndGame-07.jpg"/>
          <p:cNvPicPr>
            <a:picLocks noChangeAspect="1"/>
          </p:cNvPicPr>
          <p:nvPr/>
        </p:nvPicPr>
        <p:blipFill>
          <a:blip r:embed="rId3"/>
          <a:stretch>
            <a:fillRect/>
          </a:stretch>
        </p:blipFill>
        <p:spPr>
          <a:xfrm>
            <a:off x="0" y="0"/>
            <a:ext cx="9144000" cy="6858000"/>
          </a:xfrm>
          <a:prstGeom prst="rect">
            <a:avLst/>
          </a:prstGeom>
        </p:spPr>
      </p:pic>
      <p:pic>
        <p:nvPicPr>
          <p:cNvPr id="3" name="Picture 2" descr="EndGame-07.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ndGame-0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with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WHITE</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615553"/>
          </a:xfrm>
          <a:prstGeom prst="rect">
            <a:avLst/>
          </a:prstGeom>
          <a:noFill/>
        </p:spPr>
        <p:txBody>
          <a:bodyPr wrap="square" rtlCol="0">
            <a:spAutoFit/>
          </a:bodyPr>
          <a:lstStyle/>
          <a:p>
            <a:pPr algn="ctr">
              <a:spcAft>
                <a:spcPts val="1200"/>
              </a:spcAft>
            </a:pPr>
            <a:r>
              <a:rPr lang="en-US" sz="33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Deception – The Anti-Christ</a:t>
            </a:r>
          </a:p>
        </p:txBody>
      </p:sp>
      <p:sp>
        <p:nvSpPr>
          <p:cNvPr id="13" name="TextBox 12"/>
          <p:cNvSpPr txBox="1"/>
          <p:nvPr/>
        </p:nvSpPr>
        <p:spPr>
          <a:xfrm>
            <a:off x="156412" y="2485009"/>
            <a:ext cx="8987587" cy="769441"/>
          </a:xfrm>
          <a:prstGeom prst="rect">
            <a:avLst/>
          </a:prstGeom>
          <a:noFill/>
        </p:spPr>
        <p:txBody>
          <a:bodyPr wrap="square" rtlCol="0">
            <a:spAutoFit/>
          </a:bodyPr>
          <a:lstStyle/>
          <a:p>
            <a:pPr>
              <a:spcAft>
                <a:spcPts val="1200"/>
              </a:spcAft>
              <a:buClr>
                <a:srgbClr val="A7FFE2"/>
              </a:buClr>
              <a:buFont typeface="Arial" pitchFamily="34" charset="0"/>
              <a:buChar cha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Chaotic Conditions Will Call For</a:t>
            </a:r>
          </a:p>
        </p:txBody>
      </p:sp>
      <p:sp>
        <p:nvSpPr>
          <p:cNvPr id="14" name="TextBox 13"/>
          <p:cNvSpPr txBox="1"/>
          <p:nvPr/>
        </p:nvSpPr>
        <p:spPr>
          <a:xfrm>
            <a:off x="489856" y="2963989"/>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Great leader</a:t>
            </a:r>
          </a:p>
        </p:txBody>
      </p:sp>
      <p:sp>
        <p:nvSpPr>
          <p:cNvPr id="17" name="TextBox 16"/>
          <p:cNvSpPr txBox="1"/>
          <p:nvPr/>
        </p:nvSpPr>
        <p:spPr>
          <a:xfrm>
            <a:off x="156413" y="3671579"/>
            <a:ext cx="8987587" cy="769441"/>
          </a:xfrm>
          <a:prstGeom prst="rect">
            <a:avLst/>
          </a:prstGeom>
          <a:noFill/>
        </p:spPr>
        <p:txBody>
          <a:bodyPr wrap="square" rtlCol="0">
            <a:spAutoFit/>
          </a:bodyPr>
          <a:lstStyle/>
          <a:p>
            <a:pPr>
              <a:spcAft>
                <a:spcPts val="1200"/>
              </a:spcAft>
              <a:buClr>
                <a:srgbClr val="A7FFE2"/>
              </a:buClr>
              <a:buFont typeface="Arial" pitchFamily="34" charset="0"/>
              <a:buChar char="•"/>
            </a:pPr>
            <a:r>
              <a:rPr lang="en-US" sz="4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His Charisma And Ability Will Gain</a:t>
            </a:r>
          </a:p>
        </p:txBody>
      </p:sp>
      <p:sp>
        <p:nvSpPr>
          <p:cNvPr id="18" name="TextBox 17"/>
          <p:cNvSpPr txBox="1"/>
          <p:nvPr/>
        </p:nvSpPr>
        <p:spPr>
          <a:xfrm>
            <a:off x="489857" y="4150559"/>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Him World Recognition</a:t>
            </a:r>
          </a:p>
        </p:txBody>
      </p:sp>
      <p:sp>
        <p:nvSpPr>
          <p:cNvPr id="21" name="TextBox 20"/>
          <p:cNvSpPr txBox="1"/>
          <p:nvPr/>
        </p:nvSpPr>
        <p:spPr>
          <a:xfrm>
            <a:off x="156409" y="4858149"/>
            <a:ext cx="8987587" cy="769441"/>
          </a:xfrm>
          <a:prstGeom prst="rect">
            <a:avLst/>
          </a:prstGeom>
          <a:noFill/>
        </p:spPr>
        <p:txBody>
          <a:bodyPr wrap="square" rtlCol="0">
            <a:spAutoFit/>
          </a:bodyPr>
          <a:lstStyle/>
          <a:p>
            <a:pPr>
              <a:spcAft>
                <a:spcPts val="1200"/>
              </a:spcAft>
              <a:buClr>
                <a:srgbClr val="A7FFE2"/>
              </a:buClr>
              <a:buFont typeface="Arial" pitchFamily="34" charset="0"/>
              <a:buChar cha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He Will Be Able To Bring What</a:t>
            </a:r>
          </a:p>
        </p:txBody>
      </p:sp>
      <p:sp>
        <p:nvSpPr>
          <p:cNvPr id="22" name="TextBox 21"/>
          <p:cNvSpPr txBox="1"/>
          <p:nvPr/>
        </p:nvSpPr>
        <p:spPr>
          <a:xfrm>
            <a:off x="489853" y="5337129"/>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Seems To Be REAL PEACE To The</a:t>
            </a:r>
          </a:p>
        </p:txBody>
      </p:sp>
      <p:sp>
        <p:nvSpPr>
          <p:cNvPr id="23" name="TextBox 22"/>
          <p:cNvSpPr txBox="1"/>
          <p:nvPr/>
        </p:nvSpPr>
        <p:spPr>
          <a:xfrm>
            <a:off x="489857" y="5826995"/>
            <a:ext cx="8654143" cy="769441"/>
          </a:xfrm>
          <a:prstGeom prst="rect">
            <a:avLst/>
          </a:prstGeom>
          <a:noFill/>
        </p:spPr>
        <p:txBody>
          <a:bodyPr wrap="square" rtlCol="0">
            <a:spAutoFit/>
          </a:bodyPr>
          <a:lstStyle/>
          <a:p>
            <a:pPr>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Middle East Mess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Scale>
                                      <p:cBhvr>
                                        <p:cTn id="1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7"/>
                                        </p:tgtEl>
                                        <p:attrNameLst>
                                          <p:attrName>ppt_x</p:attrName>
                                          <p:attrName>ppt_y</p:attrName>
                                        </p:attrNameLst>
                                      </p:cBhvr>
                                    </p:animMotion>
                                    <p:animEffect transition="in" filter="fade">
                                      <p:cBhvr>
                                        <p:cTn id="21" dur="1000"/>
                                        <p:tgtEl>
                                          <p:spTgt spid="17"/>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Scale>
                                      <p:cBhvr>
                                        <p:cTn id="2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8"/>
                                        </p:tgtEl>
                                        <p:attrNameLst>
                                          <p:attrName>ppt_x</p:attrName>
                                          <p:attrName>ppt_y</p:attrName>
                                        </p:attrNameLst>
                                      </p:cBhvr>
                                    </p:animMotion>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Scale>
                                      <p:cBhvr>
                                        <p:cTn id="3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1"/>
                                        </p:tgtEl>
                                        <p:attrNameLst>
                                          <p:attrName>ppt_x</p:attrName>
                                          <p:attrName>ppt_y</p:attrName>
                                        </p:attrNameLst>
                                      </p:cBhvr>
                                    </p:animMotion>
                                    <p:animEffect transition="in" filter="fade">
                                      <p:cBhvr>
                                        <p:cTn id="33" dur="1000"/>
                                        <p:tgtEl>
                                          <p:spTgt spid="21"/>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Scale>
                                      <p:cBhvr>
                                        <p:cTn id="3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2"/>
                                        </p:tgtEl>
                                        <p:attrNameLst>
                                          <p:attrName>ppt_x</p:attrName>
                                          <p:attrName>ppt_y</p:attrName>
                                        </p:attrNameLst>
                                      </p:cBhvr>
                                    </p:animMotion>
                                    <p:animEffect transition="in" filter="fade">
                                      <p:cBhvr>
                                        <p:cTn id="38" dur="1000"/>
                                        <p:tgtEl>
                                          <p:spTgt spid="22"/>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Scale>
                                      <p:cBhvr>
                                        <p:cTn id="4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3"/>
                                        </p:tgtEl>
                                        <p:attrNameLst>
                                          <p:attrName>ppt_x</p:attrName>
                                          <p:attrName>ppt_y</p:attrName>
                                        </p:attrNameLst>
                                      </p:cBhvr>
                                    </p:animMotion>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Four Horses - Small.jpg"/>
          <p:cNvPicPr>
            <a:picLocks noChangeAspect="1"/>
          </p:cNvPicPr>
          <p:nvPr/>
        </p:nvPicPr>
        <p:blipFill>
          <a:blip r:embed="rId4" cstate="print"/>
          <a:stretch>
            <a:fillRect/>
          </a:stretch>
        </p:blipFill>
        <p:spPr>
          <a:xfrm>
            <a:off x="161663" y="135419"/>
            <a:ext cx="2837704" cy="2128278"/>
          </a:xfrm>
          <a:prstGeom prst="rect">
            <a:avLst/>
          </a:prstGeom>
          <a:ln>
            <a:noFill/>
          </a:ln>
          <a:effectLst>
            <a:outerShdw blurRad="292100" dist="139700" dir="2700000" algn="tl" rotWithShape="0">
              <a:schemeClr val="tx1">
                <a:alpha val="65000"/>
              </a:schemeClr>
            </a:outerShdw>
          </a:effectLst>
        </p:spPr>
      </p:pic>
      <p:sp>
        <p:nvSpPr>
          <p:cNvPr id="5" name="TextBox 4"/>
          <p:cNvSpPr txBox="1"/>
          <p:nvPr/>
        </p:nvSpPr>
        <p:spPr>
          <a:xfrm>
            <a:off x="3122064" y="-219156"/>
            <a:ext cx="5955030" cy="1015663"/>
          </a:xfrm>
          <a:prstGeom prst="rect">
            <a:avLst/>
          </a:prstGeom>
          <a:noFill/>
        </p:spPr>
        <p:txBody>
          <a:bodyPr wrap="square" rtlCol="0">
            <a:spAutoFit/>
          </a:bodyPr>
          <a:lstStyle/>
          <a:p>
            <a:pPr>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 RED</a:t>
            </a:r>
          </a:p>
        </p:txBody>
      </p:sp>
      <p:sp>
        <p:nvSpPr>
          <p:cNvPr id="6" name="TextBox 5"/>
          <p:cNvSpPr txBox="1"/>
          <p:nvPr/>
        </p:nvSpPr>
        <p:spPr>
          <a:xfrm>
            <a:off x="3122064" y="125924"/>
            <a:ext cx="5955030" cy="1523494"/>
          </a:xfrm>
          <a:prstGeom prst="rect">
            <a:avLst/>
          </a:prstGeom>
          <a:noFill/>
        </p:spPr>
        <p:txBody>
          <a:bodyPr wrap="square" rtlCol="0">
            <a:spAutoFit/>
          </a:bodyPr>
          <a:lstStyle/>
          <a:p>
            <a:pPr>
              <a:spcAft>
                <a:spcPts val="1200"/>
              </a:spcAft>
            </a:pPr>
            <a:r>
              <a:rPr lang="en-US" sz="9300" dirty="0" smtClean="0">
                <a:ln w="3175">
                  <a:solidFill>
                    <a:schemeClr val="tx1"/>
                  </a:solidFill>
                </a:ln>
                <a:solidFill>
                  <a:srgbClr val="A7FFE2"/>
                </a:solidFill>
                <a:effectLst>
                  <a:outerShdw blurRad="101600" dist="63500" dir="2700000" algn="tl" rotWithShape="0">
                    <a:schemeClr val="tx1">
                      <a:alpha val="70000"/>
                    </a:schemeClr>
                  </a:outerShdw>
                </a:effectLst>
                <a:latin typeface="BankGothic Md BT" pitchFamily="34" charset="0"/>
              </a:rPr>
              <a:t>HORSE</a:t>
            </a:r>
          </a:p>
        </p:txBody>
      </p:sp>
      <p:cxnSp>
        <p:nvCxnSpPr>
          <p:cNvPr id="9" name="Straight Connector 8"/>
          <p:cNvCxnSpPr/>
          <p:nvPr/>
        </p:nvCxnSpPr>
        <p:spPr bwMode="auto">
          <a:xfrm>
            <a:off x="3177037" y="1443286"/>
            <a:ext cx="5682343" cy="1588"/>
          </a:xfrm>
          <a:prstGeom prst="line">
            <a:avLst/>
          </a:prstGeom>
          <a:solidFill>
            <a:schemeClr val="accent1"/>
          </a:solidFill>
          <a:ln w="47625" cap="rnd" cmpd="sng" algn="ctr">
            <a:solidFill>
              <a:srgbClr val="A7FFE2"/>
            </a:solidFill>
            <a:prstDash val="solid"/>
            <a:round/>
            <a:headEnd type="none" w="med" len="med"/>
            <a:tailEnd type="none" w="med" len="med"/>
          </a:ln>
          <a:effectLst>
            <a:outerShdw blurRad="50800" dist="25400" dir="5400000" algn="ctr" rotWithShape="0">
              <a:schemeClr val="tx1"/>
            </a:outerShdw>
          </a:effectLst>
        </p:spPr>
      </p:cxnSp>
      <p:sp>
        <p:nvSpPr>
          <p:cNvPr id="12" name="TextBox 11"/>
          <p:cNvSpPr txBox="1"/>
          <p:nvPr/>
        </p:nvSpPr>
        <p:spPr>
          <a:xfrm>
            <a:off x="2993571" y="1587851"/>
            <a:ext cx="6150429" cy="830997"/>
          </a:xfrm>
          <a:prstGeom prst="rect">
            <a:avLst/>
          </a:prstGeom>
          <a:noFill/>
        </p:spPr>
        <p:txBody>
          <a:bodyPr wrap="square" rtlCol="0">
            <a:spAutoFit/>
          </a:bodyPr>
          <a:lstStyle/>
          <a:p>
            <a:pPr algn="ctr">
              <a:spcAft>
                <a:spcPts val="1200"/>
              </a:spcAft>
            </a:pPr>
            <a:r>
              <a:rPr lang="en-US" sz="4800" b="0" dirty="0" smtClean="0">
                <a:ln w="3175">
                  <a:noFill/>
                </a:ln>
                <a:solidFill>
                  <a:srgbClr val="FFFF99"/>
                </a:solidFill>
                <a:effectLst>
                  <a:outerShdw blurRad="101600" dist="63500" dir="2700000" algn="tl" rotWithShape="0">
                    <a:schemeClr val="tx1">
                      <a:alpha val="70000"/>
                    </a:schemeClr>
                  </a:outerShdw>
                </a:effectLst>
                <a:latin typeface="blzee" pitchFamily="2" charset="0"/>
              </a:rPr>
              <a:t>Dissension – War</a:t>
            </a:r>
          </a:p>
        </p:txBody>
      </p:sp>
      <p:sp>
        <p:nvSpPr>
          <p:cNvPr id="15" name="Rectangle 14"/>
          <p:cNvSpPr>
            <a:spLocks noChangeArrowheads="1"/>
          </p:cNvSpPr>
          <p:nvPr/>
        </p:nvSpPr>
        <p:spPr bwMode="auto">
          <a:xfrm>
            <a:off x="190500" y="2455662"/>
            <a:ext cx="8763000" cy="422816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6" name="Text Box 5"/>
          <p:cNvSpPr txBox="1">
            <a:spLocks noChangeArrowheads="1"/>
          </p:cNvSpPr>
          <p:nvPr/>
        </p:nvSpPr>
        <p:spPr bwMode="auto">
          <a:xfrm>
            <a:off x="271061" y="2476863"/>
            <a:ext cx="8601878" cy="4185761"/>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6:4</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chemeClr val="bg1"/>
                </a:solidFill>
              </a:rPr>
              <a:t>And there went out another horse that was red: and power was given to him that sat thereon to take peace from the earth, and that they should kill one another: and there was given unto him a great sword.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5" grpId="0" animBg="1"/>
      <p:bldP spid="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64159</TotalTime>
  <Words>1154</Words>
  <Application>Microsoft Office PowerPoint</Application>
  <PresentationFormat>On-screen Show (4:3)</PresentationFormat>
  <Paragraphs>278</Paragraphs>
  <Slides>73</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Tempus Sans ITC</vt:lpstr>
      <vt:lpstr>blzee</vt:lpstr>
      <vt:lpstr>BankGothic Md BT</vt:lpstr>
      <vt:lpstr>Eurostile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3734</cp:revision>
  <dcterms:created xsi:type="dcterms:W3CDTF">2005-02-19T02:02:57Z</dcterms:created>
  <dcterms:modified xsi:type="dcterms:W3CDTF">2012-09-04T01:21:11Z</dcterms:modified>
</cp:coreProperties>
</file>