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6"/>
  </p:notesMasterIdLst>
  <p:sldIdLst>
    <p:sldId id="8036" r:id="rId2"/>
    <p:sldId id="13280" r:id="rId3"/>
    <p:sldId id="13663" r:id="rId4"/>
    <p:sldId id="13682" r:id="rId5"/>
    <p:sldId id="13664" r:id="rId6"/>
    <p:sldId id="13683" r:id="rId7"/>
    <p:sldId id="13684" r:id="rId8"/>
    <p:sldId id="13685" r:id="rId9"/>
    <p:sldId id="13686" r:id="rId10"/>
    <p:sldId id="13665" r:id="rId11"/>
    <p:sldId id="13666" r:id="rId12"/>
    <p:sldId id="13687" r:id="rId13"/>
    <p:sldId id="13688" r:id="rId14"/>
    <p:sldId id="13689" r:id="rId15"/>
    <p:sldId id="13690" r:id="rId16"/>
    <p:sldId id="13691" r:id="rId17"/>
    <p:sldId id="13692" r:id="rId18"/>
    <p:sldId id="13693" r:id="rId19"/>
    <p:sldId id="13694" r:id="rId20"/>
    <p:sldId id="13695" r:id="rId21"/>
    <p:sldId id="13696" r:id="rId22"/>
    <p:sldId id="13697" r:id="rId23"/>
    <p:sldId id="13698" r:id="rId24"/>
    <p:sldId id="13699" r:id="rId25"/>
    <p:sldId id="13700" r:id="rId26"/>
    <p:sldId id="13701" r:id="rId27"/>
    <p:sldId id="13702" r:id="rId28"/>
    <p:sldId id="13703" r:id="rId29"/>
    <p:sldId id="13704" r:id="rId30"/>
    <p:sldId id="13705" r:id="rId31"/>
    <p:sldId id="13706" r:id="rId32"/>
    <p:sldId id="13707" r:id="rId33"/>
    <p:sldId id="13708" r:id="rId34"/>
    <p:sldId id="13709" r:id="rId35"/>
    <p:sldId id="13710" r:id="rId36"/>
    <p:sldId id="13711" r:id="rId37"/>
    <p:sldId id="13712" r:id="rId38"/>
    <p:sldId id="13713" r:id="rId39"/>
    <p:sldId id="13714" r:id="rId40"/>
    <p:sldId id="13667" r:id="rId41"/>
    <p:sldId id="13715" r:id="rId42"/>
    <p:sldId id="13716" r:id="rId43"/>
    <p:sldId id="13717" r:id="rId44"/>
    <p:sldId id="13718" r:id="rId45"/>
    <p:sldId id="13719" r:id="rId46"/>
    <p:sldId id="13720" r:id="rId47"/>
    <p:sldId id="13721" r:id="rId48"/>
    <p:sldId id="13722" r:id="rId49"/>
    <p:sldId id="13723" r:id="rId50"/>
    <p:sldId id="13724" r:id="rId51"/>
    <p:sldId id="13725" r:id="rId52"/>
    <p:sldId id="13726" r:id="rId53"/>
    <p:sldId id="13727" r:id="rId54"/>
    <p:sldId id="13728" r:id="rId55"/>
    <p:sldId id="13729" r:id="rId56"/>
    <p:sldId id="13730" r:id="rId57"/>
    <p:sldId id="13731" r:id="rId58"/>
    <p:sldId id="13732" r:id="rId59"/>
    <p:sldId id="13733" r:id="rId60"/>
    <p:sldId id="13734" r:id="rId61"/>
    <p:sldId id="13735" r:id="rId62"/>
    <p:sldId id="13736" r:id="rId63"/>
    <p:sldId id="13737" r:id="rId64"/>
    <p:sldId id="13738" r:id="rId65"/>
    <p:sldId id="13739" r:id="rId66"/>
    <p:sldId id="13740" r:id="rId67"/>
    <p:sldId id="13741" r:id="rId68"/>
    <p:sldId id="13742" r:id="rId69"/>
    <p:sldId id="13743" r:id="rId70"/>
    <p:sldId id="13744" r:id="rId71"/>
    <p:sldId id="13745" r:id="rId72"/>
    <p:sldId id="13746" r:id="rId73"/>
    <p:sldId id="13668" r:id="rId74"/>
    <p:sldId id="13747" r:id="rId75"/>
    <p:sldId id="13748" r:id="rId76"/>
    <p:sldId id="13749" r:id="rId77"/>
    <p:sldId id="13750" r:id="rId78"/>
    <p:sldId id="13751" r:id="rId79"/>
    <p:sldId id="13752" r:id="rId80"/>
    <p:sldId id="13753" r:id="rId81"/>
    <p:sldId id="13754" r:id="rId82"/>
    <p:sldId id="13755" r:id="rId83"/>
    <p:sldId id="13756" r:id="rId84"/>
    <p:sldId id="13757" r:id="rId85"/>
    <p:sldId id="13758" r:id="rId86"/>
    <p:sldId id="13759" r:id="rId87"/>
    <p:sldId id="13761" r:id="rId88"/>
    <p:sldId id="13760" r:id="rId89"/>
    <p:sldId id="13762" r:id="rId90"/>
    <p:sldId id="13763" r:id="rId91"/>
    <p:sldId id="13764" r:id="rId92"/>
    <p:sldId id="13765" r:id="rId93"/>
    <p:sldId id="13766" r:id="rId94"/>
    <p:sldId id="13767" r:id="rId95"/>
    <p:sldId id="13768" r:id="rId96"/>
    <p:sldId id="13769" r:id="rId97"/>
    <p:sldId id="13770" r:id="rId98"/>
    <p:sldId id="13771" r:id="rId99"/>
    <p:sldId id="13669" r:id="rId100"/>
    <p:sldId id="13670" r:id="rId101"/>
    <p:sldId id="13772" r:id="rId102"/>
    <p:sldId id="13773" r:id="rId103"/>
    <p:sldId id="13671" r:id="rId104"/>
    <p:sldId id="13774" r:id="rId105"/>
  </p:sldIdLst>
  <p:sldSz cx="9144000" cy="6858000" type="screen4x3"/>
  <p:notesSz cx="6858000" cy="9144000"/>
  <p:embeddedFontLst>
    <p:embeddedFont>
      <p:font typeface="Tempus Sans ITC" pitchFamily="82" charset="0"/>
      <p:regular r:id="rId107"/>
    </p:embeddedFont>
    <p:embeddedFont>
      <p:font typeface="BankGothic Md BT" pitchFamily="34" charset="0"/>
      <p:regular r:id="rId108"/>
    </p:embeddedFont>
    <p:embeddedFont>
      <p:font typeface="Eurostile" pitchFamily="34" charset="0"/>
      <p:regular r:id="rId109"/>
      <p:bold r:id="rId110"/>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A7FFE2"/>
    <a:srgbClr val="99FF99"/>
    <a:srgbClr val="FFFF66"/>
    <a:srgbClr val="00FFFF"/>
    <a:srgbClr val="FFFF99"/>
    <a:srgbClr val="66FF33"/>
    <a:srgbClr val="8BFFFF"/>
    <a:srgbClr val="66FFFF"/>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64" autoAdjust="0"/>
    <p:restoredTop sz="94143" autoAdjust="0"/>
  </p:normalViewPr>
  <p:slideViewPr>
    <p:cSldViewPr snapToGrid="0">
      <p:cViewPr varScale="1">
        <p:scale>
          <a:sx n="86" d="100"/>
          <a:sy n="86" d="100"/>
        </p:scale>
        <p:origin x="-13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4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3.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E0EB3348-DC86-4719-9D28-4EC761E61034}" type="slidenum">
              <a:rPr lang="en-US"/>
              <a:pPr/>
              <a:t>‹#›</a:t>
            </a:fld>
            <a:endParaRPr lang="en-US"/>
          </a:p>
        </p:txBody>
      </p:sp>
    </p:spTree>
    <p:extLst>
      <p:ext uri="{BB962C8B-B14F-4D97-AF65-F5344CB8AC3E}">
        <p14:creationId xmlns:p14="http://schemas.microsoft.com/office/powerpoint/2010/main" val="31773201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100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101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102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103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104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D673A-F5FD-4BD3-8DB5-14812BF4A6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AE8013-45C1-497E-BD44-9E59211394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D20B47-F8D5-495C-A854-6539A82AC2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6FD5E0-B52A-41B2-8F68-7FF3B1E66AB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4D951-8D69-4FEB-B813-26BAC8B6900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CDBB75-8885-45C0-BD4E-C9BA718307D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9920C27-276B-4574-87E5-3DCD076319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A3D20D-9913-43A5-BCB3-620972D33C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86639A-8853-43F7-9980-B63B5056331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A3ABBC-BB52-4AE5-8A5A-DCA8EB26F6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4.jpeg"/></Relationships>
</file>

<file path=ppt/slides/_rels/slide10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descr="InGodWeTrust - 01.jpg"/>
          <p:cNvPicPr>
            <a:picLocks noChangeAspect="1"/>
          </p:cNvPicPr>
          <p:nvPr/>
        </p:nvPicPr>
        <p:blipFill>
          <a:blip r:embed="rId3"/>
          <a:stretch>
            <a:fillRect/>
          </a:stretch>
        </p:blipFill>
        <p:spPr>
          <a:xfrm>
            <a:off x="0" y="0"/>
            <a:ext cx="9144000" cy="6858000"/>
          </a:xfrm>
          <a:prstGeom prst="rect">
            <a:avLst/>
          </a:prstGeom>
        </p:spPr>
      </p:pic>
      <p:pic>
        <p:nvPicPr>
          <p:cNvPr id="6" name="Picture 5" descr="InGodWeTrust - 01.jpg"/>
          <p:cNvPicPr>
            <a:picLocks noChangeAspect="1"/>
          </p:cNvPicPr>
          <p:nvPr/>
        </p:nvPicPr>
        <p:blipFill>
          <a:blip r:embed="rId4"/>
          <a:stretch>
            <a:fillRect/>
          </a:stretch>
        </p:blipFill>
        <p:spPr>
          <a:xfrm>
            <a:off x="0" y="0"/>
            <a:ext cx="9144000" cy="6858000"/>
          </a:xfrm>
          <a:prstGeom prst="rect">
            <a:avLst/>
          </a:prstGeom>
        </p:spPr>
      </p:pic>
      <p:pic>
        <p:nvPicPr>
          <p:cNvPr id="8" name="Picture 7" descr="InGodWeTrust - 01.jpg"/>
          <p:cNvPicPr>
            <a:picLocks noChangeAspect="1"/>
          </p:cNvPicPr>
          <p:nvPr/>
        </p:nvPicPr>
        <p:blipFill>
          <a:blip r:embed="rId5"/>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tateOfTheWorld - 02.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919248"/>
            <a:ext cx="8763000" cy="5169303"/>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Box 5"/>
          <p:cNvSpPr txBox="1">
            <a:spLocks noChangeArrowheads="1"/>
          </p:cNvSpPr>
          <p:nvPr/>
        </p:nvSpPr>
        <p:spPr bwMode="auto">
          <a:xfrm>
            <a:off x="271061" y="995520"/>
            <a:ext cx="8601878" cy="5016758"/>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2:44-45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44</a:t>
            </a:r>
            <a:r>
              <a:rPr lang="en-US" dirty="0" smtClean="0">
                <a:solidFill>
                  <a:schemeClr val="bg1"/>
                </a:solidFill>
              </a:rPr>
              <a:t> And in the days of these kings shall the God of heaven set up a kingdom, which shall never be destroyed: and the kingdom shall not be left to other people, but it shall break in pieces and consume all these kingdoms, and it shall stand for ever.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301521"/>
            <a:ext cx="8763000" cy="6270130"/>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Box 5"/>
          <p:cNvSpPr txBox="1">
            <a:spLocks noChangeArrowheads="1"/>
          </p:cNvSpPr>
          <p:nvPr/>
        </p:nvSpPr>
        <p:spPr bwMode="auto">
          <a:xfrm>
            <a:off x="271061" y="312654"/>
            <a:ext cx="8601878" cy="6247864"/>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2:44-45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45</a:t>
            </a:r>
            <a:r>
              <a:rPr lang="en-US" dirty="0" smtClean="0">
                <a:solidFill>
                  <a:schemeClr val="bg1"/>
                </a:solidFill>
              </a:rPr>
              <a:t> Forasmuch as thou </a:t>
            </a:r>
            <a:r>
              <a:rPr lang="en-US" dirty="0" err="1" smtClean="0">
                <a:solidFill>
                  <a:schemeClr val="bg1"/>
                </a:solidFill>
              </a:rPr>
              <a:t>sawest</a:t>
            </a:r>
            <a:r>
              <a:rPr lang="en-US" dirty="0" smtClean="0">
                <a:solidFill>
                  <a:schemeClr val="bg1"/>
                </a:solidFill>
              </a:rPr>
              <a:t> that the stone was cut out of the mountain without hands, and that it brake in pieces the iron, the brass, the clay, the silver, and the gold; the great God hath made known to the king what shall come to pass hereafter: and the dream is certain, and the interpretation thereof sure. </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EndGame-03.jpg"/>
          <p:cNvPicPr>
            <a:picLocks noChangeAspect="1"/>
          </p:cNvPicPr>
          <p:nvPr/>
        </p:nvPicPr>
        <p:blipFill>
          <a:blip r:embed="rId4"/>
          <a:stretch>
            <a:fillRect/>
          </a:stretch>
        </p:blipFill>
        <p:spPr>
          <a:xfrm>
            <a:off x="0" y="0"/>
            <a:ext cx="9144000" cy="6858000"/>
          </a:xfrm>
          <a:prstGeom prst="rect">
            <a:avLst/>
          </a:prstGeom>
        </p:spPr>
      </p:pic>
      <p:pic>
        <p:nvPicPr>
          <p:cNvPr id="5" name="Picture 4" descr="EndGame-03.jpg"/>
          <p:cNvPicPr>
            <a:picLocks noChangeAspect="1"/>
          </p:cNvPicPr>
          <p:nvPr/>
        </p:nvPicPr>
        <p:blipFill>
          <a:blip r:embed="rId5"/>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EndGame-0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strVal val="ppt_w+.3"/>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IT ALL STARTS</a:t>
            </a:r>
          </a:p>
        </p:txBody>
      </p:sp>
      <p:sp>
        <p:nvSpPr>
          <p:cNvPr id="3" name="TextBox 2"/>
          <p:cNvSpPr txBox="1"/>
          <p:nvPr/>
        </p:nvSpPr>
        <p:spPr>
          <a:xfrm>
            <a:off x="0" y="231361"/>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WITH A DREAM </a:t>
            </a:r>
          </a:p>
        </p:txBody>
      </p:sp>
      <p:sp>
        <p:nvSpPr>
          <p:cNvPr id="4" name="Rectangle 3"/>
          <p:cNvSpPr>
            <a:spLocks noChangeArrowheads="1"/>
          </p:cNvSpPr>
          <p:nvPr/>
        </p:nvSpPr>
        <p:spPr bwMode="auto">
          <a:xfrm>
            <a:off x="190500" y="1954906"/>
            <a:ext cx="8763000" cy="385808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991122"/>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2:1-12</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a:t>
            </a:r>
            <a:r>
              <a:rPr lang="en-US" dirty="0" smtClean="0">
                <a:solidFill>
                  <a:schemeClr val="bg1"/>
                </a:solidFill>
              </a:rPr>
              <a:t> And in the second year of the reign of Nebuchadnezzar </a:t>
            </a:r>
            <a:r>
              <a:rPr lang="en-US" dirty="0" err="1" smtClean="0">
                <a:solidFill>
                  <a:schemeClr val="bg1"/>
                </a:solidFill>
              </a:rPr>
              <a:t>Nebuchadnezzar</a:t>
            </a:r>
            <a:r>
              <a:rPr lang="en-US" dirty="0" smtClean="0">
                <a:solidFill>
                  <a:schemeClr val="bg1"/>
                </a:solidFill>
              </a:rPr>
              <a:t> dreamed dreams, wherewith his spirit was troubled, and his sleep brake from him.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IT ALL STARTS</a:t>
            </a:r>
          </a:p>
        </p:txBody>
      </p:sp>
      <p:sp>
        <p:nvSpPr>
          <p:cNvPr id="3" name="TextBox 2"/>
          <p:cNvSpPr txBox="1"/>
          <p:nvPr/>
        </p:nvSpPr>
        <p:spPr>
          <a:xfrm>
            <a:off x="0" y="231361"/>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WITH A DREAM </a:t>
            </a:r>
          </a:p>
        </p:txBody>
      </p:sp>
      <p:sp>
        <p:nvSpPr>
          <p:cNvPr id="4" name="Rectangle 3"/>
          <p:cNvSpPr>
            <a:spLocks noChangeArrowheads="1"/>
          </p:cNvSpPr>
          <p:nvPr/>
        </p:nvSpPr>
        <p:spPr bwMode="auto">
          <a:xfrm>
            <a:off x="190500" y="1954906"/>
            <a:ext cx="8763000" cy="391251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985678"/>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2:1-12</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a:t>
            </a:r>
            <a:r>
              <a:rPr lang="en-US" dirty="0" smtClean="0">
                <a:solidFill>
                  <a:schemeClr val="bg1"/>
                </a:solidFill>
              </a:rPr>
              <a:t> Then the king commanded to call the magicians, and the astrologers, and the sorcerers, and the </a:t>
            </a:r>
            <a:r>
              <a:rPr lang="en-US" dirty="0" err="1" smtClean="0">
                <a:solidFill>
                  <a:schemeClr val="bg1"/>
                </a:solidFill>
              </a:rPr>
              <a:t>Chaldeans</a:t>
            </a:r>
            <a:r>
              <a:rPr lang="en-US" dirty="0" smtClean="0">
                <a:solidFill>
                  <a:schemeClr val="bg1"/>
                </a:solidFill>
              </a:rPr>
              <a:t>, for to </a:t>
            </a:r>
            <a:r>
              <a:rPr lang="en-US" dirty="0" err="1" smtClean="0">
                <a:solidFill>
                  <a:schemeClr val="bg1"/>
                </a:solidFill>
              </a:rPr>
              <a:t>shew</a:t>
            </a:r>
            <a:r>
              <a:rPr lang="en-US" dirty="0" smtClean="0">
                <a:solidFill>
                  <a:schemeClr val="bg1"/>
                </a:solidFill>
              </a:rPr>
              <a:t> the king his dreams. So they came and stood before the king.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IT ALL STARTS</a:t>
            </a:r>
          </a:p>
        </p:txBody>
      </p:sp>
      <p:sp>
        <p:nvSpPr>
          <p:cNvPr id="3" name="TextBox 2"/>
          <p:cNvSpPr txBox="1"/>
          <p:nvPr/>
        </p:nvSpPr>
        <p:spPr>
          <a:xfrm>
            <a:off x="0" y="231361"/>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WITH A DREAM </a:t>
            </a:r>
          </a:p>
        </p:txBody>
      </p:sp>
      <p:sp>
        <p:nvSpPr>
          <p:cNvPr id="4" name="Rectangle 3"/>
          <p:cNvSpPr>
            <a:spLocks noChangeArrowheads="1"/>
          </p:cNvSpPr>
          <p:nvPr/>
        </p:nvSpPr>
        <p:spPr bwMode="auto">
          <a:xfrm>
            <a:off x="190500" y="1421492"/>
            <a:ext cx="8763000" cy="513171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478969"/>
            <a:ext cx="8601878" cy="5016758"/>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2:1-12</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3</a:t>
            </a:r>
            <a:r>
              <a:rPr lang="en-US" dirty="0" smtClean="0">
                <a:solidFill>
                  <a:schemeClr val="bg1"/>
                </a:solidFill>
              </a:rPr>
              <a:t> And the king said unto them, I have dreamed a dream, and my spirit was troubled to know the dream. </a:t>
            </a:r>
          </a:p>
          <a:p>
            <a:r>
              <a:rPr lang="en-US" dirty="0" smtClean="0">
                <a:solidFill>
                  <a:srgbClr val="99CC00"/>
                </a:solidFill>
              </a:rPr>
              <a:t>4</a:t>
            </a:r>
            <a:r>
              <a:rPr lang="en-US" dirty="0" smtClean="0">
                <a:solidFill>
                  <a:schemeClr val="bg1"/>
                </a:solidFill>
              </a:rPr>
              <a:t> Then </a:t>
            </a:r>
            <a:r>
              <a:rPr lang="en-US" dirty="0" err="1" smtClean="0">
                <a:solidFill>
                  <a:schemeClr val="bg1"/>
                </a:solidFill>
              </a:rPr>
              <a:t>spake</a:t>
            </a:r>
            <a:r>
              <a:rPr lang="en-US" dirty="0" smtClean="0">
                <a:solidFill>
                  <a:schemeClr val="bg1"/>
                </a:solidFill>
              </a:rPr>
              <a:t> the </a:t>
            </a:r>
            <a:r>
              <a:rPr lang="en-US" dirty="0" err="1" smtClean="0">
                <a:solidFill>
                  <a:schemeClr val="bg1"/>
                </a:solidFill>
              </a:rPr>
              <a:t>Chaldeans</a:t>
            </a:r>
            <a:r>
              <a:rPr lang="en-US" dirty="0" smtClean="0">
                <a:solidFill>
                  <a:schemeClr val="bg1"/>
                </a:solidFill>
              </a:rPr>
              <a:t> to the king in </a:t>
            </a:r>
            <a:r>
              <a:rPr lang="en-US" dirty="0" err="1" smtClean="0">
                <a:solidFill>
                  <a:schemeClr val="bg1"/>
                </a:solidFill>
              </a:rPr>
              <a:t>Syriack</a:t>
            </a:r>
            <a:r>
              <a:rPr lang="en-US" dirty="0" smtClean="0">
                <a:solidFill>
                  <a:schemeClr val="bg1"/>
                </a:solidFill>
              </a:rPr>
              <a:t>, O king, live for ever: tell thy servants the dream, and we will </a:t>
            </a:r>
            <a:r>
              <a:rPr lang="en-US" dirty="0" err="1" smtClean="0">
                <a:solidFill>
                  <a:schemeClr val="bg1"/>
                </a:solidFill>
              </a:rPr>
              <a:t>shew</a:t>
            </a:r>
            <a:r>
              <a:rPr lang="en-US" dirty="0" smtClean="0">
                <a:solidFill>
                  <a:schemeClr val="bg1"/>
                </a:solidFill>
              </a:rPr>
              <a:t> the interpretation.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IT ALL STARTS</a:t>
            </a:r>
          </a:p>
        </p:txBody>
      </p:sp>
      <p:sp>
        <p:nvSpPr>
          <p:cNvPr id="3" name="TextBox 2"/>
          <p:cNvSpPr txBox="1"/>
          <p:nvPr/>
        </p:nvSpPr>
        <p:spPr>
          <a:xfrm>
            <a:off x="0" y="231361"/>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WITH A DREAM </a:t>
            </a:r>
          </a:p>
        </p:txBody>
      </p:sp>
      <p:sp>
        <p:nvSpPr>
          <p:cNvPr id="4" name="Rectangle 3"/>
          <p:cNvSpPr>
            <a:spLocks noChangeArrowheads="1"/>
          </p:cNvSpPr>
          <p:nvPr/>
        </p:nvSpPr>
        <p:spPr bwMode="auto">
          <a:xfrm>
            <a:off x="190500" y="1682756"/>
            <a:ext cx="8763000" cy="4532999"/>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748653"/>
            <a:ext cx="8601878" cy="440120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2:1-12</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5</a:t>
            </a:r>
            <a:r>
              <a:rPr lang="en-US" dirty="0" smtClean="0">
                <a:solidFill>
                  <a:schemeClr val="bg1"/>
                </a:solidFill>
              </a:rPr>
              <a:t> The king answered and said to the </a:t>
            </a:r>
            <a:r>
              <a:rPr lang="en-US" dirty="0" err="1" smtClean="0">
                <a:solidFill>
                  <a:schemeClr val="bg1"/>
                </a:solidFill>
              </a:rPr>
              <a:t>Chaldeans</a:t>
            </a:r>
            <a:r>
              <a:rPr lang="en-US" dirty="0" smtClean="0">
                <a:solidFill>
                  <a:schemeClr val="bg1"/>
                </a:solidFill>
              </a:rPr>
              <a:t>, The thing is gone from me: if ye will not make known unto me the dream, with the interpretation thereof, ye shall be cut in pieces, and your houses shall be made a dunghill.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IT ALL STARTS</a:t>
            </a:r>
          </a:p>
        </p:txBody>
      </p:sp>
      <p:sp>
        <p:nvSpPr>
          <p:cNvPr id="3" name="TextBox 2"/>
          <p:cNvSpPr txBox="1"/>
          <p:nvPr/>
        </p:nvSpPr>
        <p:spPr>
          <a:xfrm>
            <a:off x="0" y="231361"/>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WITH A DREAM </a:t>
            </a:r>
          </a:p>
        </p:txBody>
      </p:sp>
      <p:sp>
        <p:nvSpPr>
          <p:cNvPr id="4" name="Rectangle 3"/>
          <p:cNvSpPr>
            <a:spLocks noChangeArrowheads="1"/>
          </p:cNvSpPr>
          <p:nvPr/>
        </p:nvSpPr>
        <p:spPr bwMode="auto">
          <a:xfrm>
            <a:off x="190500" y="1933134"/>
            <a:ext cx="8763000" cy="395605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2018336"/>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2:1-12</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6</a:t>
            </a:r>
            <a:r>
              <a:rPr lang="en-US" dirty="0" smtClean="0">
                <a:solidFill>
                  <a:schemeClr val="bg1"/>
                </a:solidFill>
              </a:rPr>
              <a:t> But if ye </a:t>
            </a:r>
            <a:r>
              <a:rPr lang="en-US" dirty="0" err="1" smtClean="0">
                <a:solidFill>
                  <a:schemeClr val="bg1"/>
                </a:solidFill>
              </a:rPr>
              <a:t>shew</a:t>
            </a:r>
            <a:r>
              <a:rPr lang="en-US" dirty="0" smtClean="0">
                <a:solidFill>
                  <a:schemeClr val="bg1"/>
                </a:solidFill>
              </a:rPr>
              <a:t> the dream, and the interpretation thereof, ye shall receive of me gifts and rewards and great </a:t>
            </a:r>
            <a:r>
              <a:rPr lang="en-US" dirty="0" err="1" smtClean="0">
                <a:solidFill>
                  <a:schemeClr val="bg1"/>
                </a:solidFill>
              </a:rPr>
              <a:t>honour</a:t>
            </a:r>
            <a:r>
              <a:rPr lang="en-US" dirty="0" smtClean="0">
                <a:solidFill>
                  <a:schemeClr val="bg1"/>
                </a:solidFill>
              </a:rPr>
              <a:t>: therefore </a:t>
            </a:r>
            <a:r>
              <a:rPr lang="en-US" dirty="0" err="1" smtClean="0">
                <a:solidFill>
                  <a:schemeClr val="bg1"/>
                </a:solidFill>
              </a:rPr>
              <a:t>shew</a:t>
            </a:r>
            <a:r>
              <a:rPr lang="en-US" dirty="0" smtClean="0">
                <a:solidFill>
                  <a:schemeClr val="bg1"/>
                </a:solidFill>
              </a:rPr>
              <a:t> me the dream, and the interpretation thereof.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IT ALL STARTS</a:t>
            </a:r>
          </a:p>
        </p:txBody>
      </p:sp>
      <p:sp>
        <p:nvSpPr>
          <p:cNvPr id="3" name="TextBox 2"/>
          <p:cNvSpPr txBox="1"/>
          <p:nvPr/>
        </p:nvSpPr>
        <p:spPr>
          <a:xfrm>
            <a:off x="0" y="231361"/>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WITH A DREAM </a:t>
            </a:r>
          </a:p>
        </p:txBody>
      </p:sp>
      <p:sp>
        <p:nvSpPr>
          <p:cNvPr id="4" name="Rectangle 3"/>
          <p:cNvSpPr>
            <a:spLocks noChangeArrowheads="1"/>
          </p:cNvSpPr>
          <p:nvPr/>
        </p:nvSpPr>
        <p:spPr bwMode="auto">
          <a:xfrm>
            <a:off x="190500" y="1454150"/>
            <a:ext cx="8763000" cy="509905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495299"/>
            <a:ext cx="8601878" cy="5016758"/>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2:1-12</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7</a:t>
            </a:r>
            <a:r>
              <a:rPr lang="en-US" dirty="0" smtClean="0">
                <a:solidFill>
                  <a:schemeClr val="bg1"/>
                </a:solidFill>
              </a:rPr>
              <a:t> They answered again and said, Let the king tell his servants the dream, and we will </a:t>
            </a:r>
            <a:r>
              <a:rPr lang="en-US" dirty="0" err="1" smtClean="0">
                <a:solidFill>
                  <a:schemeClr val="bg1"/>
                </a:solidFill>
              </a:rPr>
              <a:t>shew</a:t>
            </a:r>
            <a:r>
              <a:rPr lang="en-US" dirty="0" smtClean="0">
                <a:solidFill>
                  <a:schemeClr val="bg1"/>
                </a:solidFill>
              </a:rPr>
              <a:t> the interpretation of it. </a:t>
            </a:r>
          </a:p>
          <a:p>
            <a:r>
              <a:rPr lang="en-US" dirty="0" smtClean="0">
                <a:solidFill>
                  <a:srgbClr val="99CC00"/>
                </a:solidFill>
              </a:rPr>
              <a:t>8</a:t>
            </a:r>
            <a:r>
              <a:rPr lang="en-US" dirty="0" smtClean="0">
                <a:solidFill>
                  <a:schemeClr val="bg1"/>
                </a:solidFill>
              </a:rPr>
              <a:t> The king answered and said, I know of certainty that ye would gain the time, because ye see the thing is gone from me.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IT ALL STARTS</a:t>
            </a:r>
          </a:p>
        </p:txBody>
      </p:sp>
      <p:sp>
        <p:nvSpPr>
          <p:cNvPr id="3" name="TextBox 2"/>
          <p:cNvSpPr txBox="1"/>
          <p:nvPr/>
        </p:nvSpPr>
        <p:spPr>
          <a:xfrm>
            <a:off x="0" y="231361"/>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WITH A DREAM </a:t>
            </a:r>
          </a:p>
        </p:txBody>
      </p:sp>
      <p:sp>
        <p:nvSpPr>
          <p:cNvPr id="4" name="Rectangle 3"/>
          <p:cNvSpPr>
            <a:spLocks noChangeArrowheads="1"/>
          </p:cNvSpPr>
          <p:nvPr/>
        </p:nvSpPr>
        <p:spPr bwMode="auto">
          <a:xfrm>
            <a:off x="190500" y="1410606"/>
            <a:ext cx="8763000" cy="515348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478969"/>
            <a:ext cx="8601878" cy="5016758"/>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2:1-12</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9</a:t>
            </a:r>
            <a:r>
              <a:rPr lang="en-US" dirty="0" smtClean="0">
                <a:solidFill>
                  <a:schemeClr val="bg1"/>
                </a:solidFill>
              </a:rPr>
              <a:t> But if ye will not make known unto me the dream, there is but one decree for you: for ye have prepared lying and corrupt words to speak before me, till the time be changed: therefore tell me the dream, and I shall know that ye can </a:t>
            </a:r>
            <a:r>
              <a:rPr lang="en-US" dirty="0" err="1" smtClean="0">
                <a:solidFill>
                  <a:schemeClr val="bg1"/>
                </a:solidFill>
              </a:rPr>
              <a:t>shew</a:t>
            </a:r>
            <a:r>
              <a:rPr lang="en-US" dirty="0" smtClean="0">
                <a:solidFill>
                  <a:schemeClr val="bg1"/>
                </a:solidFill>
              </a:rPr>
              <a:t> me the interpretation thereof. </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IT ALL STARTS</a:t>
            </a:r>
          </a:p>
        </p:txBody>
      </p:sp>
      <p:sp>
        <p:nvSpPr>
          <p:cNvPr id="3" name="TextBox 2"/>
          <p:cNvSpPr txBox="1"/>
          <p:nvPr/>
        </p:nvSpPr>
        <p:spPr>
          <a:xfrm>
            <a:off x="0" y="231361"/>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WITH A DREAM </a:t>
            </a:r>
          </a:p>
        </p:txBody>
      </p:sp>
      <p:sp>
        <p:nvSpPr>
          <p:cNvPr id="4" name="Rectangle 3"/>
          <p:cNvSpPr>
            <a:spLocks noChangeArrowheads="1"/>
          </p:cNvSpPr>
          <p:nvPr/>
        </p:nvSpPr>
        <p:spPr bwMode="auto">
          <a:xfrm>
            <a:off x="190500" y="1704528"/>
            <a:ext cx="8763000" cy="4532999"/>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770425"/>
            <a:ext cx="8601878" cy="440120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2:1-12</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10</a:t>
            </a:r>
            <a:r>
              <a:rPr lang="en-US" dirty="0" smtClean="0">
                <a:solidFill>
                  <a:schemeClr val="bg1"/>
                </a:solidFill>
              </a:rPr>
              <a:t> The </a:t>
            </a:r>
            <a:r>
              <a:rPr lang="en-US" dirty="0" err="1" smtClean="0">
                <a:solidFill>
                  <a:schemeClr val="bg1"/>
                </a:solidFill>
              </a:rPr>
              <a:t>Chaldeans</a:t>
            </a:r>
            <a:r>
              <a:rPr lang="en-US" dirty="0" smtClean="0">
                <a:solidFill>
                  <a:schemeClr val="bg1"/>
                </a:solidFill>
              </a:rPr>
              <a:t> answered before the king, and said, There is not a man upon the earth that can </a:t>
            </a:r>
            <a:r>
              <a:rPr lang="en-US" dirty="0" err="1" smtClean="0">
                <a:solidFill>
                  <a:schemeClr val="bg1"/>
                </a:solidFill>
              </a:rPr>
              <a:t>shew</a:t>
            </a:r>
            <a:r>
              <a:rPr lang="en-US" dirty="0" smtClean="0">
                <a:solidFill>
                  <a:schemeClr val="bg1"/>
                </a:solidFill>
              </a:rPr>
              <a:t> the king's matter: therefore there is no king, lord, nor ruler, that asked such things at any magician, or astrologer, or </a:t>
            </a:r>
            <a:r>
              <a:rPr lang="en-US" dirty="0" err="1" smtClean="0">
                <a:solidFill>
                  <a:schemeClr val="bg1"/>
                </a:solidFill>
              </a:rPr>
              <a:t>Chaldean</a:t>
            </a:r>
            <a:r>
              <a:rPr lang="en-US" dirty="0" smtClean="0">
                <a:solidFill>
                  <a:schemeClr val="bg1"/>
                </a:solidFill>
              </a:rPr>
              <a: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IT ALL STARTS</a:t>
            </a:r>
          </a:p>
        </p:txBody>
      </p:sp>
      <p:sp>
        <p:nvSpPr>
          <p:cNvPr id="3" name="TextBox 2"/>
          <p:cNvSpPr txBox="1"/>
          <p:nvPr/>
        </p:nvSpPr>
        <p:spPr>
          <a:xfrm>
            <a:off x="0" y="231361"/>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WITH A DREAM </a:t>
            </a:r>
          </a:p>
        </p:txBody>
      </p:sp>
      <p:sp>
        <p:nvSpPr>
          <p:cNvPr id="4" name="Rectangle 3"/>
          <p:cNvSpPr>
            <a:spLocks noChangeArrowheads="1"/>
          </p:cNvSpPr>
          <p:nvPr/>
        </p:nvSpPr>
        <p:spPr bwMode="auto">
          <a:xfrm>
            <a:off x="190500" y="1377947"/>
            <a:ext cx="8763000" cy="518614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462638"/>
            <a:ext cx="8601878" cy="5016758"/>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2:1-12</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11</a:t>
            </a:r>
            <a:r>
              <a:rPr lang="en-US" dirty="0" smtClean="0">
                <a:solidFill>
                  <a:schemeClr val="bg1"/>
                </a:solidFill>
              </a:rPr>
              <a:t> And it is a rare thing that the king </a:t>
            </a:r>
            <a:r>
              <a:rPr lang="en-US" dirty="0" err="1" smtClean="0">
                <a:solidFill>
                  <a:schemeClr val="bg1"/>
                </a:solidFill>
              </a:rPr>
              <a:t>requireth</a:t>
            </a:r>
            <a:r>
              <a:rPr lang="en-US" dirty="0" smtClean="0">
                <a:solidFill>
                  <a:schemeClr val="bg1"/>
                </a:solidFill>
              </a:rPr>
              <a:t>, and there is none other that can </a:t>
            </a:r>
            <a:r>
              <a:rPr lang="en-US" dirty="0" err="1" smtClean="0">
                <a:solidFill>
                  <a:schemeClr val="bg1"/>
                </a:solidFill>
              </a:rPr>
              <a:t>shew</a:t>
            </a:r>
            <a:r>
              <a:rPr lang="en-US" dirty="0" smtClean="0">
                <a:solidFill>
                  <a:schemeClr val="bg1"/>
                </a:solidFill>
              </a:rPr>
              <a:t> it before the king, except the gods, whose dwelling is not with flesh. </a:t>
            </a:r>
          </a:p>
          <a:p>
            <a:r>
              <a:rPr lang="en-US" dirty="0" smtClean="0">
                <a:solidFill>
                  <a:srgbClr val="99CC00"/>
                </a:solidFill>
              </a:rPr>
              <a:t>12</a:t>
            </a:r>
            <a:r>
              <a:rPr lang="en-US" dirty="0" smtClean="0">
                <a:solidFill>
                  <a:schemeClr val="bg1"/>
                </a:solidFill>
              </a:rPr>
              <a:t> For this cause the king was angry and very furious, and commanded to destroy all the wise men of Babylon.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InGodWeTrust - 01.jpg"/>
          <p:cNvPicPr>
            <a:picLocks noChangeAspect="1"/>
          </p:cNvPicPr>
          <p:nvPr/>
        </p:nvPicPr>
        <p:blipFill>
          <a:blip r:embed="rId4"/>
          <a:stretch>
            <a:fillRect/>
          </a:stretch>
        </p:blipFill>
        <p:spPr>
          <a:xfrm>
            <a:off x="0" y="0"/>
            <a:ext cx="9144000" cy="6858000"/>
          </a:xfrm>
          <a:prstGeom prst="rect">
            <a:avLst/>
          </a:prstGeom>
        </p:spPr>
      </p:pic>
      <p:pic>
        <p:nvPicPr>
          <p:cNvPr id="5" name="Picture 4" descr="InGodWeTrust - 01.jpg"/>
          <p:cNvPicPr>
            <a:picLocks noChangeAspect="1"/>
          </p:cNvPicPr>
          <p:nvPr/>
        </p:nvPicPr>
        <p:blipFill>
          <a:blip r:embed="rId5"/>
          <a:stretch>
            <a:fillRect/>
          </a:stretch>
        </p:blipFill>
        <p:spPr>
          <a:xfrm>
            <a:off x="0" y="0"/>
            <a:ext cx="9144000" cy="6858000"/>
          </a:xfrm>
          <a:prstGeom prst="rect">
            <a:avLst/>
          </a:prstGeom>
        </p:spPr>
      </p:pic>
      <p:pic>
        <p:nvPicPr>
          <p:cNvPr id="6" name="Picture 5" descr="InGodWeTrust - 01.jpg"/>
          <p:cNvPicPr>
            <a:picLocks noChangeAspect="1"/>
          </p:cNvPicPr>
          <p:nvPr/>
        </p:nvPicPr>
        <p:blipFill>
          <a:blip r:embed="rId6"/>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ENTER THE</a:t>
            </a:r>
          </a:p>
        </p:txBody>
      </p:sp>
      <p:sp>
        <p:nvSpPr>
          <p:cNvPr id="3" name="TextBox 2"/>
          <p:cNvSpPr txBox="1"/>
          <p:nvPr/>
        </p:nvSpPr>
        <p:spPr>
          <a:xfrm>
            <a:off x="0" y="231361"/>
            <a:ext cx="9144000" cy="1154162"/>
          </a:xfrm>
          <a:prstGeom prst="rect">
            <a:avLst/>
          </a:prstGeom>
          <a:noFill/>
        </p:spPr>
        <p:txBody>
          <a:bodyPr wrap="square" rtlCol="0">
            <a:spAutoFit/>
          </a:bodyPr>
          <a:lstStyle/>
          <a:p>
            <a:pPr algn="ctr">
              <a:spcAft>
                <a:spcPts val="1200"/>
              </a:spcAft>
            </a:pPr>
            <a:r>
              <a:rPr lang="en-US" sz="69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PROPHET DANIEL</a:t>
            </a:r>
          </a:p>
        </p:txBody>
      </p:sp>
      <p:sp>
        <p:nvSpPr>
          <p:cNvPr id="4" name="Rectangle 3"/>
          <p:cNvSpPr>
            <a:spLocks noChangeArrowheads="1"/>
          </p:cNvSpPr>
          <p:nvPr/>
        </p:nvSpPr>
        <p:spPr bwMode="auto">
          <a:xfrm>
            <a:off x="190500" y="1486564"/>
            <a:ext cx="8763000" cy="494768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522780"/>
            <a:ext cx="8601878" cy="4893647"/>
          </a:xfrm>
          <a:prstGeom prst="rect">
            <a:avLst/>
          </a:prstGeom>
          <a:noFill/>
          <a:ln w="9525">
            <a:noFill/>
            <a:miter lim="800000"/>
            <a:headEnd/>
            <a:tailEnd/>
          </a:ln>
          <a:effectLst/>
        </p:spPr>
        <p:txBody>
          <a:bodyPr wrap="square">
            <a:spAutoFit/>
          </a:bodyPr>
          <a:lstStyle/>
          <a:p>
            <a:r>
              <a:rPr lang="en-US" sz="39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2:13-15</a:t>
            </a:r>
            <a:br>
              <a:rPr lang="en-US" sz="39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900" dirty="0" smtClean="0">
                <a:solidFill>
                  <a:srgbClr val="99CC00"/>
                </a:solidFill>
              </a:rPr>
              <a:t>13</a:t>
            </a:r>
            <a:r>
              <a:rPr lang="en-US" sz="3900" dirty="0" smtClean="0">
                <a:solidFill>
                  <a:schemeClr val="bg1"/>
                </a:solidFill>
              </a:rPr>
              <a:t> And the decree went forth that the wise men should be slain; and they sought Daniel and his fellows to be slain. </a:t>
            </a:r>
          </a:p>
          <a:p>
            <a:r>
              <a:rPr lang="en-US" sz="3900" dirty="0" smtClean="0">
                <a:solidFill>
                  <a:srgbClr val="99CC00"/>
                </a:solidFill>
              </a:rPr>
              <a:t>14</a:t>
            </a:r>
            <a:r>
              <a:rPr lang="en-US" sz="3900" dirty="0" smtClean="0">
                <a:solidFill>
                  <a:schemeClr val="bg1"/>
                </a:solidFill>
              </a:rPr>
              <a:t> Then Daniel answered with counsel and wisdom to </a:t>
            </a:r>
            <a:r>
              <a:rPr lang="en-US" sz="3900" dirty="0" err="1" smtClean="0">
                <a:solidFill>
                  <a:schemeClr val="bg1"/>
                </a:solidFill>
              </a:rPr>
              <a:t>Arioch</a:t>
            </a:r>
            <a:r>
              <a:rPr lang="en-US" sz="3900" dirty="0" smtClean="0">
                <a:solidFill>
                  <a:schemeClr val="bg1"/>
                </a:solidFill>
              </a:rPr>
              <a:t> the captain of the king's guard, which was gone forth to slay the wise men of Babylon: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ENTER THE</a:t>
            </a:r>
          </a:p>
        </p:txBody>
      </p:sp>
      <p:sp>
        <p:nvSpPr>
          <p:cNvPr id="3" name="TextBox 2"/>
          <p:cNvSpPr txBox="1"/>
          <p:nvPr/>
        </p:nvSpPr>
        <p:spPr>
          <a:xfrm>
            <a:off x="0" y="231361"/>
            <a:ext cx="9144000" cy="1154162"/>
          </a:xfrm>
          <a:prstGeom prst="rect">
            <a:avLst/>
          </a:prstGeom>
          <a:noFill/>
        </p:spPr>
        <p:txBody>
          <a:bodyPr wrap="square" rtlCol="0">
            <a:spAutoFit/>
          </a:bodyPr>
          <a:lstStyle/>
          <a:p>
            <a:pPr algn="ctr">
              <a:spcAft>
                <a:spcPts val="1200"/>
              </a:spcAft>
            </a:pPr>
            <a:r>
              <a:rPr lang="en-US" sz="69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PROPHET DANIEL</a:t>
            </a:r>
          </a:p>
        </p:txBody>
      </p:sp>
      <p:sp>
        <p:nvSpPr>
          <p:cNvPr id="4" name="Rectangle 3"/>
          <p:cNvSpPr>
            <a:spLocks noChangeArrowheads="1"/>
          </p:cNvSpPr>
          <p:nvPr/>
        </p:nvSpPr>
        <p:spPr bwMode="auto">
          <a:xfrm>
            <a:off x="190500" y="2155624"/>
            <a:ext cx="8763000" cy="327500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2191840"/>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2:13-15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15</a:t>
            </a:r>
            <a:r>
              <a:rPr lang="en-US" dirty="0" smtClean="0">
                <a:solidFill>
                  <a:schemeClr val="bg1"/>
                </a:solidFill>
              </a:rPr>
              <a:t> He answered and said to </a:t>
            </a:r>
            <a:r>
              <a:rPr lang="en-US" dirty="0" err="1" smtClean="0">
                <a:solidFill>
                  <a:schemeClr val="bg1"/>
                </a:solidFill>
              </a:rPr>
              <a:t>Arioch</a:t>
            </a:r>
            <a:r>
              <a:rPr lang="en-US" dirty="0" smtClean="0">
                <a:solidFill>
                  <a:schemeClr val="bg1"/>
                </a:solidFill>
              </a:rPr>
              <a:t> the king's captain, Why is the decree so hasty from the king? Then </a:t>
            </a:r>
            <a:r>
              <a:rPr lang="en-US" dirty="0" err="1" smtClean="0">
                <a:solidFill>
                  <a:schemeClr val="bg1"/>
                </a:solidFill>
              </a:rPr>
              <a:t>Arioch</a:t>
            </a:r>
            <a:r>
              <a:rPr lang="en-US" dirty="0" smtClean="0">
                <a:solidFill>
                  <a:schemeClr val="bg1"/>
                </a:solidFill>
              </a:rPr>
              <a:t> made the thing known to Daniel.</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446550"/>
          </a:xfrm>
          <a:prstGeom prst="rect">
            <a:avLst/>
          </a:prstGeom>
          <a:noFill/>
        </p:spPr>
        <p:txBody>
          <a:bodyPr wrap="square" rtlCol="0">
            <a:spAutoFit/>
          </a:bodyPr>
          <a:lstStyle/>
          <a:p>
            <a:pPr algn="ctr">
              <a:spcAft>
                <a:spcPts val="1200"/>
              </a:spcAft>
            </a:pPr>
            <a:r>
              <a:rPr lang="en-US" sz="88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I CAN DO IT!</a:t>
            </a:r>
          </a:p>
        </p:txBody>
      </p:sp>
      <p:sp>
        <p:nvSpPr>
          <p:cNvPr id="4" name="Rectangle 3"/>
          <p:cNvSpPr>
            <a:spLocks noChangeArrowheads="1"/>
          </p:cNvSpPr>
          <p:nvPr/>
        </p:nvSpPr>
        <p:spPr bwMode="auto">
          <a:xfrm>
            <a:off x="190500" y="2122436"/>
            <a:ext cx="8763000" cy="3255107"/>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2158652"/>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2:16</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Then Daniel went in, and desired of the king that he would give him time, and that he would </a:t>
            </a:r>
            <a:r>
              <a:rPr lang="en-US" dirty="0" err="1" smtClean="0">
                <a:solidFill>
                  <a:schemeClr val="bg1"/>
                </a:solidFill>
              </a:rPr>
              <a:t>shew</a:t>
            </a:r>
            <a:r>
              <a:rPr lang="en-US" dirty="0" smtClean="0">
                <a:solidFill>
                  <a:schemeClr val="bg1"/>
                </a:solidFill>
              </a:rPr>
              <a:t> the king the interpretation.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2225"/>
            <a:ext cx="9144000" cy="1046440"/>
          </a:xfrm>
          <a:prstGeom prst="rect">
            <a:avLst/>
          </a:prstGeom>
          <a:noFill/>
        </p:spPr>
        <p:txBody>
          <a:bodyPr wrap="square" rtlCol="0">
            <a:spAutoFit/>
          </a:bodyPr>
          <a:lstStyle/>
          <a:p>
            <a:pPr algn="ctr">
              <a:spcAft>
                <a:spcPts val="1200"/>
              </a:spcAft>
            </a:pPr>
            <a:r>
              <a:rPr lang="en-US" sz="6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DANIEL SAID, BOYS</a:t>
            </a:r>
          </a:p>
        </p:txBody>
      </p:sp>
      <p:sp>
        <p:nvSpPr>
          <p:cNvPr id="3" name="TextBox 2"/>
          <p:cNvSpPr txBox="1"/>
          <p:nvPr/>
        </p:nvSpPr>
        <p:spPr>
          <a:xfrm>
            <a:off x="0" y="231361"/>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PRAY FOR ME!</a:t>
            </a:r>
          </a:p>
        </p:txBody>
      </p:sp>
      <p:sp>
        <p:nvSpPr>
          <p:cNvPr id="4" name="Rectangle 3"/>
          <p:cNvSpPr>
            <a:spLocks noChangeArrowheads="1"/>
          </p:cNvSpPr>
          <p:nvPr/>
        </p:nvSpPr>
        <p:spPr bwMode="auto">
          <a:xfrm>
            <a:off x="190500" y="1308148"/>
            <a:ext cx="8763000" cy="538258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344364"/>
            <a:ext cx="8601878" cy="5355312"/>
          </a:xfrm>
          <a:prstGeom prst="rect">
            <a:avLst/>
          </a:prstGeom>
          <a:noFill/>
          <a:ln w="9525">
            <a:noFill/>
            <a:miter lim="800000"/>
            <a:headEnd/>
            <a:tailEnd/>
          </a:ln>
          <a:effectLst/>
        </p:spPr>
        <p:txBody>
          <a:bodyPr wrap="square">
            <a:spAutoFit/>
          </a:bodyPr>
          <a:lstStyle/>
          <a:p>
            <a: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2:17-18</a:t>
            </a:r>
            <a:b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rgbClr val="99CC00"/>
                </a:solidFill>
              </a:rPr>
              <a:t>17</a:t>
            </a:r>
            <a:r>
              <a:rPr lang="en-US" sz="3800" dirty="0" smtClean="0">
                <a:solidFill>
                  <a:schemeClr val="bg1"/>
                </a:solidFill>
              </a:rPr>
              <a:t> Then Daniel went to his house, and made the thing known to </a:t>
            </a:r>
            <a:r>
              <a:rPr lang="en-US" sz="3800" dirty="0" err="1" smtClean="0">
                <a:solidFill>
                  <a:schemeClr val="bg1"/>
                </a:solidFill>
              </a:rPr>
              <a:t>Hananiah</a:t>
            </a:r>
            <a:r>
              <a:rPr lang="en-US" sz="3800" dirty="0" smtClean="0">
                <a:solidFill>
                  <a:schemeClr val="bg1"/>
                </a:solidFill>
              </a:rPr>
              <a:t>, </a:t>
            </a:r>
            <a:r>
              <a:rPr lang="en-US" sz="3800" dirty="0" err="1" smtClean="0">
                <a:solidFill>
                  <a:schemeClr val="bg1"/>
                </a:solidFill>
              </a:rPr>
              <a:t>Mishael</a:t>
            </a:r>
            <a:r>
              <a:rPr lang="en-US" sz="3800" dirty="0" smtClean="0">
                <a:solidFill>
                  <a:schemeClr val="bg1"/>
                </a:solidFill>
              </a:rPr>
              <a:t>, and </a:t>
            </a:r>
            <a:r>
              <a:rPr lang="en-US" sz="3800" dirty="0" err="1" smtClean="0">
                <a:solidFill>
                  <a:schemeClr val="bg1"/>
                </a:solidFill>
              </a:rPr>
              <a:t>Azariah</a:t>
            </a:r>
            <a:r>
              <a:rPr lang="en-US" sz="3800" dirty="0" smtClean="0">
                <a:solidFill>
                  <a:schemeClr val="bg1"/>
                </a:solidFill>
              </a:rPr>
              <a:t>, his companions: </a:t>
            </a:r>
          </a:p>
          <a:p>
            <a:r>
              <a:rPr lang="en-US" sz="3800" dirty="0" smtClean="0">
                <a:solidFill>
                  <a:srgbClr val="99CC00"/>
                </a:solidFill>
              </a:rPr>
              <a:t>18</a:t>
            </a:r>
            <a:r>
              <a:rPr lang="en-US" sz="3800" dirty="0" smtClean="0">
                <a:solidFill>
                  <a:schemeClr val="bg1"/>
                </a:solidFill>
              </a:rPr>
              <a:t> That they would desire mercies of the God of heaven concerning this secret; that Daniel and his fellows should not perish with the rest of the wise men of Babylon.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GOD ANSWERED</a:t>
            </a:r>
          </a:p>
        </p:txBody>
      </p:sp>
      <p:sp>
        <p:nvSpPr>
          <p:cNvPr id="3" name="TextBox 2"/>
          <p:cNvSpPr txBox="1"/>
          <p:nvPr/>
        </p:nvSpPr>
        <p:spPr>
          <a:xfrm>
            <a:off x="0" y="231361"/>
            <a:ext cx="9144000" cy="1154162"/>
          </a:xfrm>
          <a:prstGeom prst="rect">
            <a:avLst/>
          </a:prstGeom>
          <a:noFill/>
        </p:spPr>
        <p:txBody>
          <a:bodyPr wrap="square" rtlCol="0">
            <a:spAutoFit/>
          </a:bodyPr>
          <a:lstStyle/>
          <a:p>
            <a:pPr algn="ctr">
              <a:spcAft>
                <a:spcPts val="1200"/>
              </a:spcAft>
            </a:pPr>
            <a:r>
              <a:rPr lang="en-US" sz="69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THEIR PRAYER</a:t>
            </a:r>
          </a:p>
        </p:txBody>
      </p:sp>
      <p:sp>
        <p:nvSpPr>
          <p:cNvPr id="4" name="Rectangle 3"/>
          <p:cNvSpPr>
            <a:spLocks noChangeArrowheads="1"/>
          </p:cNvSpPr>
          <p:nvPr/>
        </p:nvSpPr>
        <p:spPr bwMode="auto">
          <a:xfrm>
            <a:off x="190500" y="2332384"/>
            <a:ext cx="8763000" cy="270824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2409235"/>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2:19</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Then was the secret revealed unto Daniel in a night vision. Then Daniel blessed the God of heaven.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DANIEL PRAISED</a:t>
            </a:r>
          </a:p>
        </p:txBody>
      </p:sp>
      <p:sp>
        <p:nvSpPr>
          <p:cNvPr id="3" name="TextBox 2"/>
          <p:cNvSpPr txBox="1"/>
          <p:nvPr/>
        </p:nvSpPr>
        <p:spPr>
          <a:xfrm>
            <a:off x="0" y="185641"/>
            <a:ext cx="914400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LORD</a:t>
            </a:r>
          </a:p>
        </p:txBody>
      </p:sp>
      <p:sp>
        <p:nvSpPr>
          <p:cNvPr id="4" name="Rectangle 3"/>
          <p:cNvSpPr>
            <a:spLocks noChangeArrowheads="1"/>
          </p:cNvSpPr>
          <p:nvPr/>
        </p:nvSpPr>
        <p:spPr bwMode="auto">
          <a:xfrm>
            <a:off x="0" y="1315114"/>
            <a:ext cx="4503420" cy="425129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sz="3600"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53891" y="1391965"/>
            <a:ext cx="4536556" cy="4185761"/>
          </a:xfrm>
          <a:prstGeom prst="rect">
            <a:avLst/>
          </a:prstGeom>
          <a:noFill/>
          <a:ln w="9525">
            <a:noFill/>
            <a:miter lim="800000"/>
            <a:headEnd/>
            <a:tailEnd/>
          </a:ln>
          <a:effectLst/>
        </p:spPr>
        <p:txBody>
          <a:bodyPr wrap="square">
            <a:spAutoFit/>
          </a:bodyPr>
          <a:lstStyle/>
          <a:p>
            <a: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2:20-23</a:t>
            </a:r>
            <a:b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rgbClr val="99CC00"/>
                </a:solidFill>
              </a:rPr>
              <a:t>20</a:t>
            </a:r>
            <a:r>
              <a:rPr lang="en-US" sz="3800" dirty="0" smtClean="0">
                <a:solidFill>
                  <a:schemeClr val="bg1"/>
                </a:solidFill>
              </a:rPr>
              <a:t> Daniel answered and said, Blessed be the name of God for ever and ever: for wisdom and might are his:</a:t>
            </a:r>
          </a:p>
        </p:txBody>
      </p:sp>
      <p:sp>
        <p:nvSpPr>
          <p:cNvPr id="6" name="TextBox 5"/>
          <p:cNvSpPr txBox="1"/>
          <p:nvPr/>
        </p:nvSpPr>
        <p:spPr>
          <a:xfrm>
            <a:off x="4377690" y="141448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00"/>
                </a:solidFill>
                <a:effectLst>
                  <a:outerShdw blurRad="101600" dist="63500" dir="2700000" algn="tl" rotWithShape="0">
                    <a:schemeClr val="tx1">
                      <a:alpha val="70000"/>
                    </a:schemeClr>
                  </a:outerShdw>
                </a:effectLst>
                <a:latin typeface="Eurostile" pitchFamily="34" charset="0"/>
              </a:rPr>
              <a:t>Blessed Be The Name Of God</a:t>
            </a:r>
          </a:p>
        </p:txBody>
      </p:sp>
      <p:sp>
        <p:nvSpPr>
          <p:cNvPr id="7" name="TextBox 6"/>
          <p:cNvSpPr txBox="1"/>
          <p:nvPr/>
        </p:nvSpPr>
        <p:spPr>
          <a:xfrm>
            <a:off x="4377690" y="195550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99"/>
                </a:solidFill>
                <a:effectLst>
                  <a:outerShdw blurRad="101600" dist="63500" dir="2700000" algn="tl" rotWithShape="0">
                    <a:schemeClr val="tx1">
                      <a:alpha val="70000"/>
                    </a:schemeClr>
                  </a:outerShdw>
                </a:effectLst>
                <a:latin typeface="Eurostile" pitchFamily="34" charset="0"/>
              </a:rPr>
              <a:t>Wisdom And Might Are His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DANIEL PRAISED</a:t>
            </a:r>
          </a:p>
        </p:txBody>
      </p:sp>
      <p:sp>
        <p:nvSpPr>
          <p:cNvPr id="3" name="TextBox 2"/>
          <p:cNvSpPr txBox="1"/>
          <p:nvPr/>
        </p:nvSpPr>
        <p:spPr>
          <a:xfrm>
            <a:off x="0" y="185641"/>
            <a:ext cx="914400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LORD</a:t>
            </a:r>
          </a:p>
        </p:txBody>
      </p:sp>
      <p:sp>
        <p:nvSpPr>
          <p:cNvPr id="4" name="Rectangle 3"/>
          <p:cNvSpPr>
            <a:spLocks noChangeArrowheads="1"/>
          </p:cNvSpPr>
          <p:nvPr/>
        </p:nvSpPr>
        <p:spPr bwMode="auto">
          <a:xfrm>
            <a:off x="0" y="1315114"/>
            <a:ext cx="4503420" cy="425129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sz="3600"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53891" y="1391965"/>
            <a:ext cx="4536556" cy="5386090"/>
          </a:xfrm>
          <a:prstGeom prst="rect">
            <a:avLst/>
          </a:prstGeom>
          <a:noFill/>
          <a:ln w="9525">
            <a:noFill/>
            <a:miter lim="800000"/>
            <a:headEnd/>
            <a:tailEnd/>
          </a:ln>
          <a:effectLst/>
        </p:spPr>
        <p:txBody>
          <a:bodyPr wrap="square">
            <a:spAutoFit/>
          </a:bodyPr>
          <a:lstStyle/>
          <a:p>
            <a: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2:20-23</a:t>
            </a:r>
            <a:b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400" dirty="0" smtClean="0">
                <a:solidFill>
                  <a:srgbClr val="99CC00"/>
                </a:solidFill>
              </a:rPr>
              <a:t>21</a:t>
            </a:r>
            <a:r>
              <a:rPr lang="en-US" sz="3400" dirty="0" smtClean="0">
                <a:solidFill>
                  <a:schemeClr val="bg1"/>
                </a:solidFill>
              </a:rPr>
              <a:t> And he </a:t>
            </a:r>
            <a:r>
              <a:rPr lang="en-US" sz="3400" dirty="0" err="1" smtClean="0">
                <a:solidFill>
                  <a:schemeClr val="bg1"/>
                </a:solidFill>
              </a:rPr>
              <a:t>changeth</a:t>
            </a:r>
            <a:r>
              <a:rPr lang="en-US" sz="3400" dirty="0" smtClean="0">
                <a:solidFill>
                  <a:schemeClr val="bg1"/>
                </a:solidFill>
              </a:rPr>
              <a:t/>
            </a:r>
            <a:br>
              <a:rPr lang="en-US" sz="3400" dirty="0" smtClean="0">
                <a:solidFill>
                  <a:schemeClr val="bg1"/>
                </a:solidFill>
              </a:rPr>
            </a:br>
            <a:r>
              <a:rPr lang="en-US" sz="3400" dirty="0" smtClean="0">
                <a:solidFill>
                  <a:schemeClr val="bg1"/>
                </a:solidFill>
              </a:rPr>
              <a:t>the times and the seasons: he </a:t>
            </a:r>
            <a:r>
              <a:rPr lang="en-US" sz="3400" dirty="0" err="1" smtClean="0">
                <a:solidFill>
                  <a:schemeClr val="bg1"/>
                </a:solidFill>
              </a:rPr>
              <a:t>removeth</a:t>
            </a:r>
            <a:r>
              <a:rPr lang="en-US" sz="3400" dirty="0" smtClean="0">
                <a:solidFill>
                  <a:schemeClr val="bg1"/>
                </a:solidFill>
              </a:rPr>
              <a:t> kings, and </a:t>
            </a:r>
            <a:r>
              <a:rPr lang="en-US" sz="3400" dirty="0" err="1" smtClean="0">
                <a:solidFill>
                  <a:schemeClr val="bg1"/>
                </a:solidFill>
              </a:rPr>
              <a:t>setteth</a:t>
            </a:r>
            <a:r>
              <a:rPr lang="en-US" sz="3400" dirty="0" smtClean="0">
                <a:solidFill>
                  <a:schemeClr val="bg1"/>
                </a:solidFill>
              </a:rPr>
              <a:t> up kings: he </a:t>
            </a:r>
            <a:r>
              <a:rPr lang="en-US" sz="3400" dirty="0" err="1" smtClean="0">
                <a:solidFill>
                  <a:schemeClr val="bg1"/>
                </a:solidFill>
              </a:rPr>
              <a:t>giveth</a:t>
            </a:r>
            <a:r>
              <a:rPr lang="en-US" sz="3400" dirty="0" smtClean="0">
                <a:solidFill>
                  <a:schemeClr val="bg1"/>
                </a:solidFill>
              </a:rPr>
              <a:t/>
            </a:r>
            <a:br>
              <a:rPr lang="en-US" sz="3400" dirty="0" smtClean="0">
                <a:solidFill>
                  <a:schemeClr val="bg1"/>
                </a:solidFill>
              </a:rPr>
            </a:br>
            <a:r>
              <a:rPr lang="en-US" sz="3400" dirty="0" smtClean="0">
                <a:solidFill>
                  <a:schemeClr val="bg1"/>
                </a:solidFill>
              </a:rPr>
              <a:t>wisdom unto the wise, and knowledge to</a:t>
            </a:r>
            <a:br>
              <a:rPr lang="en-US" sz="3400" dirty="0" smtClean="0">
                <a:solidFill>
                  <a:schemeClr val="bg1"/>
                </a:solidFill>
              </a:rPr>
            </a:br>
            <a:r>
              <a:rPr lang="en-US" sz="3400" dirty="0" smtClean="0">
                <a:solidFill>
                  <a:schemeClr val="bg1"/>
                </a:solidFill>
              </a:rPr>
              <a:t>them that know understanding:</a:t>
            </a:r>
          </a:p>
        </p:txBody>
      </p:sp>
      <p:sp>
        <p:nvSpPr>
          <p:cNvPr id="6" name="TextBox 5"/>
          <p:cNvSpPr txBox="1"/>
          <p:nvPr/>
        </p:nvSpPr>
        <p:spPr>
          <a:xfrm>
            <a:off x="4377690" y="141448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00"/>
                </a:solidFill>
                <a:effectLst>
                  <a:outerShdw blurRad="101600" dist="63500" dir="2700000" algn="tl" rotWithShape="0">
                    <a:schemeClr val="tx1">
                      <a:alpha val="70000"/>
                    </a:schemeClr>
                  </a:outerShdw>
                </a:effectLst>
                <a:latin typeface="Eurostile" pitchFamily="34" charset="0"/>
              </a:rPr>
              <a:t>Blessed Be The Name Of God</a:t>
            </a:r>
          </a:p>
        </p:txBody>
      </p:sp>
      <p:sp>
        <p:nvSpPr>
          <p:cNvPr id="7" name="TextBox 6"/>
          <p:cNvSpPr txBox="1"/>
          <p:nvPr/>
        </p:nvSpPr>
        <p:spPr>
          <a:xfrm>
            <a:off x="4377690" y="195550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99"/>
                </a:solidFill>
                <a:effectLst>
                  <a:outerShdw blurRad="101600" dist="63500" dir="2700000" algn="tl" rotWithShape="0">
                    <a:schemeClr val="tx1">
                      <a:alpha val="70000"/>
                    </a:schemeClr>
                  </a:outerShdw>
                </a:effectLst>
                <a:latin typeface="Eurostile" pitchFamily="34" charset="0"/>
              </a:rPr>
              <a:t>Wisdom And Might Are His</a:t>
            </a:r>
          </a:p>
        </p:txBody>
      </p:sp>
      <p:sp>
        <p:nvSpPr>
          <p:cNvPr id="8" name="TextBox 7"/>
          <p:cNvSpPr txBox="1"/>
          <p:nvPr/>
        </p:nvSpPr>
        <p:spPr>
          <a:xfrm>
            <a:off x="4377690" y="249652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00"/>
                </a:solidFill>
                <a:effectLst>
                  <a:outerShdw blurRad="101600" dist="63500" dir="2700000" algn="tl" rotWithShape="0">
                    <a:schemeClr val="tx1">
                      <a:alpha val="70000"/>
                    </a:schemeClr>
                  </a:outerShdw>
                </a:effectLst>
                <a:latin typeface="Eurostile" pitchFamily="34" charset="0"/>
              </a:rPr>
              <a:t>He Changes Times &amp; Seasons</a:t>
            </a:r>
          </a:p>
        </p:txBody>
      </p:sp>
      <p:sp>
        <p:nvSpPr>
          <p:cNvPr id="9" name="TextBox 8"/>
          <p:cNvSpPr txBox="1"/>
          <p:nvPr/>
        </p:nvSpPr>
        <p:spPr>
          <a:xfrm>
            <a:off x="4377690" y="302992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99"/>
                </a:solidFill>
                <a:effectLst>
                  <a:outerShdw blurRad="101600" dist="63500" dir="2700000" algn="tl" rotWithShape="0">
                    <a:schemeClr val="tx1">
                      <a:alpha val="70000"/>
                    </a:schemeClr>
                  </a:outerShdw>
                </a:effectLst>
                <a:latin typeface="Eurostile" pitchFamily="34" charset="0"/>
              </a:rPr>
              <a:t>He Removes &amp; Sets Up Kings</a:t>
            </a:r>
          </a:p>
        </p:txBody>
      </p:sp>
      <p:sp>
        <p:nvSpPr>
          <p:cNvPr id="10" name="TextBox 9"/>
          <p:cNvSpPr txBox="1"/>
          <p:nvPr/>
        </p:nvSpPr>
        <p:spPr>
          <a:xfrm>
            <a:off x="4377690" y="3566161"/>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00"/>
                </a:solidFill>
                <a:effectLst>
                  <a:outerShdw blurRad="101600" dist="63500" dir="2700000" algn="tl" rotWithShape="0">
                    <a:schemeClr val="tx1">
                      <a:alpha val="70000"/>
                    </a:schemeClr>
                  </a:outerShdw>
                </a:effectLst>
                <a:latin typeface="Eurostile" pitchFamily="34" charset="0"/>
              </a:rPr>
              <a:t>He Gives Wisdom &amp; Knowledge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DANIEL PRAISED</a:t>
            </a:r>
          </a:p>
        </p:txBody>
      </p:sp>
      <p:sp>
        <p:nvSpPr>
          <p:cNvPr id="3" name="TextBox 2"/>
          <p:cNvSpPr txBox="1"/>
          <p:nvPr/>
        </p:nvSpPr>
        <p:spPr>
          <a:xfrm>
            <a:off x="0" y="185641"/>
            <a:ext cx="914400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LORD</a:t>
            </a:r>
          </a:p>
        </p:txBody>
      </p:sp>
      <p:sp>
        <p:nvSpPr>
          <p:cNvPr id="4" name="Rectangle 3"/>
          <p:cNvSpPr>
            <a:spLocks noChangeArrowheads="1"/>
          </p:cNvSpPr>
          <p:nvPr/>
        </p:nvSpPr>
        <p:spPr bwMode="auto">
          <a:xfrm>
            <a:off x="0" y="1315114"/>
            <a:ext cx="4503420" cy="425129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sz="3600"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53891" y="1391965"/>
            <a:ext cx="4536556" cy="4770537"/>
          </a:xfrm>
          <a:prstGeom prst="rect">
            <a:avLst/>
          </a:prstGeom>
          <a:noFill/>
          <a:ln w="9525">
            <a:noFill/>
            <a:miter lim="800000"/>
            <a:headEnd/>
            <a:tailEnd/>
          </a:ln>
          <a:effectLst/>
        </p:spPr>
        <p:txBody>
          <a:bodyPr wrap="square">
            <a:spAutoFit/>
          </a:bodyPr>
          <a:lstStyle/>
          <a:p>
            <a: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2:20-23</a:t>
            </a:r>
            <a:b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rgbClr val="99CC00"/>
                </a:solidFill>
              </a:rPr>
              <a:t>22</a:t>
            </a:r>
            <a:r>
              <a:rPr lang="en-US" sz="3800" dirty="0" smtClean="0">
                <a:solidFill>
                  <a:schemeClr val="bg1"/>
                </a:solidFill>
              </a:rPr>
              <a:t> He </a:t>
            </a:r>
            <a:r>
              <a:rPr lang="en-US" sz="3800" dirty="0" err="1" smtClean="0">
                <a:solidFill>
                  <a:schemeClr val="bg1"/>
                </a:solidFill>
              </a:rPr>
              <a:t>revealeth</a:t>
            </a:r>
            <a:r>
              <a:rPr lang="en-US" sz="3800" dirty="0" smtClean="0">
                <a:solidFill>
                  <a:schemeClr val="bg1"/>
                </a:solidFill>
              </a:rPr>
              <a:t> the deep and secret things: he </a:t>
            </a:r>
            <a:r>
              <a:rPr lang="en-US" sz="3800" dirty="0" err="1" smtClean="0">
                <a:solidFill>
                  <a:schemeClr val="bg1"/>
                </a:solidFill>
              </a:rPr>
              <a:t>knoweth</a:t>
            </a:r>
            <a:r>
              <a:rPr lang="en-US" sz="3800" dirty="0" smtClean="0">
                <a:solidFill>
                  <a:schemeClr val="bg1"/>
                </a:solidFill>
              </a:rPr>
              <a:t> what is in the darkness, and the light </a:t>
            </a:r>
            <a:r>
              <a:rPr lang="en-US" sz="3800" dirty="0" err="1" smtClean="0">
                <a:solidFill>
                  <a:schemeClr val="bg1"/>
                </a:solidFill>
              </a:rPr>
              <a:t>dwelleth</a:t>
            </a:r>
            <a:r>
              <a:rPr lang="en-US" sz="3800" dirty="0" smtClean="0">
                <a:solidFill>
                  <a:schemeClr val="bg1"/>
                </a:solidFill>
              </a:rPr>
              <a:t> with him.</a:t>
            </a:r>
          </a:p>
        </p:txBody>
      </p:sp>
      <p:sp>
        <p:nvSpPr>
          <p:cNvPr id="6" name="TextBox 5"/>
          <p:cNvSpPr txBox="1"/>
          <p:nvPr/>
        </p:nvSpPr>
        <p:spPr>
          <a:xfrm>
            <a:off x="4377690" y="141448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00"/>
                </a:solidFill>
                <a:effectLst>
                  <a:outerShdw blurRad="101600" dist="63500" dir="2700000" algn="tl" rotWithShape="0">
                    <a:schemeClr val="tx1">
                      <a:alpha val="70000"/>
                    </a:schemeClr>
                  </a:outerShdw>
                </a:effectLst>
                <a:latin typeface="Eurostile" pitchFamily="34" charset="0"/>
              </a:rPr>
              <a:t>Blessed Be The Name Of God</a:t>
            </a:r>
          </a:p>
        </p:txBody>
      </p:sp>
      <p:sp>
        <p:nvSpPr>
          <p:cNvPr id="7" name="TextBox 6"/>
          <p:cNvSpPr txBox="1"/>
          <p:nvPr/>
        </p:nvSpPr>
        <p:spPr>
          <a:xfrm>
            <a:off x="4377690" y="195550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99"/>
                </a:solidFill>
                <a:effectLst>
                  <a:outerShdw blurRad="101600" dist="63500" dir="2700000" algn="tl" rotWithShape="0">
                    <a:schemeClr val="tx1">
                      <a:alpha val="70000"/>
                    </a:schemeClr>
                  </a:outerShdw>
                </a:effectLst>
                <a:latin typeface="Eurostile" pitchFamily="34" charset="0"/>
              </a:rPr>
              <a:t>Wisdom And Might Are His</a:t>
            </a:r>
          </a:p>
        </p:txBody>
      </p:sp>
      <p:sp>
        <p:nvSpPr>
          <p:cNvPr id="8" name="TextBox 7"/>
          <p:cNvSpPr txBox="1"/>
          <p:nvPr/>
        </p:nvSpPr>
        <p:spPr>
          <a:xfrm>
            <a:off x="4377690" y="249652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00"/>
                </a:solidFill>
                <a:effectLst>
                  <a:outerShdw blurRad="101600" dist="63500" dir="2700000" algn="tl" rotWithShape="0">
                    <a:schemeClr val="tx1">
                      <a:alpha val="70000"/>
                    </a:schemeClr>
                  </a:outerShdw>
                </a:effectLst>
                <a:latin typeface="Eurostile" pitchFamily="34" charset="0"/>
              </a:rPr>
              <a:t>He Changes Times &amp; Seasons</a:t>
            </a:r>
          </a:p>
        </p:txBody>
      </p:sp>
      <p:sp>
        <p:nvSpPr>
          <p:cNvPr id="9" name="TextBox 8"/>
          <p:cNvSpPr txBox="1"/>
          <p:nvPr/>
        </p:nvSpPr>
        <p:spPr>
          <a:xfrm>
            <a:off x="4377690" y="302992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99"/>
                </a:solidFill>
                <a:effectLst>
                  <a:outerShdw blurRad="101600" dist="63500" dir="2700000" algn="tl" rotWithShape="0">
                    <a:schemeClr val="tx1">
                      <a:alpha val="70000"/>
                    </a:schemeClr>
                  </a:outerShdw>
                </a:effectLst>
                <a:latin typeface="Eurostile" pitchFamily="34" charset="0"/>
              </a:rPr>
              <a:t>He Removes &amp; Sets Up Kings</a:t>
            </a:r>
          </a:p>
        </p:txBody>
      </p:sp>
      <p:sp>
        <p:nvSpPr>
          <p:cNvPr id="10" name="TextBox 9"/>
          <p:cNvSpPr txBox="1"/>
          <p:nvPr/>
        </p:nvSpPr>
        <p:spPr>
          <a:xfrm>
            <a:off x="4377690" y="3566161"/>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00"/>
                </a:solidFill>
                <a:effectLst>
                  <a:outerShdw blurRad="101600" dist="63500" dir="2700000" algn="tl" rotWithShape="0">
                    <a:schemeClr val="tx1">
                      <a:alpha val="70000"/>
                    </a:schemeClr>
                  </a:outerShdw>
                </a:effectLst>
                <a:latin typeface="Eurostile" pitchFamily="34" charset="0"/>
              </a:rPr>
              <a:t>He Gives Wisdom &amp; Knowledge</a:t>
            </a:r>
          </a:p>
        </p:txBody>
      </p:sp>
      <p:sp>
        <p:nvSpPr>
          <p:cNvPr id="11" name="TextBox 10"/>
          <p:cNvSpPr txBox="1"/>
          <p:nvPr/>
        </p:nvSpPr>
        <p:spPr>
          <a:xfrm>
            <a:off x="4377690" y="412339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99"/>
                </a:solidFill>
                <a:effectLst>
                  <a:outerShdw blurRad="101600" dist="63500" dir="2700000" algn="tl" rotWithShape="0">
                    <a:schemeClr val="tx1">
                      <a:alpha val="70000"/>
                    </a:schemeClr>
                  </a:outerShdw>
                </a:effectLst>
                <a:latin typeface="Eurostile" pitchFamily="34" charset="0"/>
              </a:rPr>
              <a:t>He Reveals Deep Secrets</a:t>
            </a:r>
          </a:p>
        </p:txBody>
      </p:sp>
      <p:sp>
        <p:nvSpPr>
          <p:cNvPr id="12" name="TextBox 11"/>
          <p:cNvSpPr txBox="1"/>
          <p:nvPr/>
        </p:nvSpPr>
        <p:spPr>
          <a:xfrm>
            <a:off x="4377690" y="466822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00"/>
                </a:solidFill>
                <a:effectLst>
                  <a:outerShdw blurRad="101600" dist="63500" dir="2700000" algn="tl" rotWithShape="0">
                    <a:schemeClr val="tx1">
                      <a:alpha val="70000"/>
                    </a:schemeClr>
                  </a:outerShdw>
                </a:effectLst>
                <a:latin typeface="Eurostile" pitchFamily="34" charset="0"/>
              </a:rPr>
              <a:t>He Knows What Is In The Dark</a:t>
            </a:r>
          </a:p>
        </p:txBody>
      </p:sp>
      <p:sp>
        <p:nvSpPr>
          <p:cNvPr id="13" name="TextBox 12"/>
          <p:cNvSpPr txBox="1"/>
          <p:nvPr/>
        </p:nvSpPr>
        <p:spPr>
          <a:xfrm>
            <a:off x="4377690" y="520924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99"/>
                </a:solidFill>
                <a:effectLst>
                  <a:outerShdw blurRad="101600" dist="63500" dir="2700000" algn="tl" rotWithShape="0">
                    <a:schemeClr val="tx1">
                      <a:alpha val="70000"/>
                    </a:schemeClr>
                  </a:outerShdw>
                </a:effectLst>
                <a:latin typeface="Eurostile" pitchFamily="34" charset="0"/>
              </a:rPr>
              <a:t>Light Dwells With Him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DANIEL PRAISED</a:t>
            </a:r>
          </a:p>
        </p:txBody>
      </p:sp>
      <p:sp>
        <p:nvSpPr>
          <p:cNvPr id="3" name="TextBox 2"/>
          <p:cNvSpPr txBox="1"/>
          <p:nvPr/>
        </p:nvSpPr>
        <p:spPr>
          <a:xfrm>
            <a:off x="0" y="185641"/>
            <a:ext cx="914400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LORD</a:t>
            </a:r>
          </a:p>
        </p:txBody>
      </p:sp>
      <p:sp>
        <p:nvSpPr>
          <p:cNvPr id="4" name="Rectangle 3"/>
          <p:cNvSpPr>
            <a:spLocks noChangeArrowheads="1"/>
          </p:cNvSpPr>
          <p:nvPr/>
        </p:nvSpPr>
        <p:spPr bwMode="auto">
          <a:xfrm>
            <a:off x="0" y="1315114"/>
            <a:ext cx="4503420" cy="425129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sz="3600"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53891" y="1334815"/>
            <a:ext cx="4536556" cy="5601533"/>
          </a:xfrm>
          <a:prstGeom prst="rect">
            <a:avLst/>
          </a:prstGeom>
          <a:noFill/>
          <a:ln w="9525">
            <a:noFill/>
            <a:miter lim="800000"/>
            <a:headEnd/>
            <a:tailEnd/>
          </a:ln>
          <a:effectLst/>
        </p:spPr>
        <p:txBody>
          <a:bodyPr wrap="square">
            <a:spAutoFit/>
          </a:bodyPr>
          <a:lstStyle/>
          <a:p>
            <a:r>
              <a:rPr lang="en-US" sz="35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2:20-23</a:t>
            </a:r>
            <a: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
            </a:r>
            <a:br>
              <a:rPr lang="en-US" sz="3800"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200" dirty="0" smtClean="0">
                <a:solidFill>
                  <a:srgbClr val="99CC00"/>
                </a:solidFill>
              </a:rPr>
              <a:t>23</a:t>
            </a:r>
            <a:r>
              <a:rPr lang="en-US" sz="3200" dirty="0" smtClean="0">
                <a:solidFill>
                  <a:schemeClr val="bg1"/>
                </a:solidFill>
              </a:rPr>
              <a:t> I thank thee, and praise thee, O thou God of my fathers, who hast given me wisdom and might, and hast made known unto me now what we desired of thee: for thou hast now made known unto us the </a:t>
            </a:r>
            <a:br>
              <a:rPr lang="en-US" sz="3200" dirty="0" smtClean="0">
                <a:solidFill>
                  <a:schemeClr val="bg1"/>
                </a:solidFill>
              </a:rPr>
            </a:br>
            <a:r>
              <a:rPr lang="en-US" sz="3200" dirty="0" smtClean="0">
                <a:solidFill>
                  <a:schemeClr val="bg1"/>
                </a:solidFill>
              </a:rPr>
              <a:t>king's matter.</a:t>
            </a:r>
          </a:p>
        </p:txBody>
      </p:sp>
      <p:sp>
        <p:nvSpPr>
          <p:cNvPr id="6" name="TextBox 5"/>
          <p:cNvSpPr txBox="1"/>
          <p:nvPr/>
        </p:nvSpPr>
        <p:spPr>
          <a:xfrm>
            <a:off x="4377690" y="141448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00"/>
                </a:solidFill>
                <a:effectLst>
                  <a:outerShdw blurRad="101600" dist="63500" dir="2700000" algn="tl" rotWithShape="0">
                    <a:schemeClr val="tx1">
                      <a:alpha val="70000"/>
                    </a:schemeClr>
                  </a:outerShdw>
                </a:effectLst>
                <a:latin typeface="Eurostile" pitchFamily="34" charset="0"/>
              </a:rPr>
              <a:t>Blessed Be The Name Of God</a:t>
            </a:r>
          </a:p>
        </p:txBody>
      </p:sp>
      <p:sp>
        <p:nvSpPr>
          <p:cNvPr id="7" name="TextBox 6"/>
          <p:cNvSpPr txBox="1"/>
          <p:nvPr/>
        </p:nvSpPr>
        <p:spPr>
          <a:xfrm>
            <a:off x="4377690" y="195550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99"/>
                </a:solidFill>
                <a:effectLst>
                  <a:outerShdw blurRad="101600" dist="63500" dir="2700000" algn="tl" rotWithShape="0">
                    <a:schemeClr val="tx1">
                      <a:alpha val="70000"/>
                    </a:schemeClr>
                  </a:outerShdw>
                </a:effectLst>
                <a:latin typeface="Eurostile" pitchFamily="34" charset="0"/>
              </a:rPr>
              <a:t>Wisdom And Might Are His</a:t>
            </a:r>
          </a:p>
        </p:txBody>
      </p:sp>
      <p:sp>
        <p:nvSpPr>
          <p:cNvPr id="8" name="TextBox 7"/>
          <p:cNvSpPr txBox="1"/>
          <p:nvPr/>
        </p:nvSpPr>
        <p:spPr>
          <a:xfrm>
            <a:off x="4377690" y="249652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00"/>
                </a:solidFill>
                <a:effectLst>
                  <a:outerShdw blurRad="101600" dist="63500" dir="2700000" algn="tl" rotWithShape="0">
                    <a:schemeClr val="tx1">
                      <a:alpha val="70000"/>
                    </a:schemeClr>
                  </a:outerShdw>
                </a:effectLst>
                <a:latin typeface="Eurostile" pitchFamily="34" charset="0"/>
              </a:rPr>
              <a:t>He Changes Times &amp; Seasons</a:t>
            </a:r>
          </a:p>
        </p:txBody>
      </p:sp>
      <p:sp>
        <p:nvSpPr>
          <p:cNvPr id="9" name="TextBox 8"/>
          <p:cNvSpPr txBox="1"/>
          <p:nvPr/>
        </p:nvSpPr>
        <p:spPr>
          <a:xfrm>
            <a:off x="4377690" y="302992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99"/>
                </a:solidFill>
                <a:effectLst>
                  <a:outerShdw blurRad="101600" dist="63500" dir="2700000" algn="tl" rotWithShape="0">
                    <a:schemeClr val="tx1">
                      <a:alpha val="70000"/>
                    </a:schemeClr>
                  </a:outerShdw>
                </a:effectLst>
                <a:latin typeface="Eurostile" pitchFamily="34" charset="0"/>
              </a:rPr>
              <a:t>He Removes &amp; Sets Up Kings</a:t>
            </a:r>
          </a:p>
        </p:txBody>
      </p:sp>
      <p:sp>
        <p:nvSpPr>
          <p:cNvPr id="10" name="TextBox 9"/>
          <p:cNvSpPr txBox="1"/>
          <p:nvPr/>
        </p:nvSpPr>
        <p:spPr>
          <a:xfrm>
            <a:off x="4377690" y="3566161"/>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00"/>
                </a:solidFill>
                <a:effectLst>
                  <a:outerShdw blurRad="101600" dist="63500" dir="2700000" algn="tl" rotWithShape="0">
                    <a:schemeClr val="tx1">
                      <a:alpha val="70000"/>
                    </a:schemeClr>
                  </a:outerShdw>
                </a:effectLst>
                <a:latin typeface="Eurostile" pitchFamily="34" charset="0"/>
              </a:rPr>
              <a:t>He Gives Wisdom &amp; Knowledge</a:t>
            </a:r>
          </a:p>
        </p:txBody>
      </p:sp>
      <p:sp>
        <p:nvSpPr>
          <p:cNvPr id="11" name="TextBox 10"/>
          <p:cNvSpPr txBox="1"/>
          <p:nvPr/>
        </p:nvSpPr>
        <p:spPr>
          <a:xfrm>
            <a:off x="4377690" y="412339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99"/>
                </a:solidFill>
                <a:effectLst>
                  <a:outerShdw blurRad="101600" dist="63500" dir="2700000" algn="tl" rotWithShape="0">
                    <a:schemeClr val="tx1">
                      <a:alpha val="70000"/>
                    </a:schemeClr>
                  </a:outerShdw>
                </a:effectLst>
                <a:latin typeface="Eurostile" pitchFamily="34" charset="0"/>
              </a:rPr>
              <a:t>He Reveals Deep Secrets</a:t>
            </a:r>
          </a:p>
        </p:txBody>
      </p:sp>
      <p:sp>
        <p:nvSpPr>
          <p:cNvPr id="12" name="TextBox 11"/>
          <p:cNvSpPr txBox="1"/>
          <p:nvPr/>
        </p:nvSpPr>
        <p:spPr>
          <a:xfrm>
            <a:off x="4377690" y="466822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00"/>
                </a:solidFill>
                <a:effectLst>
                  <a:outerShdw blurRad="101600" dist="63500" dir="2700000" algn="tl" rotWithShape="0">
                    <a:schemeClr val="tx1">
                      <a:alpha val="70000"/>
                    </a:schemeClr>
                  </a:outerShdw>
                </a:effectLst>
                <a:latin typeface="Eurostile" pitchFamily="34" charset="0"/>
              </a:rPr>
              <a:t>He Knows What Is In The Dark</a:t>
            </a:r>
          </a:p>
        </p:txBody>
      </p:sp>
      <p:sp>
        <p:nvSpPr>
          <p:cNvPr id="13" name="TextBox 12"/>
          <p:cNvSpPr txBox="1"/>
          <p:nvPr/>
        </p:nvSpPr>
        <p:spPr>
          <a:xfrm>
            <a:off x="4377690" y="520924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99"/>
                </a:solidFill>
                <a:effectLst>
                  <a:outerShdw blurRad="101600" dist="63500" dir="2700000" algn="tl" rotWithShape="0">
                    <a:schemeClr val="tx1">
                      <a:alpha val="70000"/>
                    </a:schemeClr>
                  </a:outerShdw>
                </a:effectLst>
                <a:latin typeface="Eurostile" pitchFamily="34" charset="0"/>
              </a:rPr>
              <a:t>Light Dwells With Him</a:t>
            </a:r>
          </a:p>
        </p:txBody>
      </p:sp>
      <p:sp>
        <p:nvSpPr>
          <p:cNvPr id="14" name="TextBox 13"/>
          <p:cNvSpPr txBox="1"/>
          <p:nvPr/>
        </p:nvSpPr>
        <p:spPr>
          <a:xfrm>
            <a:off x="4377690" y="5750269"/>
            <a:ext cx="4766311" cy="392415"/>
          </a:xfrm>
          <a:prstGeom prst="rect">
            <a:avLst/>
          </a:prstGeom>
          <a:noFill/>
        </p:spPr>
        <p:txBody>
          <a:bodyPr wrap="square" rtlCol="0">
            <a:spAutoFit/>
          </a:bodyPr>
          <a:lstStyle/>
          <a:p>
            <a:pPr>
              <a:lnSpc>
                <a:spcPct val="75000"/>
              </a:lnSpc>
              <a:spcAft>
                <a:spcPts val="1200"/>
              </a:spcAft>
              <a:buClr>
                <a:srgbClr val="00FFFF"/>
              </a:buClr>
              <a:buFont typeface="Arial" pitchFamily="34" charset="0"/>
              <a:buChar char="•"/>
            </a:pPr>
            <a:r>
              <a:rPr lang="en-US" sz="2600" dirty="0" smtClean="0">
                <a:ln w="3175">
                  <a:noFill/>
                </a:ln>
                <a:solidFill>
                  <a:srgbClr val="FFFF00"/>
                </a:solidFill>
                <a:effectLst>
                  <a:outerShdw blurRad="101600" dist="63500" dir="2700000" algn="tl" rotWithShape="0">
                    <a:schemeClr val="tx1">
                      <a:alpha val="70000"/>
                    </a:schemeClr>
                  </a:outerShdw>
                </a:effectLst>
                <a:latin typeface="Eurostile" pitchFamily="34" charset="0"/>
              </a:rPr>
              <a:t>You Answered Our Prayer!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154162"/>
          </a:xfrm>
          <a:prstGeom prst="rect">
            <a:avLst/>
          </a:prstGeom>
          <a:noFill/>
        </p:spPr>
        <p:txBody>
          <a:bodyPr wrap="square" rtlCol="0">
            <a:spAutoFit/>
          </a:bodyPr>
          <a:lstStyle/>
          <a:p>
            <a:pPr algn="ctr">
              <a:spcAft>
                <a:spcPts val="1200"/>
              </a:spcAft>
            </a:pPr>
            <a:r>
              <a:rPr lang="en-US" sz="69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LETS ROLL BABY!</a:t>
            </a:r>
          </a:p>
        </p:txBody>
      </p:sp>
      <p:sp>
        <p:nvSpPr>
          <p:cNvPr id="4" name="Rectangle 3"/>
          <p:cNvSpPr>
            <a:spLocks noChangeArrowheads="1"/>
          </p:cNvSpPr>
          <p:nvPr/>
        </p:nvSpPr>
        <p:spPr bwMode="auto">
          <a:xfrm>
            <a:off x="190500" y="1086514"/>
            <a:ext cx="8763000" cy="522284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189558"/>
            <a:ext cx="8601878" cy="5016758"/>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2:24-26</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24</a:t>
            </a:r>
            <a:r>
              <a:rPr lang="en-US" dirty="0" smtClean="0">
                <a:solidFill>
                  <a:schemeClr val="bg1"/>
                </a:solidFill>
              </a:rPr>
              <a:t> Therefore Daniel went in unto </a:t>
            </a:r>
            <a:r>
              <a:rPr lang="en-US" dirty="0" err="1" smtClean="0">
                <a:solidFill>
                  <a:schemeClr val="bg1"/>
                </a:solidFill>
              </a:rPr>
              <a:t>Arioch</a:t>
            </a:r>
            <a:r>
              <a:rPr lang="en-US" dirty="0" smtClean="0">
                <a:solidFill>
                  <a:schemeClr val="bg1"/>
                </a:solidFill>
              </a:rPr>
              <a:t>, whom the king had ordained to destroy the wise men of Babylon: he went and said thus unto him; Destroy not the wise men of Babylon: bring me in before the king, and I will </a:t>
            </a:r>
            <a:r>
              <a:rPr lang="en-US" dirty="0" err="1" smtClean="0">
                <a:solidFill>
                  <a:schemeClr val="bg1"/>
                </a:solidFill>
              </a:rPr>
              <a:t>shew</a:t>
            </a:r>
            <a:r>
              <a:rPr lang="en-US" dirty="0" smtClean="0">
                <a:solidFill>
                  <a:schemeClr val="bg1"/>
                </a:solidFill>
              </a:rPr>
              <a:t> unto the king the interpretation.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6413" y="1071560"/>
            <a:ext cx="8831174" cy="4714880"/>
          </a:xfrm>
          <a:prstGeom prst="rect">
            <a:avLst/>
          </a:prstGeom>
          <a:noFill/>
        </p:spPr>
        <p:txBody>
          <a:bodyPr wrap="square" rtlCol="0">
            <a:spAutoFit/>
          </a:bodyPr>
          <a:lstStyle/>
          <a:p>
            <a:pPr algn="ctr">
              <a:lnSpc>
                <a:spcPct val="75000"/>
              </a:lnSpc>
              <a:spcAft>
                <a:spcPts val="1200"/>
              </a:spcAft>
            </a:pPr>
            <a:r>
              <a:rPr lang="en-US" sz="8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Last Great </a:t>
            </a: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“World Ruling” </a:t>
            </a:r>
            <a:r>
              <a:rPr lang="en-US" sz="8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Empire On Earth Was The</a:t>
            </a:r>
            <a:br>
              <a:rPr lang="en-US" sz="8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8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Roman Empire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154162"/>
          </a:xfrm>
          <a:prstGeom prst="rect">
            <a:avLst/>
          </a:prstGeom>
          <a:noFill/>
        </p:spPr>
        <p:txBody>
          <a:bodyPr wrap="square" rtlCol="0">
            <a:spAutoFit/>
          </a:bodyPr>
          <a:lstStyle/>
          <a:p>
            <a:pPr algn="ctr">
              <a:spcAft>
                <a:spcPts val="1200"/>
              </a:spcAft>
            </a:pPr>
            <a:r>
              <a:rPr lang="en-US" sz="69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LETS ROLL BABY!</a:t>
            </a:r>
          </a:p>
        </p:txBody>
      </p:sp>
      <p:sp>
        <p:nvSpPr>
          <p:cNvPr id="4" name="Rectangle 3"/>
          <p:cNvSpPr>
            <a:spLocks noChangeArrowheads="1"/>
          </p:cNvSpPr>
          <p:nvPr/>
        </p:nvSpPr>
        <p:spPr bwMode="auto">
          <a:xfrm>
            <a:off x="190500" y="1509424"/>
            <a:ext cx="8763000" cy="455990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588775"/>
            <a:ext cx="8601878" cy="440120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2:24-26</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25</a:t>
            </a:r>
            <a:r>
              <a:rPr lang="en-US" dirty="0" smtClean="0">
                <a:solidFill>
                  <a:schemeClr val="bg1"/>
                </a:solidFill>
              </a:rPr>
              <a:t> Then </a:t>
            </a:r>
            <a:r>
              <a:rPr lang="en-US" dirty="0" err="1" smtClean="0">
                <a:solidFill>
                  <a:schemeClr val="bg1"/>
                </a:solidFill>
              </a:rPr>
              <a:t>Arioch</a:t>
            </a:r>
            <a:r>
              <a:rPr lang="en-US" dirty="0" smtClean="0">
                <a:solidFill>
                  <a:schemeClr val="bg1"/>
                </a:solidFill>
              </a:rPr>
              <a:t> brought in Daniel before the king in haste, and said thus unto him, I have found a man of the captives of Judah, that will make known unto the king the interpretation. </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154162"/>
          </a:xfrm>
          <a:prstGeom prst="rect">
            <a:avLst/>
          </a:prstGeom>
          <a:noFill/>
        </p:spPr>
        <p:txBody>
          <a:bodyPr wrap="square" rtlCol="0">
            <a:spAutoFit/>
          </a:bodyPr>
          <a:lstStyle/>
          <a:p>
            <a:pPr algn="ctr">
              <a:spcAft>
                <a:spcPts val="1200"/>
              </a:spcAft>
            </a:pPr>
            <a:r>
              <a:rPr lang="en-US" sz="69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LETS ROLL BABY!</a:t>
            </a:r>
          </a:p>
        </p:txBody>
      </p:sp>
      <p:sp>
        <p:nvSpPr>
          <p:cNvPr id="4" name="Rectangle 3"/>
          <p:cNvSpPr>
            <a:spLocks noChangeArrowheads="1"/>
          </p:cNvSpPr>
          <p:nvPr/>
        </p:nvSpPr>
        <p:spPr bwMode="auto">
          <a:xfrm>
            <a:off x="190500" y="1715164"/>
            <a:ext cx="8763000" cy="389696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770821"/>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2:24-26</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26</a:t>
            </a:r>
            <a:r>
              <a:rPr lang="en-US" dirty="0" smtClean="0">
                <a:solidFill>
                  <a:schemeClr val="bg1"/>
                </a:solidFill>
              </a:rPr>
              <a:t> The king answered and said to Daniel, whose name was </a:t>
            </a:r>
            <a:r>
              <a:rPr lang="en-US" dirty="0" err="1" smtClean="0">
                <a:solidFill>
                  <a:schemeClr val="bg1"/>
                </a:solidFill>
              </a:rPr>
              <a:t>Belteshazzar</a:t>
            </a:r>
            <a:r>
              <a:rPr lang="en-US" dirty="0" smtClean="0">
                <a:solidFill>
                  <a:schemeClr val="bg1"/>
                </a:solidFill>
              </a:rPr>
              <a:t>, Art thou able to make known unto me the dream which I have seen, and the interpretation thereof?</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GOD GETS</a:t>
            </a:r>
          </a:p>
        </p:txBody>
      </p:sp>
      <p:sp>
        <p:nvSpPr>
          <p:cNvPr id="3" name="TextBox 2"/>
          <p:cNvSpPr txBox="1"/>
          <p:nvPr/>
        </p:nvSpPr>
        <p:spPr>
          <a:xfrm>
            <a:off x="0" y="331720"/>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CREDIT</a:t>
            </a:r>
          </a:p>
        </p:txBody>
      </p:sp>
      <p:sp>
        <p:nvSpPr>
          <p:cNvPr id="4" name="Rectangle 3"/>
          <p:cNvSpPr>
            <a:spLocks noChangeArrowheads="1"/>
          </p:cNvSpPr>
          <p:nvPr/>
        </p:nvSpPr>
        <p:spPr bwMode="auto">
          <a:xfrm>
            <a:off x="190500" y="1896598"/>
            <a:ext cx="8763000" cy="395688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982214"/>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2:27-30</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27</a:t>
            </a:r>
            <a:r>
              <a:rPr lang="en-US" dirty="0" smtClean="0">
                <a:solidFill>
                  <a:schemeClr val="bg1"/>
                </a:solidFill>
              </a:rPr>
              <a:t> Daniel answered in the presence of the king, and said, The secret which the king hath demanded cannot the wise men, the astrologers, the magicians, the soothsayers, </a:t>
            </a:r>
            <a:r>
              <a:rPr lang="en-US" dirty="0" err="1" smtClean="0">
                <a:solidFill>
                  <a:schemeClr val="bg1"/>
                </a:solidFill>
              </a:rPr>
              <a:t>shew</a:t>
            </a:r>
            <a:r>
              <a:rPr lang="en-US" dirty="0" smtClean="0">
                <a:solidFill>
                  <a:schemeClr val="bg1"/>
                </a:solidFill>
              </a:rPr>
              <a:t> unto the king;</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GOD GETS</a:t>
            </a:r>
          </a:p>
        </p:txBody>
      </p:sp>
      <p:sp>
        <p:nvSpPr>
          <p:cNvPr id="3" name="TextBox 2"/>
          <p:cNvSpPr txBox="1"/>
          <p:nvPr/>
        </p:nvSpPr>
        <p:spPr>
          <a:xfrm>
            <a:off x="0" y="331720"/>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CREDIT</a:t>
            </a:r>
          </a:p>
        </p:txBody>
      </p:sp>
      <p:sp>
        <p:nvSpPr>
          <p:cNvPr id="4" name="Rectangle 3"/>
          <p:cNvSpPr>
            <a:spLocks noChangeArrowheads="1"/>
          </p:cNvSpPr>
          <p:nvPr/>
        </p:nvSpPr>
        <p:spPr bwMode="auto">
          <a:xfrm>
            <a:off x="190500" y="1778941"/>
            <a:ext cx="8763000" cy="4447539"/>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802108"/>
            <a:ext cx="8601878" cy="440120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2:27-30</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28</a:t>
            </a:r>
            <a:r>
              <a:rPr lang="en-US" dirty="0" smtClean="0">
                <a:solidFill>
                  <a:schemeClr val="bg1"/>
                </a:solidFill>
              </a:rPr>
              <a:t> But there is a God in heaven that </a:t>
            </a:r>
            <a:r>
              <a:rPr lang="en-US" dirty="0" err="1" smtClean="0">
                <a:solidFill>
                  <a:schemeClr val="bg1"/>
                </a:solidFill>
              </a:rPr>
              <a:t>revealeth</a:t>
            </a:r>
            <a:r>
              <a:rPr lang="en-US" dirty="0" smtClean="0">
                <a:solidFill>
                  <a:schemeClr val="bg1"/>
                </a:solidFill>
              </a:rPr>
              <a:t> secrets, and </a:t>
            </a:r>
            <a:r>
              <a:rPr lang="en-US" dirty="0" err="1" smtClean="0">
                <a:solidFill>
                  <a:schemeClr val="bg1"/>
                </a:solidFill>
              </a:rPr>
              <a:t>maketh</a:t>
            </a:r>
            <a:r>
              <a:rPr lang="en-US" dirty="0" smtClean="0">
                <a:solidFill>
                  <a:schemeClr val="bg1"/>
                </a:solidFill>
              </a:rPr>
              <a:t> known to the king Nebuchadnezzar what shall be in the latter days. Thy dream, and the visions of thy head upon thy bed, are these; </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GOD GETS</a:t>
            </a:r>
          </a:p>
        </p:txBody>
      </p:sp>
      <p:sp>
        <p:nvSpPr>
          <p:cNvPr id="3" name="TextBox 2"/>
          <p:cNvSpPr txBox="1"/>
          <p:nvPr/>
        </p:nvSpPr>
        <p:spPr>
          <a:xfrm>
            <a:off x="0" y="331720"/>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CREDIT</a:t>
            </a:r>
          </a:p>
        </p:txBody>
      </p:sp>
      <p:sp>
        <p:nvSpPr>
          <p:cNvPr id="4" name="Rectangle 3"/>
          <p:cNvSpPr>
            <a:spLocks noChangeArrowheads="1"/>
          </p:cNvSpPr>
          <p:nvPr/>
        </p:nvSpPr>
        <p:spPr bwMode="auto">
          <a:xfrm>
            <a:off x="190500" y="1986702"/>
            <a:ext cx="8763000" cy="3979189"/>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2083470"/>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2:27-30</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29</a:t>
            </a:r>
            <a:r>
              <a:rPr lang="en-US" dirty="0" smtClean="0">
                <a:solidFill>
                  <a:schemeClr val="bg1"/>
                </a:solidFill>
              </a:rPr>
              <a:t> As for thee, O king, thy thoughts came into thy mind upon thy bed, what should come to pass hereafter: and he that </a:t>
            </a:r>
            <a:r>
              <a:rPr lang="en-US" dirty="0" err="1" smtClean="0">
                <a:solidFill>
                  <a:schemeClr val="bg1"/>
                </a:solidFill>
              </a:rPr>
              <a:t>revealeth</a:t>
            </a:r>
            <a:r>
              <a:rPr lang="en-US" dirty="0" smtClean="0">
                <a:solidFill>
                  <a:schemeClr val="bg1"/>
                </a:solidFill>
              </a:rPr>
              <a:t> secrets </a:t>
            </a:r>
            <a:r>
              <a:rPr lang="en-US" dirty="0" err="1" smtClean="0">
                <a:solidFill>
                  <a:schemeClr val="bg1"/>
                </a:solidFill>
              </a:rPr>
              <a:t>maketh</a:t>
            </a:r>
            <a:r>
              <a:rPr lang="en-US" dirty="0" smtClean="0">
                <a:solidFill>
                  <a:schemeClr val="bg1"/>
                </a:solidFill>
              </a:rPr>
              <a:t> known to thee what shall come to pass.</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GOD GETS</a:t>
            </a:r>
          </a:p>
        </p:txBody>
      </p:sp>
      <p:sp>
        <p:nvSpPr>
          <p:cNvPr id="3" name="TextBox 2"/>
          <p:cNvSpPr txBox="1"/>
          <p:nvPr/>
        </p:nvSpPr>
        <p:spPr>
          <a:xfrm>
            <a:off x="0" y="331720"/>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CREDIT</a:t>
            </a:r>
          </a:p>
        </p:txBody>
      </p:sp>
      <p:sp>
        <p:nvSpPr>
          <p:cNvPr id="4" name="Rectangle 3"/>
          <p:cNvSpPr>
            <a:spLocks noChangeArrowheads="1"/>
          </p:cNvSpPr>
          <p:nvPr/>
        </p:nvSpPr>
        <p:spPr bwMode="auto">
          <a:xfrm>
            <a:off x="190500" y="1462605"/>
            <a:ext cx="8763000" cy="513891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1523683"/>
            <a:ext cx="8601878" cy="5016758"/>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2:27-30</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30</a:t>
            </a:r>
            <a:r>
              <a:rPr lang="en-US" dirty="0" smtClean="0">
                <a:solidFill>
                  <a:schemeClr val="bg1"/>
                </a:solidFill>
              </a:rPr>
              <a:t> But as for me, this secret is not revealed to me for any wisdom that I have more than any living, but for their sakes that shall make known the interpretation to the king, and that thou </a:t>
            </a:r>
            <a:r>
              <a:rPr lang="en-US" dirty="0" err="1" smtClean="0">
                <a:solidFill>
                  <a:schemeClr val="bg1"/>
                </a:solidFill>
              </a:rPr>
              <a:t>mightest</a:t>
            </a:r>
            <a:r>
              <a:rPr lang="en-US" dirty="0" smtClean="0">
                <a:solidFill>
                  <a:schemeClr val="bg1"/>
                </a:solidFill>
              </a:rPr>
              <a:t> know the thoughts of thy heart.</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GOD GETS</a:t>
            </a:r>
          </a:p>
        </p:txBody>
      </p:sp>
      <p:sp>
        <p:nvSpPr>
          <p:cNvPr id="3" name="TextBox 2"/>
          <p:cNvSpPr txBox="1"/>
          <p:nvPr/>
        </p:nvSpPr>
        <p:spPr>
          <a:xfrm>
            <a:off x="0" y="331720"/>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CREDIT</a:t>
            </a:r>
          </a:p>
        </p:txBody>
      </p:sp>
      <p:sp>
        <p:nvSpPr>
          <p:cNvPr id="6" name="TextBox 5"/>
          <p:cNvSpPr txBox="1"/>
          <p:nvPr/>
        </p:nvSpPr>
        <p:spPr>
          <a:xfrm>
            <a:off x="156413" y="2456555"/>
            <a:ext cx="8831174" cy="2315442"/>
          </a:xfrm>
          <a:prstGeom prst="rect">
            <a:avLst/>
          </a:prstGeom>
          <a:noFill/>
        </p:spPr>
        <p:txBody>
          <a:bodyPr wrap="square" rtlCol="0">
            <a:spAutoFit/>
          </a:bodyPr>
          <a:lstStyle/>
          <a:p>
            <a:pPr algn="ctr">
              <a:lnSpc>
                <a:spcPct val="75000"/>
              </a:lnSpc>
              <a:spcAft>
                <a:spcPts val="1200"/>
              </a:spcAft>
            </a:pPr>
            <a: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There Is A God In Heaven!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GOD GETS</a:t>
            </a:r>
          </a:p>
        </p:txBody>
      </p:sp>
      <p:sp>
        <p:nvSpPr>
          <p:cNvPr id="3" name="TextBox 2"/>
          <p:cNvSpPr txBox="1"/>
          <p:nvPr/>
        </p:nvSpPr>
        <p:spPr>
          <a:xfrm>
            <a:off x="0" y="331720"/>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CREDIT</a:t>
            </a:r>
          </a:p>
        </p:txBody>
      </p:sp>
      <p:sp>
        <p:nvSpPr>
          <p:cNvPr id="6" name="TextBox 5"/>
          <p:cNvSpPr txBox="1"/>
          <p:nvPr/>
        </p:nvSpPr>
        <p:spPr>
          <a:xfrm>
            <a:off x="156413" y="2456555"/>
            <a:ext cx="8831174" cy="2315442"/>
          </a:xfrm>
          <a:prstGeom prst="rect">
            <a:avLst/>
          </a:prstGeom>
          <a:noFill/>
        </p:spPr>
        <p:txBody>
          <a:bodyPr wrap="square" rtlCol="0">
            <a:spAutoFit/>
          </a:bodyPr>
          <a:lstStyle/>
          <a:p>
            <a:pPr algn="ctr">
              <a:lnSpc>
                <a:spcPct val="75000"/>
              </a:lnSpc>
              <a:spcAft>
                <a:spcPts val="1200"/>
              </a:spcAft>
            </a:pPr>
            <a: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This </a:t>
            </a:r>
            <a:r>
              <a:rPr lang="en-US" sz="9600" dirty="0" err="1"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Ain’t</a:t>
            </a:r>
            <a: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a:r>
            <a:b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About Me</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0282"/>
            <a:ext cx="914400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GOD GETS</a:t>
            </a:r>
          </a:p>
        </p:txBody>
      </p:sp>
      <p:sp>
        <p:nvSpPr>
          <p:cNvPr id="3" name="TextBox 2"/>
          <p:cNvSpPr txBox="1"/>
          <p:nvPr/>
        </p:nvSpPr>
        <p:spPr>
          <a:xfrm>
            <a:off x="0" y="331720"/>
            <a:ext cx="9144000" cy="1200329"/>
          </a:xfrm>
          <a:prstGeom prst="rect">
            <a:avLst/>
          </a:prstGeom>
          <a:noFill/>
        </p:spPr>
        <p:txBody>
          <a:bodyPr wrap="square" rtlCol="0">
            <a:spAutoFit/>
          </a:bodyPr>
          <a:lstStyle/>
          <a:p>
            <a:pPr algn="ctr">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CREDIT</a:t>
            </a:r>
          </a:p>
        </p:txBody>
      </p:sp>
      <p:sp>
        <p:nvSpPr>
          <p:cNvPr id="6" name="TextBox 5"/>
          <p:cNvSpPr txBox="1"/>
          <p:nvPr/>
        </p:nvSpPr>
        <p:spPr>
          <a:xfrm>
            <a:off x="156413" y="1751771"/>
            <a:ext cx="8831174" cy="4714880"/>
          </a:xfrm>
          <a:prstGeom prst="rect">
            <a:avLst/>
          </a:prstGeom>
          <a:noFill/>
        </p:spPr>
        <p:txBody>
          <a:bodyPr wrap="square" rtlCol="0">
            <a:spAutoFit/>
          </a:bodyPr>
          <a:lstStyle/>
          <a:p>
            <a:pPr algn="ctr">
              <a:lnSpc>
                <a:spcPct val="75000"/>
              </a:lnSpc>
              <a:spcAft>
                <a:spcPts val="1200"/>
              </a:spcAft>
            </a:pPr>
            <a:r>
              <a:rPr lang="en-US" sz="8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This Is All About God And His Plan For The Future, Especially The Latter Days</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tateOfTheWorld - 02.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6413" y="471684"/>
            <a:ext cx="8831174" cy="5914632"/>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Since It’s Ultimate Collapse In About 400AD, Many Leaders Have Come On The Scene Trying To Rule The World, But All Have Failed</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10000"/>
          </a:blip>
          <a:stretch>
            <a:fillRect/>
          </a:stretch>
        </p:blipFill>
        <p:spPr>
          <a:xfrm>
            <a:off x="6824546" y="6048"/>
            <a:ext cx="2319454" cy="6845904"/>
          </a:xfrm>
          <a:prstGeom prst="rect">
            <a:avLst/>
          </a:prstGeom>
        </p:spPr>
      </p:pic>
      <p:sp>
        <p:nvSpPr>
          <p:cNvPr id="5" name="TextBox 4"/>
          <p:cNvSpPr txBox="1"/>
          <p:nvPr/>
        </p:nvSpPr>
        <p:spPr>
          <a:xfrm>
            <a:off x="156413" y="1717281"/>
            <a:ext cx="6964477" cy="3423438"/>
          </a:xfrm>
          <a:prstGeom prst="rect">
            <a:avLst/>
          </a:prstGeom>
          <a:noFill/>
        </p:spPr>
        <p:txBody>
          <a:bodyPr wrap="square" rtlCol="0">
            <a:spAutoFit/>
          </a:bodyPr>
          <a:lstStyle/>
          <a:p>
            <a:pPr algn="ctr">
              <a:lnSpc>
                <a:spcPct val="75000"/>
              </a:lnSpc>
              <a:spcAft>
                <a:spcPts val="1200"/>
              </a:spcAft>
            </a:pPr>
            <a: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SO HERE COMES THE DREAM!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10000"/>
          </a:blip>
          <a:stretch>
            <a:fillRect/>
          </a:stretch>
        </p:blipFill>
        <p:spPr>
          <a:xfrm>
            <a:off x="6824546" y="6048"/>
            <a:ext cx="2319454" cy="6845904"/>
          </a:xfrm>
          <a:prstGeom prst="rect">
            <a:avLst/>
          </a:prstGeom>
        </p:spPr>
      </p:pic>
      <p:sp>
        <p:nvSpPr>
          <p:cNvPr id="4" name="Rectangle 3"/>
          <p:cNvSpPr>
            <a:spLocks noChangeArrowheads="1"/>
          </p:cNvSpPr>
          <p:nvPr/>
        </p:nvSpPr>
        <p:spPr bwMode="auto">
          <a:xfrm>
            <a:off x="134745" y="138345"/>
            <a:ext cx="6734407" cy="6552388"/>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6" name="Text Box 5"/>
          <p:cNvSpPr txBox="1">
            <a:spLocks noChangeArrowheads="1"/>
          </p:cNvSpPr>
          <p:nvPr/>
        </p:nvSpPr>
        <p:spPr bwMode="auto">
          <a:xfrm>
            <a:off x="215306" y="155246"/>
            <a:ext cx="6610584" cy="6555641"/>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2:31-35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rgbClr val="99CC00"/>
                </a:solidFill>
              </a:rPr>
              <a:t>31</a:t>
            </a:r>
            <a:r>
              <a:rPr lang="en-US" sz="3800" dirty="0" smtClean="0">
                <a:solidFill>
                  <a:schemeClr val="bg1"/>
                </a:solidFill>
              </a:rPr>
              <a:t> Thou, O king, </a:t>
            </a:r>
            <a:r>
              <a:rPr lang="en-US" sz="3800" dirty="0" err="1" smtClean="0">
                <a:solidFill>
                  <a:schemeClr val="bg1"/>
                </a:solidFill>
              </a:rPr>
              <a:t>sawest</a:t>
            </a:r>
            <a:r>
              <a:rPr lang="en-US" sz="3800" dirty="0" smtClean="0">
                <a:solidFill>
                  <a:schemeClr val="bg1"/>
                </a:solidFill>
              </a:rPr>
              <a:t>, and behold a great image. This great image, whose brightness was excellent, stood before thee; and the form thereof was terrible. </a:t>
            </a:r>
          </a:p>
          <a:p>
            <a:r>
              <a:rPr lang="en-US" sz="3800" dirty="0" smtClean="0">
                <a:solidFill>
                  <a:srgbClr val="99CC00"/>
                </a:solidFill>
              </a:rPr>
              <a:t>32</a:t>
            </a:r>
            <a:r>
              <a:rPr lang="en-US" sz="3800" dirty="0" smtClean="0">
                <a:solidFill>
                  <a:schemeClr val="bg1"/>
                </a:solidFill>
              </a:rPr>
              <a:t> This image's head was of fine gold, his breast and his arms of silver, his belly and his thighs of brass,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10000"/>
          </a:blip>
          <a:stretch>
            <a:fillRect/>
          </a:stretch>
        </p:blipFill>
        <p:spPr>
          <a:xfrm>
            <a:off x="6824546" y="6048"/>
            <a:ext cx="2319454" cy="6845904"/>
          </a:xfrm>
          <a:prstGeom prst="rect">
            <a:avLst/>
          </a:prstGeom>
        </p:spPr>
      </p:pic>
      <p:sp>
        <p:nvSpPr>
          <p:cNvPr id="4" name="Rectangle 3"/>
          <p:cNvSpPr>
            <a:spLocks noChangeArrowheads="1"/>
          </p:cNvSpPr>
          <p:nvPr/>
        </p:nvSpPr>
        <p:spPr bwMode="auto">
          <a:xfrm>
            <a:off x="134745" y="502723"/>
            <a:ext cx="6734407" cy="582001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6" name="Text Box 5"/>
          <p:cNvSpPr txBox="1">
            <a:spLocks noChangeArrowheads="1"/>
          </p:cNvSpPr>
          <p:nvPr/>
        </p:nvSpPr>
        <p:spPr bwMode="auto">
          <a:xfrm>
            <a:off x="215306" y="596573"/>
            <a:ext cx="6610584" cy="5632311"/>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2:31-35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33</a:t>
            </a:r>
            <a:r>
              <a:rPr lang="en-US" dirty="0" smtClean="0">
                <a:solidFill>
                  <a:schemeClr val="bg1"/>
                </a:solidFill>
              </a:rPr>
              <a:t> His legs of iron, his feet part of iron and part of clay. </a:t>
            </a:r>
          </a:p>
          <a:p>
            <a:r>
              <a:rPr lang="en-US" dirty="0" smtClean="0">
                <a:solidFill>
                  <a:srgbClr val="99CC00"/>
                </a:solidFill>
              </a:rPr>
              <a:t>34</a:t>
            </a:r>
            <a:r>
              <a:rPr lang="en-US" dirty="0" smtClean="0">
                <a:solidFill>
                  <a:schemeClr val="bg1"/>
                </a:solidFill>
              </a:rPr>
              <a:t> Thou </a:t>
            </a:r>
            <a:r>
              <a:rPr lang="en-US" dirty="0" err="1" smtClean="0">
                <a:solidFill>
                  <a:schemeClr val="bg1"/>
                </a:solidFill>
              </a:rPr>
              <a:t>sawest</a:t>
            </a:r>
            <a:r>
              <a:rPr lang="en-US" dirty="0" smtClean="0">
                <a:solidFill>
                  <a:schemeClr val="bg1"/>
                </a:solidFill>
              </a:rPr>
              <a:t> till that a stone was cut out without hands, which smote the image upon his feet that were of iron and clay, and brake them to pieces. </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10000"/>
          </a:blip>
          <a:stretch>
            <a:fillRect/>
          </a:stretch>
        </p:blipFill>
        <p:spPr>
          <a:xfrm>
            <a:off x="6824546" y="6048"/>
            <a:ext cx="2319454" cy="6845904"/>
          </a:xfrm>
          <a:prstGeom prst="rect">
            <a:avLst/>
          </a:prstGeom>
        </p:spPr>
      </p:pic>
      <p:sp>
        <p:nvSpPr>
          <p:cNvPr id="4" name="Rectangle 3"/>
          <p:cNvSpPr>
            <a:spLocks noChangeArrowheads="1"/>
          </p:cNvSpPr>
          <p:nvPr/>
        </p:nvSpPr>
        <p:spPr bwMode="auto">
          <a:xfrm>
            <a:off x="134745" y="172911"/>
            <a:ext cx="6734407" cy="647793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6" name="Text Box 5"/>
          <p:cNvSpPr txBox="1">
            <a:spLocks noChangeArrowheads="1"/>
          </p:cNvSpPr>
          <p:nvPr/>
        </p:nvSpPr>
        <p:spPr bwMode="auto">
          <a:xfrm>
            <a:off x="196656" y="211001"/>
            <a:ext cx="6610584" cy="6401753"/>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2:31-35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700" dirty="0" smtClean="0">
                <a:solidFill>
                  <a:srgbClr val="99CC00"/>
                </a:solidFill>
              </a:rPr>
              <a:t>35</a:t>
            </a:r>
            <a:r>
              <a:rPr lang="en-US" sz="3700" dirty="0" smtClean="0">
                <a:solidFill>
                  <a:schemeClr val="bg1"/>
                </a:solidFill>
              </a:rPr>
              <a:t> Then was the iron, the clay, the brass, the silver, and the gold, broken to pieces together, and became like the chaff of the summer </a:t>
            </a:r>
            <a:r>
              <a:rPr lang="en-US" sz="3700" dirty="0" err="1" smtClean="0">
                <a:solidFill>
                  <a:schemeClr val="bg1"/>
                </a:solidFill>
              </a:rPr>
              <a:t>threshingfloors</a:t>
            </a:r>
            <a:r>
              <a:rPr lang="en-US" sz="3700" dirty="0" smtClean="0">
                <a:solidFill>
                  <a:schemeClr val="bg1"/>
                </a:solidFill>
              </a:rPr>
              <a:t>; and the wind carried them away, that no place was found for them: and the stone that smote the image became a great mountain, and filled the whole earth.</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10000"/>
          </a:blip>
          <a:stretch>
            <a:fillRect/>
          </a:stretch>
        </p:blipFill>
        <p:spPr>
          <a:xfrm>
            <a:off x="6824546" y="6048"/>
            <a:ext cx="2319454" cy="6845904"/>
          </a:xfrm>
          <a:prstGeom prst="rect">
            <a:avLst/>
          </a:prstGeom>
        </p:spPr>
      </p:pic>
      <p:sp>
        <p:nvSpPr>
          <p:cNvPr id="5" name="TextBox 4"/>
          <p:cNvSpPr txBox="1"/>
          <p:nvPr/>
        </p:nvSpPr>
        <p:spPr>
          <a:xfrm>
            <a:off x="156413" y="612845"/>
            <a:ext cx="6964477" cy="5632311"/>
          </a:xfrm>
          <a:prstGeom prst="rect">
            <a:avLst/>
          </a:prstGeom>
          <a:noFill/>
        </p:spPr>
        <p:txBody>
          <a:bodyPr wrap="square" rtlCol="0">
            <a:spAutoFit/>
          </a:bodyPr>
          <a:lstStyle/>
          <a:p>
            <a:pPr algn="ctr">
              <a:lnSpc>
                <a:spcPct val="75000"/>
              </a:lnSpc>
              <a:spcAft>
                <a:spcPts val="1200"/>
              </a:spcAft>
            </a:pPr>
            <a: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 Great, Huge Image That Has 5 Distinct Parts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10000"/>
          </a:blip>
          <a:stretch>
            <a:fillRect/>
          </a:stretch>
        </p:blipFill>
        <p:spPr>
          <a:xfrm>
            <a:off x="6824546" y="6048"/>
            <a:ext cx="2319454" cy="6845904"/>
          </a:xfrm>
          <a:prstGeom prst="rect">
            <a:avLst/>
          </a:prstGeom>
        </p:spPr>
      </p:pic>
      <p:sp>
        <p:nvSpPr>
          <p:cNvPr id="5" name="TextBox 4"/>
          <p:cNvSpPr txBox="1"/>
          <p:nvPr/>
        </p:nvSpPr>
        <p:spPr>
          <a:xfrm>
            <a:off x="156413" y="2271279"/>
            <a:ext cx="6964477" cy="2315442"/>
          </a:xfrm>
          <a:prstGeom prst="rect">
            <a:avLst/>
          </a:prstGeom>
          <a:noFill/>
        </p:spPr>
        <p:txBody>
          <a:bodyPr wrap="square" rtlCol="0">
            <a:spAutoFit/>
          </a:bodyPr>
          <a:lstStyle/>
          <a:p>
            <a:pPr algn="ctr">
              <a:lnSpc>
                <a:spcPct val="75000"/>
              </a:lnSpc>
              <a:spcAft>
                <a:spcPts val="1200"/>
              </a:spcAft>
            </a:pPr>
            <a:r>
              <a:rPr lang="en-US" sz="96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A HEAD</a:t>
            </a:r>
            <a:br>
              <a:rPr lang="en-US" sz="96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br>
            <a:r>
              <a:rPr lang="en-US" sz="96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OF GOLD</a:t>
            </a:r>
          </a:p>
        </p:txBody>
      </p:sp>
      <p:pic>
        <p:nvPicPr>
          <p:cNvPr id="4" name="Picture 3" descr="GreatImage.jpg"/>
          <p:cNvPicPr>
            <a:picLocks noChangeAspect="1"/>
          </p:cNvPicPr>
          <p:nvPr/>
        </p:nvPicPr>
        <p:blipFill>
          <a:blip r:embed="rId5">
            <a:lum contrast="5000"/>
          </a:blip>
          <a:stretch>
            <a:fillRect/>
          </a:stretch>
        </p:blipFill>
        <p:spPr>
          <a:xfrm>
            <a:off x="6824546" y="6049"/>
            <a:ext cx="2319454" cy="684590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5000"/>
          </a:blip>
          <a:stretch>
            <a:fillRect/>
          </a:stretch>
        </p:blipFill>
        <p:spPr>
          <a:xfrm>
            <a:off x="6824546" y="6048"/>
            <a:ext cx="2319454" cy="6845903"/>
          </a:xfrm>
          <a:prstGeom prst="rect">
            <a:avLst/>
          </a:prstGeom>
        </p:spPr>
      </p:pic>
      <p:sp>
        <p:nvSpPr>
          <p:cNvPr id="5" name="TextBox 4"/>
          <p:cNvSpPr txBox="1"/>
          <p:nvPr/>
        </p:nvSpPr>
        <p:spPr>
          <a:xfrm>
            <a:off x="156413" y="1717281"/>
            <a:ext cx="6964477" cy="3423438"/>
          </a:xfrm>
          <a:prstGeom prst="rect">
            <a:avLst/>
          </a:prstGeom>
          <a:noFill/>
        </p:spPr>
        <p:txBody>
          <a:bodyPr wrap="square" rtlCol="0">
            <a:spAutoFit/>
          </a:bodyPr>
          <a:lstStyle/>
          <a:p>
            <a:pPr algn="ctr">
              <a:lnSpc>
                <a:spcPct val="75000"/>
              </a:lnSpc>
              <a:spcAft>
                <a:spcPts val="1200"/>
              </a:spcAft>
            </a:pPr>
            <a:r>
              <a:rPr lang="en-US" sz="96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BREAST AND ARMS OF SILVER</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5000"/>
          </a:blip>
          <a:stretch>
            <a:fillRect/>
          </a:stretch>
        </p:blipFill>
        <p:spPr>
          <a:xfrm>
            <a:off x="6824546" y="6048"/>
            <a:ext cx="2319453" cy="6845903"/>
          </a:xfrm>
          <a:prstGeom prst="rect">
            <a:avLst/>
          </a:prstGeom>
        </p:spPr>
      </p:pic>
      <p:sp>
        <p:nvSpPr>
          <p:cNvPr id="5" name="TextBox 4"/>
          <p:cNvSpPr txBox="1"/>
          <p:nvPr/>
        </p:nvSpPr>
        <p:spPr>
          <a:xfrm>
            <a:off x="156413" y="1717281"/>
            <a:ext cx="6964477" cy="3423438"/>
          </a:xfrm>
          <a:prstGeom prst="rect">
            <a:avLst/>
          </a:prstGeom>
          <a:noFill/>
        </p:spPr>
        <p:txBody>
          <a:bodyPr wrap="square" rtlCol="0">
            <a:spAutoFit/>
          </a:bodyPr>
          <a:lstStyle/>
          <a:p>
            <a:pPr algn="ctr">
              <a:lnSpc>
                <a:spcPct val="75000"/>
              </a:lnSpc>
              <a:spcAft>
                <a:spcPts val="1200"/>
              </a:spcAft>
            </a:pPr>
            <a:r>
              <a:rPr lang="en-US" sz="96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BELLY AND THIGHS OF BRONZE</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5000"/>
          </a:blip>
          <a:stretch>
            <a:fillRect/>
          </a:stretch>
        </p:blipFill>
        <p:spPr>
          <a:xfrm>
            <a:off x="6824546" y="6049"/>
            <a:ext cx="2319453" cy="6845900"/>
          </a:xfrm>
          <a:prstGeom prst="rect">
            <a:avLst/>
          </a:prstGeom>
        </p:spPr>
      </p:pic>
      <p:sp>
        <p:nvSpPr>
          <p:cNvPr id="5" name="TextBox 4"/>
          <p:cNvSpPr txBox="1"/>
          <p:nvPr/>
        </p:nvSpPr>
        <p:spPr>
          <a:xfrm>
            <a:off x="156413" y="2271279"/>
            <a:ext cx="6964477" cy="2315442"/>
          </a:xfrm>
          <a:prstGeom prst="rect">
            <a:avLst/>
          </a:prstGeom>
          <a:noFill/>
        </p:spPr>
        <p:txBody>
          <a:bodyPr wrap="square" rtlCol="0">
            <a:spAutoFit/>
          </a:bodyPr>
          <a:lstStyle/>
          <a:p>
            <a:pPr algn="ctr">
              <a:lnSpc>
                <a:spcPct val="75000"/>
              </a:lnSpc>
              <a:spcAft>
                <a:spcPts val="1200"/>
              </a:spcAft>
            </a:pPr>
            <a:r>
              <a:rPr lang="en-US" sz="96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LEGS OF IRON</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5000"/>
          </a:blip>
          <a:stretch>
            <a:fillRect/>
          </a:stretch>
        </p:blipFill>
        <p:spPr>
          <a:xfrm>
            <a:off x="6824546" y="6049"/>
            <a:ext cx="2319452" cy="6845900"/>
          </a:xfrm>
          <a:prstGeom prst="rect">
            <a:avLst/>
          </a:prstGeom>
        </p:spPr>
      </p:pic>
      <p:sp>
        <p:nvSpPr>
          <p:cNvPr id="5" name="TextBox 4"/>
          <p:cNvSpPr txBox="1"/>
          <p:nvPr/>
        </p:nvSpPr>
        <p:spPr>
          <a:xfrm>
            <a:off x="156413" y="1720840"/>
            <a:ext cx="6964477" cy="3416320"/>
          </a:xfrm>
          <a:prstGeom prst="rect">
            <a:avLst/>
          </a:prstGeom>
          <a:noFill/>
        </p:spPr>
        <p:txBody>
          <a:bodyPr wrap="square" rtlCol="0">
            <a:spAutoFit/>
          </a:bodyPr>
          <a:lstStyle/>
          <a:p>
            <a:pPr algn="ctr">
              <a:lnSpc>
                <a:spcPct val="75000"/>
              </a:lnSpc>
              <a:spcAft>
                <a:spcPts val="1200"/>
              </a:spcAft>
            </a:pPr>
            <a:r>
              <a:rPr lang="en-US" sz="96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FEET MIXED OF IRON AND CLAY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lexander.jpg"/>
          <p:cNvPicPr>
            <a:picLocks noChangeAspect="1"/>
          </p:cNvPicPr>
          <p:nvPr/>
        </p:nvPicPr>
        <p:blipFill>
          <a:blip r:embed="rId4"/>
          <a:stretch>
            <a:fillRect/>
          </a:stretch>
        </p:blipFill>
        <p:spPr>
          <a:xfrm rot="21394507">
            <a:off x="762007" y="222251"/>
            <a:ext cx="2905429" cy="3217635"/>
          </a:xfrm>
          <a:prstGeom prst="rect">
            <a:avLst/>
          </a:prstGeom>
          <a:ln>
            <a:noFill/>
          </a:ln>
          <a:effectLst>
            <a:outerShdw blurRad="292100" dist="139700" dir="2700000" algn="tl" rotWithShape="0">
              <a:schemeClr val="tx1">
                <a:alpha val="65000"/>
              </a:schemeClr>
            </a:outerShdw>
          </a:effectLst>
        </p:spPr>
      </p:pic>
      <p:pic>
        <p:nvPicPr>
          <p:cNvPr id="6" name="Picture 5" descr="alexander.jpg"/>
          <p:cNvPicPr>
            <a:picLocks noChangeAspect="1"/>
          </p:cNvPicPr>
          <p:nvPr/>
        </p:nvPicPr>
        <p:blipFill>
          <a:blip r:embed="rId5"/>
          <a:stretch>
            <a:fillRect/>
          </a:stretch>
        </p:blipFill>
        <p:spPr>
          <a:xfrm rot="261064">
            <a:off x="3650715" y="363764"/>
            <a:ext cx="2266089" cy="3217635"/>
          </a:xfrm>
          <a:prstGeom prst="rect">
            <a:avLst/>
          </a:prstGeom>
          <a:ln>
            <a:noFill/>
          </a:ln>
          <a:effectLst>
            <a:outerShdw blurRad="292100" dist="139700" dir="2700000" algn="tl" rotWithShape="0">
              <a:schemeClr val="tx1">
                <a:alpha val="65000"/>
              </a:schemeClr>
            </a:outerShdw>
          </a:effectLst>
        </p:spPr>
      </p:pic>
      <p:pic>
        <p:nvPicPr>
          <p:cNvPr id="7" name="Picture 6" descr="alexander.jpg"/>
          <p:cNvPicPr>
            <a:picLocks noChangeAspect="1"/>
          </p:cNvPicPr>
          <p:nvPr/>
        </p:nvPicPr>
        <p:blipFill>
          <a:blip r:embed="rId6"/>
          <a:stretch>
            <a:fillRect/>
          </a:stretch>
        </p:blipFill>
        <p:spPr>
          <a:xfrm rot="21394507">
            <a:off x="5948595" y="439965"/>
            <a:ext cx="2438252" cy="3217635"/>
          </a:xfrm>
          <a:prstGeom prst="rect">
            <a:avLst/>
          </a:prstGeom>
          <a:ln>
            <a:noFill/>
          </a:ln>
          <a:effectLst>
            <a:outerShdw blurRad="292100" dist="139700" dir="2700000" algn="tl" rotWithShape="0">
              <a:schemeClr val="tx1">
                <a:alpha val="65000"/>
              </a:schemeClr>
            </a:outerShdw>
          </a:effectLst>
        </p:spPr>
      </p:pic>
      <p:pic>
        <p:nvPicPr>
          <p:cNvPr id="8" name="Picture 7" descr="alexander.jpg"/>
          <p:cNvPicPr>
            <a:picLocks noChangeAspect="1"/>
          </p:cNvPicPr>
          <p:nvPr/>
        </p:nvPicPr>
        <p:blipFill>
          <a:blip r:embed="rId7"/>
          <a:stretch>
            <a:fillRect/>
          </a:stretch>
        </p:blipFill>
        <p:spPr>
          <a:xfrm rot="202906">
            <a:off x="1698657" y="3335565"/>
            <a:ext cx="2469042" cy="3217635"/>
          </a:xfrm>
          <a:prstGeom prst="rect">
            <a:avLst/>
          </a:prstGeom>
          <a:ln>
            <a:noFill/>
          </a:ln>
          <a:effectLst>
            <a:outerShdw blurRad="292100" dist="139700" dir="2700000" algn="tl" rotWithShape="0">
              <a:schemeClr val="tx1">
                <a:alpha val="65000"/>
              </a:schemeClr>
            </a:outerShdw>
          </a:effectLst>
        </p:spPr>
      </p:pic>
      <p:pic>
        <p:nvPicPr>
          <p:cNvPr id="9" name="Picture 8" descr="alexander.jpg"/>
          <p:cNvPicPr>
            <a:picLocks noChangeAspect="1"/>
          </p:cNvPicPr>
          <p:nvPr/>
        </p:nvPicPr>
        <p:blipFill>
          <a:blip r:embed="rId8"/>
          <a:stretch>
            <a:fillRect/>
          </a:stretch>
        </p:blipFill>
        <p:spPr>
          <a:xfrm rot="21394507">
            <a:off x="4596777" y="3324680"/>
            <a:ext cx="2855889" cy="3217635"/>
          </a:xfrm>
          <a:prstGeom prst="rect">
            <a:avLst/>
          </a:prstGeom>
          <a:ln>
            <a:noFill/>
          </a:ln>
          <a:effectLst>
            <a:outerShdw blurRad="292100" dist="139700" dir="2700000" algn="tl" rotWithShape="0">
              <a:schemeClr val="tx1">
                <a:alpha val="65000"/>
              </a:scheme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3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par>
                          <p:cTn id="32" fill="hold">
                            <p:stCondLst>
                              <p:cond delay="4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10000"/>
          </a:blip>
          <a:stretch>
            <a:fillRect/>
          </a:stretch>
        </p:blipFill>
        <p:spPr>
          <a:xfrm>
            <a:off x="6824546" y="6048"/>
            <a:ext cx="2319454" cy="6845904"/>
          </a:xfrm>
          <a:prstGeom prst="rect">
            <a:avLst/>
          </a:prstGeom>
        </p:spPr>
      </p:pic>
      <p:sp>
        <p:nvSpPr>
          <p:cNvPr id="5" name="TextBox 4"/>
          <p:cNvSpPr txBox="1"/>
          <p:nvPr/>
        </p:nvSpPr>
        <p:spPr>
          <a:xfrm>
            <a:off x="156413" y="1720840"/>
            <a:ext cx="6964477" cy="3416320"/>
          </a:xfrm>
          <a:prstGeom prst="rect">
            <a:avLst/>
          </a:prstGeom>
          <a:noFill/>
        </p:spPr>
        <p:txBody>
          <a:bodyPr wrap="square" rtlCol="0">
            <a:spAutoFit/>
          </a:bodyPr>
          <a:lstStyle/>
          <a:p>
            <a:pPr algn="ctr">
              <a:lnSpc>
                <a:spcPct val="75000"/>
              </a:lnSpc>
              <a:spcAft>
                <a:spcPts val="1200"/>
              </a:spcAft>
            </a:pPr>
            <a: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This Verse</a:t>
            </a:r>
            <a:b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9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Is All About Kingdoms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10000"/>
          </a:blip>
          <a:stretch>
            <a:fillRect/>
          </a:stretch>
        </p:blipFill>
        <p:spPr>
          <a:xfrm>
            <a:off x="6824546" y="6048"/>
            <a:ext cx="2319454" cy="6845904"/>
          </a:xfrm>
          <a:prstGeom prst="rect">
            <a:avLst/>
          </a:prstGeom>
        </p:spPr>
      </p:pic>
      <p:sp>
        <p:nvSpPr>
          <p:cNvPr id="4" name="Rectangle 3"/>
          <p:cNvSpPr>
            <a:spLocks noChangeArrowheads="1"/>
          </p:cNvSpPr>
          <p:nvPr/>
        </p:nvSpPr>
        <p:spPr bwMode="auto">
          <a:xfrm>
            <a:off x="134745" y="1955958"/>
            <a:ext cx="6734407" cy="453401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6" name="Text Box 5"/>
          <p:cNvSpPr txBox="1">
            <a:spLocks noChangeArrowheads="1"/>
          </p:cNvSpPr>
          <p:nvPr/>
        </p:nvSpPr>
        <p:spPr bwMode="auto">
          <a:xfrm>
            <a:off x="215306" y="2022364"/>
            <a:ext cx="6610584" cy="440120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2:21</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And he </a:t>
            </a:r>
            <a:r>
              <a:rPr lang="en-US" dirty="0" err="1" smtClean="0">
                <a:solidFill>
                  <a:schemeClr val="bg1"/>
                </a:solidFill>
              </a:rPr>
              <a:t>changeth</a:t>
            </a:r>
            <a:r>
              <a:rPr lang="en-US" dirty="0" smtClean="0">
                <a:solidFill>
                  <a:schemeClr val="bg1"/>
                </a:solidFill>
              </a:rPr>
              <a:t> the times and the seasons: he </a:t>
            </a:r>
            <a:r>
              <a:rPr lang="en-US" dirty="0" err="1" smtClean="0">
                <a:solidFill>
                  <a:schemeClr val="bg1"/>
                </a:solidFill>
              </a:rPr>
              <a:t>removeth</a:t>
            </a:r>
            <a:r>
              <a:rPr lang="en-US" dirty="0" smtClean="0">
                <a:solidFill>
                  <a:schemeClr val="bg1"/>
                </a:solidFill>
              </a:rPr>
              <a:t> kings, and </a:t>
            </a:r>
            <a:r>
              <a:rPr lang="en-US" dirty="0" err="1" smtClean="0">
                <a:solidFill>
                  <a:schemeClr val="bg1"/>
                </a:solidFill>
              </a:rPr>
              <a:t>setteth</a:t>
            </a:r>
            <a:r>
              <a:rPr lang="en-US" dirty="0" smtClean="0">
                <a:solidFill>
                  <a:schemeClr val="bg1"/>
                </a:solidFill>
              </a:rPr>
              <a:t> up kings: he </a:t>
            </a:r>
            <a:r>
              <a:rPr lang="en-US" dirty="0" err="1" smtClean="0">
                <a:solidFill>
                  <a:schemeClr val="bg1"/>
                </a:solidFill>
              </a:rPr>
              <a:t>giveth</a:t>
            </a:r>
            <a:r>
              <a:rPr lang="en-US" dirty="0" smtClean="0">
                <a:solidFill>
                  <a:schemeClr val="bg1"/>
                </a:solidFill>
              </a:rPr>
              <a:t> wisdom unto the wise, and knowledge to them that know understanding: </a:t>
            </a:r>
          </a:p>
        </p:txBody>
      </p:sp>
      <p:sp>
        <p:nvSpPr>
          <p:cNvPr id="5" name="TextBox 4"/>
          <p:cNvSpPr txBox="1"/>
          <p:nvPr/>
        </p:nvSpPr>
        <p:spPr>
          <a:xfrm>
            <a:off x="156413" y="338116"/>
            <a:ext cx="6964477" cy="1759649"/>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Look At Verse 21 Again…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10000"/>
          </a:blip>
          <a:stretch>
            <a:fillRect/>
          </a:stretch>
        </p:blipFill>
        <p:spPr>
          <a:xfrm>
            <a:off x="6824546" y="6048"/>
            <a:ext cx="2319454" cy="6845904"/>
          </a:xfrm>
          <a:prstGeom prst="rect">
            <a:avLst/>
          </a:prstGeom>
        </p:spPr>
      </p:pic>
      <p:sp>
        <p:nvSpPr>
          <p:cNvPr id="5" name="TextBox 4"/>
          <p:cNvSpPr txBox="1"/>
          <p:nvPr/>
        </p:nvSpPr>
        <p:spPr>
          <a:xfrm>
            <a:off x="1" y="1908135"/>
            <a:ext cx="7120890" cy="3041730"/>
          </a:xfrm>
          <a:prstGeom prst="rect">
            <a:avLst/>
          </a:prstGeom>
          <a:noFill/>
        </p:spPr>
        <p:txBody>
          <a:bodyPr wrap="square" rtlCol="0">
            <a:spAutoFit/>
          </a:bodyPr>
          <a:lstStyle/>
          <a:p>
            <a:pPr algn="ctr">
              <a:lnSpc>
                <a:spcPct val="75000"/>
              </a:lnSpc>
              <a:spcAft>
                <a:spcPts val="1200"/>
              </a:spcAft>
            </a:pPr>
            <a:r>
              <a:rPr lang="en-US" sz="8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Here’s The Interpretation Of The Dream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10000"/>
          </a:blip>
          <a:stretch>
            <a:fillRect/>
          </a:stretch>
        </p:blipFill>
        <p:spPr>
          <a:xfrm>
            <a:off x="6824546" y="6048"/>
            <a:ext cx="2319454" cy="6845904"/>
          </a:xfrm>
          <a:prstGeom prst="rect">
            <a:avLst/>
          </a:prstGeom>
        </p:spPr>
      </p:pic>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GOLD</a:t>
            </a:r>
          </a:p>
        </p:txBody>
      </p:sp>
      <p:sp>
        <p:nvSpPr>
          <p:cNvPr id="6" name="Rectangle 5"/>
          <p:cNvSpPr>
            <a:spLocks noChangeArrowheads="1"/>
          </p:cNvSpPr>
          <p:nvPr/>
        </p:nvSpPr>
        <p:spPr bwMode="auto">
          <a:xfrm>
            <a:off x="134745" y="2190129"/>
            <a:ext cx="6734407" cy="3965340"/>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7" name="Text Box 5"/>
          <p:cNvSpPr txBox="1">
            <a:spLocks noChangeArrowheads="1"/>
          </p:cNvSpPr>
          <p:nvPr/>
        </p:nvSpPr>
        <p:spPr bwMode="auto">
          <a:xfrm>
            <a:off x="215306" y="2279973"/>
            <a:ext cx="6610584"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2:37-38</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37</a:t>
            </a:r>
            <a:r>
              <a:rPr lang="en-US" dirty="0" smtClean="0">
                <a:solidFill>
                  <a:schemeClr val="bg1"/>
                </a:solidFill>
              </a:rPr>
              <a:t> Thou, O king, art a king of kings: for the God of heaven hath given thee a kingdom, power, and strength, and glory. </a:t>
            </a:r>
          </a:p>
        </p:txBody>
      </p:sp>
      <p:pic>
        <p:nvPicPr>
          <p:cNvPr id="8" name="Picture 7" descr="GreatImage.jpg"/>
          <p:cNvPicPr>
            <a:picLocks noChangeAspect="1"/>
          </p:cNvPicPr>
          <p:nvPr/>
        </p:nvPicPr>
        <p:blipFill>
          <a:blip r:embed="rId5">
            <a:lum contrast="5000"/>
          </a:blip>
          <a:stretch>
            <a:fillRect/>
          </a:stretch>
        </p:blipFill>
        <p:spPr>
          <a:xfrm>
            <a:off x="6824546" y="6049"/>
            <a:ext cx="2319454" cy="6845903"/>
          </a:xfrm>
          <a:prstGeom prst="rect">
            <a:avLst/>
          </a:prstGeom>
        </p:spPr>
      </p:pic>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GreatImage.jpg"/>
          <p:cNvPicPr>
            <a:picLocks noChangeAspect="1"/>
          </p:cNvPicPr>
          <p:nvPr/>
        </p:nvPicPr>
        <p:blipFill>
          <a:blip r:embed="rId4">
            <a:lum contrast="5000"/>
          </a:blip>
          <a:stretch>
            <a:fillRect/>
          </a:stretch>
        </p:blipFill>
        <p:spPr>
          <a:xfrm>
            <a:off x="6824546" y="6049"/>
            <a:ext cx="2319454" cy="6845903"/>
          </a:xfrm>
          <a:prstGeom prst="rect">
            <a:avLst/>
          </a:prstGeom>
        </p:spPr>
      </p:pic>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GOLD</a:t>
            </a:r>
          </a:p>
        </p:txBody>
      </p:sp>
      <p:sp>
        <p:nvSpPr>
          <p:cNvPr id="6" name="Rectangle 5"/>
          <p:cNvSpPr>
            <a:spLocks noChangeArrowheads="1"/>
          </p:cNvSpPr>
          <p:nvPr/>
        </p:nvSpPr>
        <p:spPr bwMode="auto">
          <a:xfrm>
            <a:off x="134745" y="1833297"/>
            <a:ext cx="6734407" cy="4902042"/>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7" name="Text Box 5"/>
          <p:cNvSpPr txBox="1">
            <a:spLocks noChangeArrowheads="1"/>
          </p:cNvSpPr>
          <p:nvPr/>
        </p:nvSpPr>
        <p:spPr bwMode="auto">
          <a:xfrm>
            <a:off x="215306" y="1899703"/>
            <a:ext cx="6610584" cy="4801314"/>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2:37-38</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rgbClr val="99CC00"/>
                </a:solidFill>
              </a:rPr>
              <a:t>38</a:t>
            </a:r>
            <a:r>
              <a:rPr lang="en-US" sz="3800" dirty="0" smtClean="0">
                <a:solidFill>
                  <a:schemeClr val="bg1"/>
                </a:solidFill>
              </a:rPr>
              <a:t> And </a:t>
            </a:r>
            <a:r>
              <a:rPr lang="en-US" sz="3800" dirty="0" err="1" smtClean="0">
                <a:solidFill>
                  <a:schemeClr val="bg1"/>
                </a:solidFill>
              </a:rPr>
              <a:t>wheresoever</a:t>
            </a:r>
            <a:r>
              <a:rPr lang="en-US" sz="3800" dirty="0" smtClean="0">
                <a:solidFill>
                  <a:schemeClr val="bg1"/>
                </a:solidFill>
              </a:rPr>
              <a:t> the children of men dwell, the beasts of the field and the fowls of the heaven hath he given into </a:t>
            </a:r>
            <a:r>
              <a:rPr lang="en-US" sz="3800" dirty="0" err="1" smtClean="0">
                <a:solidFill>
                  <a:schemeClr val="bg1"/>
                </a:solidFill>
              </a:rPr>
              <a:t>thine</a:t>
            </a:r>
            <a:r>
              <a:rPr lang="en-US" sz="3800" dirty="0" smtClean="0">
                <a:solidFill>
                  <a:schemeClr val="bg1"/>
                </a:solidFill>
              </a:rPr>
              <a:t> hand, and hath made thee ruler over them all. Thou art this head of gold.</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GreatImage.jpg"/>
          <p:cNvPicPr>
            <a:picLocks noChangeAspect="1"/>
          </p:cNvPicPr>
          <p:nvPr/>
        </p:nvPicPr>
        <p:blipFill>
          <a:blip r:embed="rId4">
            <a:lum contrast="5000"/>
          </a:blip>
          <a:stretch>
            <a:fillRect/>
          </a:stretch>
        </p:blipFill>
        <p:spPr>
          <a:xfrm>
            <a:off x="6824546" y="6049"/>
            <a:ext cx="2319454" cy="6845903"/>
          </a:xfrm>
          <a:prstGeom prst="rect">
            <a:avLst/>
          </a:prstGeom>
        </p:spPr>
      </p:pic>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GOLD</a:t>
            </a:r>
          </a:p>
        </p:txBody>
      </p:sp>
      <p:sp>
        <p:nvSpPr>
          <p:cNvPr id="9" name="TextBox 8"/>
          <p:cNvSpPr txBox="1"/>
          <p:nvPr/>
        </p:nvSpPr>
        <p:spPr>
          <a:xfrm>
            <a:off x="1" y="2476836"/>
            <a:ext cx="7018019" cy="1708160"/>
          </a:xfrm>
          <a:prstGeom prst="rect">
            <a:avLst/>
          </a:prstGeom>
          <a:noFill/>
        </p:spPr>
        <p:txBody>
          <a:bodyPr wrap="square" rtlCol="0">
            <a:spAutoFit/>
          </a:bodyPr>
          <a:lstStyle/>
          <a:p>
            <a:pPr algn="ctr">
              <a:spcAft>
                <a:spcPts val="1200"/>
              </a:spcAft>
            </a:pPr>
            <a:r>
              <a:rPr lang="en-US" sz="10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BABYLON</a:t>
            </a:r>
          </a:p>
        </p:txBody>
      </p:sp>
      <p:sp>
        <p:nvSpPr>
          <p:cNvPr id="10" name="TextBox 9"/>
          <p:cNvSpPr txBox="1"/>
          <p:nvPr/>
        </p:nvSpPr>
        <p:spPr>
          <a:xfrm>
            <a:off x="7438" y="3696663"/>
            <a:ext cx="7018019" cy="923330"/>
          </a:xfrm>
          <a:prstGeom prst="rect">
            <a:avLst/>
          </a:prstGeom>
          <a:noFill/>
        </p:spPr>
        <p:txBody>
          <a:bodyPr wrap="square" rtlCol="0">
            <a:spAutoFit/>
          </a:bodyPr>
          <a:lstStyle/>
          <a:p>
            <a:pPr algn="ctr">
              <a:spcAft>
                <a:spcPts val="1200"/>
              </a:spcAft>
            </a:pPr>
            <a:r>
              <a:rPr lang="en-US" sz="54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606BC – 539BC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5000"/>
          </a:blip>
          <a:stretch>
            <a:fillRect/>
          </a:stretch>
        </p:blipFill>
        <p:spPr>
          <a:xfrm>
            <a:off x="6824546" y="6048"/>
            <a:ext cx="2319454" cy="6845903"/>
          </a:xfrm>
          <a:prstGeom prst="rect">
            <a:avLst/>
          </a:prstGeom>
        </p:spPr>
      </p:pic>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SILVER</a:t>
            </a:r>
          </a:p>
        </p:txBody>
      </p:sp>
      <p:sp>
        <p:nvSpPr>
          <p:cNvPr id="6" name="Rectangle 5"/>
          <p:cNvSpPr>
            <a:spLocks noChangeArrowheads="1"/>
          </p:cNvSpPr>
          <p:nvPr/>
        </p:nvSpPr>
        <p:spPr bwMode="auto">
          <a:xfrm>
            <a:off x="134745" y="2190129"/>
            <a:ext cx="6734407" cy="3965340"/>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7" name="Text Box 5"/>
          <p:cNvSpPr txBox="1">
            <a:spLocks noChangeArrowheads="1"/>
          </p:cNvSpPr>
          <p:nvPr/>
        </p:nvSpPr>
        <p:spPr bwMode="auto">
          <a:xfrm>
            <a:off x="215306" y="2279973"/>
            <a:ext cx="6610584"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2:39a</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And after thee shall arise another kingdom inferior to thee, </a:t>
            </a:r>
            <a:r>
              <a:rPr lang="en-US" dirty="0" smtClean="0">
                <a:solidFill>
                  <a:schemeClr val="tx1">
                    <a:lumMod val="75000"/>
                    <a:lumOff val="25000"/>
                  </a:schemeClr>
                </a:solidFill>
              </a:rPr>
              <a:t>and another third kingdom of brass, which shall bear rule over all the earth. </a:t>
            </a:r>
          </a:p>
        </p:txBody>
      </p:sp>
      <p:pic>
        <p:nvPicPr>
          <p:cNvPr id="8" name="Picture 7" descr="GreatImage.jpg"/>
          <p:cNvPicPr>
            <a:picLocks noChangeAspect="1"/>
          </p:cNvPicPr>
          <p:nvPr/>
        </p:nvPicPr>
        <p:blipFill>
          <a:blip r:embed="rId5">
            <a:lum contrast="5000"/>
          </a:blip>
          <a:stretch>
            <a:fillRect/>
          </a:stretch>
        </p:blipFill>
        <p:spPr>
          <a:xfrm>
            <a:off x="6824546" y="6049"/>
            <a:ext cx="2319453" cy="6845903"/>
          </a:xfrm>
          <a:prstGeom prst="rect">
            <a:avLst/>
          </a:prstGeom>
        </p:spPr>
      </p:pic>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5000"/>
          </a:blip>
          <a:stretch>
            <a:fillRect/>
          </a:stretch>
        </p:blipFill>
        <p:spPr>
          <a:xfrm>
            <a:off x="6824546" y="6048"/>
            <a:ext cx="2319453" cy="6845903"/>
          </a:xfrm>
          <a:prstGeom prst="rect">
            <a:avLst/>
          </a:prstGeom>
        </p:spPr>
      </p:pic>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SILVER</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
        <p:nvSpPr>
          <p:cNvPr id="9" name="TextBox 8"/>
          <p:cNvSpPr txBox="1"/>
          <p:nvPr/>
        </p:nvSpPr>
        <p:spPr>
          <a:xfrm>
            <a:off x="1" y="2476836"/>
            <a:ext cx="7018019" cy="1708160"/>
          </a:xfrm>
          <a:prstGeom prst="rect">
            <a:avLst/>
          </a:prstGeom>
          <a:noFill/>
        </p:spPr>
        <p:txBody>
          <a:bodyPr wrap="square" rtlCol="0">
            <a:spAutoFit/>
          </a:bodyPr>
          <a:lstStyle/>
          <a:p>
            <a:pPr algn="ctr">
              <a:spcAft>
                <a:spcPts val="1200"/>
              </a:spcAft>
            </a:pPr>
            <a:r>
              <a:rPr lang="en-US" sz="10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PERSIA</a:t>
            </a:r>
          </a:p>
        </p:txBody>
      </p:sp>
      <p:sp>
        <p:nvSpPr>
          <p:cNvPr id="10" name="TextBox 9"/>
          <p:cNvSpPr txBox="1"/>
          <p:nvPr/>
        </p:nvSpPr>
        <p:spPr>
          <a:xfrm>
            <a:off x="7438" y="3696663"/>
            <a:ext cx="7018019" cy="923330"/>
          </a:xfrm>
          <a:prstGeom prst="rect">
            <a:avLst/>
          </a:prstGeom>
          <a:noFill/>
        </p:spPr>
        <p:txBody>
          <a:bodyPr wrap="square" rtlCol="0">
            <a:spAutoFit/>
          </a:bodyPr>
          <a:lstStyle/>
          <a:p>
            <a:pPr algn="ctr">
              <a:spcAft>
                <a:spcPts val="1200"/>
              </a:spcAft>
            </a:pPr>
            <a:r>
              <a:rPr lang="en-US" sz="54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539BC – 339BC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5000"/>
          </a:blip>
          <a:stretch>
            <a:fillRect/>
          </a:stretch>
        </p:blipFill>
        <p:spPr>
          <a:xfrm>
            <a:off x="6824546" y="6048"/>
            <a:ext cx="2319453" cy="6845903"/>
          </a:xfrm>
          <a:prstGeom prst="rect">
            <a:avLst/>
          </a:prstGeom>
        </p:spPr>
      </p:pic>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SILVER</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
        <p:nvSpPr>
          <p:cNvPr id="7" name="Rectangle 6"/>
          <p:cNvSpPr>
            <a:spLocks noChangeArrowheads="1"/>
          </p:cNvSpPr>
          <p:nvPr/>
        </p:nvSpPr>
        <p:spPr bwMode="auto">
          <a:xfrm>
            <a:off x="134745" y="2446602"/>
            <a:ext cx="6734407" cy="2738710"/>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8" name="Text Box 5"/>
          <p:cNvSpPr txBox="1">
            <a:spLocks noChangeArrowheads="1"/>
          </p:cNvSpPr>
          <p:nvPr/>
        </p:nvSpPr>
        <p:spPr bwMode="auto">
          <a:xfrm>
            <a:off x="215306" y="2538685"/>
            <a:ext cx="6610584"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5:28</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PERES; Thy kingdom is divided, and given to the Medes and Persians.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5000"/>
          </a:blip>
          <a:stretch>
            <a:fillRect/>
          </a:stretch>
        </p:blipFill>
        <p:spPr>
          <a:xfrm>
            <a:off x="6824546" y="6048"/>
            <a:ext cx="2319453" cy="6845903"/>
          </a:xfrm>
          <a:prstGeom prst="rect">
            <a:avLst/>
          </a:prstGeom>
        </p:spPr>
      </p:pic>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SILVER</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
        <p:nvSpPr>
          <p:cNvPr id="9" name="TextBox 8"/>
          <p:cNvSpPr txBox="1"/>
          <p:nvPr/>
        </p:nvSpPr>
        <p:spPr>
          <a:xfrm>
            <a:off x="0" y="2771101"/>
            <a:ext cx="8642195" cy="3624069"/>
          </a:xfrm>
          <a:prstGeom prst="rect">
            <a:avLst/>
          </a:prstGeom>
          <a:noFill/>
        </p:spPr>
        <p:txBody>
          <a:bodyPr wrap="square" rtlCol="0">
            <a:spAutoFit/>
          </a:bodyPr>
          <a:lstStyle/>
          <a:p>
            <a:pPr algn="ctr">
              <a:lnSpc>
                <a:spcPct val="85000"/>
              </a:lnSpc>
              <a:spcAft>
                <a:spcPts val="1200"/>
              </a:spcAft>
            </a:pPr>
            <a:r>
              <a:rPr lang="en-US" sz="4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Greek Historian Herodotus Tells Us That The Babylonian Armies Moved North At First, To Challenge The Advancing Persian Troops, But Were Soon Driven Back Behind The Walls Of Babylon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6413" y="552539"/>
            <a:ext cx="8831174" cy="5752922"/>
          </a:xfrm>
          <a:prstGeom prst="rect">
            <a:avLst/>
          </a:prstGeom>
          <a:noFill/>
        </p:spPr>
        <p:txBody>
          <a:bodyPr wrap="square" rtlCol="0">
            <a:spAutoFit/>
          </a:bodyPr>
          <a:lstStyle/>
          <a:p>
            <a:pPr algn="ctr">
              <a:lnSpc>
                <a:spcPct val="75000"/>
              </a:lnSpc>
              <a:spcAft>
                <a:spcPts val="1200"/>
              </a:spcAft>
            </a:pPr>
            <a:r>
              <a:rPr lang="en-US" sz="7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But The Day Will Come When A Revived One-World Empire Will Exist And Set The Stage For The One Whom The Bible Calls The Anti-Christ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5000"/>
          </a:blip>
          <a:stretch>
            <a:fillRect/>
          </a:stretch>
        </p:blipFill>
        <p:spPr>
          <a:xfrm>
            <a:off x="6824546" y="6048"/>
            <a:ext cx="2319453" cy="6845903"/>
          </a:xfrm>
          <a:prstGeom prst="rect">
            <a:avLst/>
          </a:prstGeom>
        </p:spPr>
      </p:pic>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SILVER</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
        <p:nvSpPr>
          <p:cNvPr id="9" name="TextBox 8"/>
          <p:cNvSpPr txBox="1"/>
          <p:nvPr/>
        </p:nvSpPr>
        <p:spPr>
          <a:xfrm>
            <a:off x="0" y="2771101"/>
            <a:ext cx="8642195" cy="3859518"/>
          </a:xfrm>
          <a:prstGeom prst="rect">
            <a:avLst/>
          </a:prstGeom>
          <a:noFill/>
        </p:spPr>
        <p:txBody>
          <a:bodyPr wrap="square" rtlCol="0">
            <a:spAutoFit/>
          </a:bodyPr>
          <a:lstStyle/>
          <a:p>
            <a:pPr algn="ctr">
              <a:lnSpc>
                <a:spcPct val="85000"/>
              </a:lnSpc>
              <a:spcAft>
                <a:spcPts val="1200"/>
              </a:spcAft>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Cyrus Then Proceeded To Divert The Euphrates River From It’s Normal Bed, Under The Walls Of The City, Channeling The Waters To A Nearby Reservoir He Had Dug</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5000"/>
          </a:blip>
          <a:stretch>
            <a:fillRect/>
          </a:stretch>
        </p:blipFill>
        <p:spPr>
          <a:xfrm>
            <a:off x="6824546" y="6048"/>
            <a:ext cx="2319453" cy="6845903"/>
          </a:xfrm>
          <a:prstGeom prst="rect">
            <a:avLst/>
          </a:prstGeom>
        </p:spPr>
      </p:pic>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SILVER</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
        <p:nvSpPr>
          <p:cNvPr id="9" name="TextBox 8"/>
          <p:cNvSpPr txBox="1"/>
          <p:nvPr/>
        </p:nvSpPr>
        <p:spPr>
          <a:xfrm>
            <a:off x="0" y="2771101"/>
            <a:ext cx="8642195" cy="3859518"/>
          </a:xfrm>
          <a:prstGeom prst="rect">
            <a:avLst/>
          </a:prstGeom>
          <a:noFill/>
        </p:spPr>
        <p:txBody>
          <a:bodyPr wrap="square" rtlCol="0">
            <a:spAutoFit/>
          </a:bodyPr>
          <a:lstStyle/>
          <a:p>
            <a:pPr algn="ctr">
              <a:lnSpc>
                <a:spcPct val="85000"/>
              </a:lnSpc>
              <a:spcAft>
                <a:spcPts val="1200"/>
              </a:spcAft>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Another Greek Historian, </a:t>
            </a:r>
            <a:r>
              <a:rPr lang="en-US" sz="4800" dirty="0" err="1"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Xenophon</a:t>
            </a: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States That Entrance Was Made Into The City At A Time When The Babylonians Were Feasting At A Drunken Orgy</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5000"/>
          </a:blip>
          <a:stretch>
            <a:fillRect/>
          </a:stretch>
        </p:blipFill>
        <p:spPr>
          <a:xfrm>
            <a:off x="6824546" y="6048"/>
            <a:ext cx="2319453" cy="6845903"/>
          </a:xfrm>
          <a:prstGeom prst="rect">
            <a:avLst/>
          </a:prstGeom>
        </p:spPr>
      </p:pic>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SILVER</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
        <p:nvSpPr>
          <p:cNvPr id="9" name="TextBox 8"/>
          <p:cNvSpPr txBox="1"/>
          <p:nvPr/>
        </p:nvSpPr>
        <p:spPr>
          <a:xfrm>
            <a:off x="0" y="2626138"/>
            <a:ext cx="8642195" cy="3859518"/>
          </a:xfrm>
          <a:prstGeom prst="rect">
            <a:avLst/>
          </a:prstGeom>
          <a:noFill/>
        </p:spPr>
        <p:txBody>
          <a:bodyPr wrap="square" rtlCol="0">
            <a:spAutoFit/>
          </a:bodyPr>
          <a:lstStyle/>
          <a:p>
            <a:pPr algn="ctr">
              <a:lnSpc>
                <a:spcPct val="85000"/>
              </a:lnSpc>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The Prophet Isaiah Predicted The Fall Of Babylon Over 200</a:t>
            </a:r>
            <a:b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Years In Advance</a:t>
            </a:r>
            <a:b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br>
            <a:r>
              <a:rPr lang="en-US" sz="4800" b="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(Isaiah 21:1-10)</a:t>
            </a:r>
            <a:endParaRPr lang="en-US" sz="6000" b="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5000"/>
          </a:blip>
          <a:stretch>
            <a:fillRect/>
          </a:stretch>
        </p:blipFill>
        <p:spPr>
          <a:xfrm>
            <a:off x="6824546" y="6048"/>
            <a:ext cx="2319453" cy="6845903"/>
          </a:xfrm>
          <a:prstGeom prst="rect">
            <a:avLst/>
          </a:prstGeom>
        </p:spPr>
      </p:pic>
      <p:sp>
        <p:nvSpPr>
          <p:cNvPr id="6" name="Rectangle 5"/>
          <p:cNvSpPr>
            <a:spLocks noChangeArrowheads="1"/>
          </p:cNvSpPr>
          <p:nvPr/>
        </p:nvSpPr>
        <p:spPr bwMode="auto">
          <a:xfrm>
            <a:off x="134745" y="2190129"/>
            <a:ext cx="6734407" cy="3965340"/>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7" name="Text Box 5"/>
          <p:cNvSpPr txBox="1">
            <a:spLocks noChangeArrowheads="1"/>
          </p:cNvSpPr>
          <p:nvPr/>
        </p:nvSpPr>
        <p:spPr bwMode="auto">
          <a:xfrm>
            <a:off x="215306" y="2279973"/>
            <a:ext cx="6610584"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2:39b</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tx1">
                    <a:lumMod val="75000"/>
                    <a:lumOff val="25000"/>
                  </a:schemeClr>
                </a:solidFill>
              </a:rPr>
              <a:t>And after thee shall arise another kingdom inferior to thee, </a:t>
            </a:r>
            <a:r>
              <a:rPr lang="en-US" dirty="0" smtClean="0">
                <a:solidFill>
                  <a:schemeClr val="bg1"/>
                </a:solidFill>
              </a:rPr>
              <a:t>and another third kingdom of brass, which shall bear rule over all the earth. </a:t>
            </a:r>
          </a:p>
        </p:txBody>
      </p:sp>
      <p:pic>
        <p:nvPicPr>
          <p:cNvPr id="8" name="Picture 7" descr="GreatImage.jpg"/>
          <p:cNvPicPr>
            <a:picLocks noChangeAspect="1"/>
          </p:cNvPicPr>
          <p:nvPr/>
        </p:nvPicPr>
        <p:blipFill>
          <a:blip r:embed="rId5">
            <a:lum contrast="5000"/>
          </a:blip>
          <a:stretch>
            <a:fillRect/>
          </a:stretch>
        </p:blipFill>
        <p:spPr>
          <a:xfrm>
            <a:off x="6824546" y="6050"/>
            <a:ext cx="2319453" cy="6845900"/>
          </a:xfrm>
          <a:prstGeom prst="rect">
            <a:avLst/>
          </a:prstGeom>
        </p:spPr>
      </p:pic>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BRONZE</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GreatImage.jpg"/>
          <p:cNvPicPr>
            <a:picLocks noChangeAspect="1"/>
          </p:cNvPicPr>
          <p:nvPr/>
        </p:nvPicPr>
        <p:blipFill>
          <a:blip r:embed="rId4">
            <a:lum contrast="5000"/>
          </a:blip>
          <a:stretch>
            <a:fillRect/>
          </a:stretch>
        </p:blipFill>
        <p:spPr>
          <a:xfrm>
            <a:off x="6824546" y="6050"/>
            <a:ext cx="2319453" cy="6845900"/>
          </a:xfrm>
          <a:prstGeom prst="rect">
            <a:avLst/>
          </a:prstGeom>
        </p:spPr>
      </p:pic>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BRONZE</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
        <p:nvSpPr>
          <p:cNvPr id="9" name="TextBox 8"/>
          <p:cNvSpPr txBox="1"/>
          <p:nvPr/>
        </p:nvSpPr>
        <p:spPr>
          <a:xfrm>
            <a:off x="1" y="2476836"/>
            <a:ext cx="7018019" cy="1708160"/>
          </a:xfrm>
          <a:prstGeom prst="rect">
            <a:avLst/>
          </a:prstGeom>
          <a:noFill/>
        </p:spPr>
        <p:txBody>
          <a:bodyPr wrap="square" rtlCol="0">
            <a:spAutoFit/>
          </a:bodyPr>
          <a:lstStyle/>
          <a:p>
            <a:pPr algn="ctr">
              <a:spcAft>
                <a:spcPts val="1200"/>
              </a:spcAft>
            </a:pPr>
            <a:r>
              <a:rPr lang="en-US" sz="10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GREECE</a:t>
            </a:r>
          </a:p>
        </p:txBody>
      </p:sp>
      <p:sp>
        <p:nvSpPr>
          <p:cNvPr id="10" name="TextBox 9"/>
          <p:cNvSpPr txBox="1"/>
          <p:nvPr/>
        </p:nvSpPr>
        <p:spPr>
          <a:xfrm>
            <a:off x="7438" y="3696663"/>
            <a:ext cx="7018019" cy="923330"/>
          </a:xfrm>
          <a:prstGeom prst="rect">
            <a:avLst/>
          </a:prstGeom>
          <a:noFill/>
        </p:spPr>
        <p:txBody>
          <a:bodyPr wrap="square" rtlCol="0">
            <a:spAutoFit/>
          </a:bodyPr>
          <a:lstStyle/>
          <a:p>
            <a:pPr algn="ctr">
              <a:spcAft>
                <a:spcPts val="1200"/>
              </a:spcAft>
            </a:pPr>
            <a:r>
              <a:rPr lang="en-US" sz="54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339BC – 323BC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GreatImage.jpg"/>
          <p:cNvPicPr>
            <a:picLocks noChangeAspect="1"/>
          </p:cNvPicPr>
          <p:nvPr/>
        </p:nvPicPr>
        <p:blipFill>
          <a:blip r:embed="rId4">
            <a:lum contrast="5000"/>
          </a:blip>
          <a:stretch>
            <a:fillRect/>
          </a:stretch>
        </p:blipFill>
        <p:spPr>
          <a:xfrm>
            <a:off x="6824546" y="6050"/>
            <a:ext cx="2319453" cy="6845900"/>
          </a:xfrm>
          <a:prstGeom prst="rect">
            <a:avLst/>
          </a:prstGeom>
        </p:spPr>
      </p:pic>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BRONZE</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
        <p:nvSpPr>
          <p:cNvPr id="7" name="TextBox 6"/>
          <p:cNvSpPr txBox="1"/>
          <p:nvPr/>
        </p:nvSpPr>
        <p:spPr>
          <a:xfrm>
            <a:off x="1" y="2325061"/>
            <a:ext cx="7259444" cy="3820277"/>
          </a:xfrm>
          <a:prstGeom prst="rect">
            <a:avLst/>
          </a:prstGeom>
          <a:noFill/>
        </p:spPr>
        <p:txBody>
          <a:bodyPr wrap="square" rtlCol="0">
            <a:spAutoFit/>
          </a:bodyPr>
          <a:lstStyle/>
          <a:p>
            <a:pPr algn="ctr">
              <a:lnSpc>
                <a:spcPct val="85000"/>
              </a:lnSpc>
              <a:spcAft>
                <a:spcPts val="1200"/>
              </a:spcAft>
            </a:pPr>
            <a:r>
              <a:rPr lang="en-US" sz="57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Alexander Traveled Faster And Conquered More Land Than Any Other Man In All Of Recorded History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GreatImage.jpg"/>
          <p:cNvPicPr>
            <a:picLocks noChangeAspect="1"/>
          </p:cNvPicPr>
          <p:nvPr/>
        </p:nvPicPr>
        <p:blipFill>
          <a:blip r:embed="rId4">
            <a:lum contrast="5000"/>
          </a:blip>
          <a:stretch>
            <a:fillRect/>
          </a:stretch>
        </p:blipFill>
        <p:spPr>
          <a:xfrm>
            <a:off x="6824546" y="6050"/>
            <a:ext cx="2319453" cy="6845900"/>
          </a:xfrm>
          <a:prstGeom prst="rect">
            <a:avLst/>
          </a:prstGeom>
        </p:spPr>
      </p:pic>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BRONZE</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
        <p:nvSpPr>
          <p:cNvPr id="7" name="TextBox 6"/>
          <p:cNvSpPr txBox="1"/>
          <p:nvPr/>
        </p:nvSpPr>
        <p:spPr>
          <a:xfrm>
            <a:off x="1" y="2325061"/>
            <a:ext cx="7259444" cy="3820277"/>
          </a:xfrm>
          <a:prstGeom prst="rect">
            <a:avLst/>
          </a:prstGeom>
          <a:noFill/>
        </p:spPr>
        <p:txBody>
          <a:bodyPr wrap="square" rtlCol="0">
            <a:spAutoFit/>
          </a:bodyPr>
          <a:lstStyle/>
          <a:p>
            <a:pPr algn="ctr">
              <a:lnSpc>
                <a:spcPct val="85000"/>
              </a:lnSpc>
              <a:spcAft>
                <a:spcPts val="1200"/>
              </a:spcAft>
            </a:pPr>
            <a:r>
              <a:rPr lang="en-US" sz="57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After His Untimely Death At The Young Age Of 32, His Kingdom Fell To Four Of His Generals</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5000"/>
          </a:blip>
          <a:stretch>
            <a:fillRect/>
          </a:stretch>
        </p:blipFill>
        <p:spPr>
          <a:xfrm>
            <a:off x="6824546" y="6049"/>
            <a:ext cx="2319453" cy="6845900"/>
          </a:xfrm>
          <a:prstGeom prst="rect">
            <a:avLst/>
          </a:prstGeom>
        </p:spPr>
      </p:pic>
      <p:sp>
        <p:nvSpPr>
          <p:cNvPr id="6" name="Rectangle 5"/>
          <p:cNvSpPr>
            <a:spLocks noChangeArrowheads="1"/>
          </p:cNvSpPr>
          <p:nvPr/>
        </p:nvSpPr>
        <p:spPr bwMode="auto">
          <a:xfrm>
            <a:off x="134745" y="1744088"/>
            <a:ext cx="6734407" cy="501354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7" name="Text Box 5"/>
          <p:cNvSpPr txBox="1">
            <a:spLocks noChangeArrowheads="1"/>
          </p:cNvSpPr>
          <p:nvPr/>
        </p:nvSpPr>
        <p:spPr bwMode="auto">
          <a:xfrm>
            <a:off x="215306" y="1833933"/>
            <a:ext cx="6610584" cy="5016758"/>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2:40</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And the fourth kingdom shall be strong as iron: forasmuch as iron </a:t>
            </a:r>
            <a:r>
              <a:rPr lang="en-US" dirty="0" err="1" smtClean="0">
                <a:solidFill>
                  <a:schemeClr val="bg1"/>
                </a:solidFill>
              </a:rPr>
              <a:t>breaketh</a:t>
            </a:r>
            <a:r>
              <a:rPr lang="en-US" dirty="0" smtClean="0">
                <a:solidFill>
                  <a:schemeClr val="bg1"/>
                </a:solidFill>
              </a:rPr>
              <a:t> in pieces and </a:t>
            </a:r>
            <a:r>
              <a:rPr lang="en-US" dirty="0" err="1" smtClean="0">
                <a:solidFill>
                  <a:schemeClr val="bg1"/>
                </a:solidFill>
              </a:rPr>
              <a:t>subdueth</a:t>
            </a:r>
            <a:r>
              <a:rPr lang="en-US" dirty="0" smtClean="0">
                <a:solidFill>
                  <a:schemeClr val="bg1"/>
                </a:solidFill>
              </a:rPr>
              <a:t> all things: and as iron that </a:t>
            </a:r>
            <a:r>
              <a:rPr lang="en-US" dirty="0" err="1" smtClean="0">
                <a:solidFill>
                  <a:schemeClr val="bg1"/>
                </a:solidFill>
              </a:rPr>
              <a:t>breaketh</a:t>
            </a:r>
            <a:r>
              <a:rPr lang="en-US" dirty="0" smtClean="0">
                <a:solidFill>
                  <a:schemeClr val="bg1"/>
                </a:solidFill>
              </a:rPr>
              <a:t> all these, shall it break in pieces and bruise.</a:t>
            </a:r>
          </a:p>
        </p:txBody>
      </p:sp>
      <p:pic>
        <p:nvPicPr>
          <p:cNvPr id="8" name="Picture 7" descr="GreatImage.jpg"/>
          <p:cNvPicPr>
            <a:picLocks noChangeAspect="1"/>
          </p:cNvPicPr>
          <p:nvPr/>
        </p:nvPicPr>
        <p:blipFill>
          <a:blip r:embed="rId5">
            <a:lum contrast="5000"/>
          </a:blip>
          <a:stretch>
            <a:fillRect/>
          </a:stretch>
        </p:blipFill>
        <p:spPr>
          <a:xfrm>
            <a:off x="6824546" y="6050"/>
            <a:ext cx="2319452" cy="6845900"/>
          </a:xfrm>
          <a:prstGeom prst="rect">
            <a:avLst/>
          </a:prstGeom>
        </p:spPr>
      </p:pic>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IRON</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GreatImage.jpg"/>
          <p:cNvPicPr>
            <a:picLocks noChangeAspect="1"/>
          </p:cNvPicPr>
          <p:nvPr/>
        </p:nvPicPr>
        <p:blipFill>
          <a:blip r:embed="rId4">
            <a:lum contrast="5000"/>
          </a:blip>
          <a:stretch>
            <a:fillRect/>
          </a:stretch>
        </p:blipFill>
        <p:spPr>
          <a:xfrm>
            <a:off x="6824546" y="6050"/>
            <a:ext cx="2319452" cy="6845900"/>
          </a:xfrm>
          <a:prstGeom prst="rect">
            <a:avLst/>
          </a:prstGeom>
        </p:spPr>
      </p:pic>
      <p:sp>
        <p:nvSpPr>
          <p:cNvPr id="4" name="TextBox 3"/>
          <p:cNvSpPr txBox="1"/>
          <p:nvPr/>
        </p:nvSpPr>
        <p:spPr>
          <a:xfrm>
            <a:off x="0" y="59978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IRON</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
        <p:nvSpPr>
          <p:cNvPr id="9" name="TextBox 8"/>
          <p:cNvSpPr txBox="1"/>
          <p:nvPr/>
        </p:nvSpPr>
        <p:spPr>
          <a:xfrm>
            <a:off x="1" y="2476836"/>
            <a:ext cx="7018019" cy="1708160"/>
          </a:xfrm>
          <a:prstGeom prst="rect">
            <a:avLst/>
          </a:prstGeom>
          <a:noFill/>
        </p:spPr>
        <p:txBody>
          <a:bodyPr wrap="square" rtlCol="0">
            <a:spAutoFit/>
          </a:bodyPr>
          <a:lstStyle/>
          <a:p>
            <a:pPr algn="ctr">
              <a:spcAft>
                <a:spcPts val="1200"/>
              </a:spcAft>
            </a:pPr>
            <a:r>
              <a:rPr lang="en-US" sz="10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ROME</a:t>
            </a:r>
          </a:p>
        </p:txBody>
      </p:sp>
      <p:sp>
        <p:nvSpPr>
          <p:cNvPr id="10" name="TextBox 9"/>
          <p:cNvSpPr txBox="1"/>
          <p:nvPr/>
        </p:nvSpPr>
        <p:spPr>
          <a:xfrm>
            <a:off x="7438" y="3696663"/>
            <a:ext cx="7018019" cy="923330"/>
          </a:xfrm>
          <a:prstGeom prst="rect">
            <a:avLst/>
          </a:prstGeom>
          <a:noFill/>
        </p:spPr>
        <p:txBody>
          <a:bodyPr wrap="square" rtlCol="0">
            <a:spAutoFit/>
          </a:bodyPr>
          <a:lstStyle/>
          <a:p>
            <a:pPr algn="ctr">
              <a:spcAft>
                <a:spcPts val="1200"/>
              </a:spcAft>
            </a:pPr>
            <a:r>
              <a:rPr lang="en-US" sz="54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323BC – 400AD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GreatImage.jpg"/>
          <p:cNvPicPr>
            <a:picLocks noChangeAspect="1"/>
          </p:cNvPicPr>
          <p:nvPr/>
        </p:nvPicPr>
        <p:blipFill>
          <a:blip r:embed="rId4">
            <a:lum contrast="5000"/>
          </a:blip>
          <a:stretch>
            <a:fillRect/>
          </a:stretch>
        </p:blipFill>
        <p:spPr>
          <a:xfrm>
            <a:off x="6824546" y="6049"/>
            <a:ext cx="2319452" cy="6845900"/>
          </a:xfrm>
          <a:prstGeom prst="rect">
            <a:avLst/>
          </a:prstGeom>
        </p:spPr>
      </p:pic>
      <p:pic>
        <p:nvPicPr>
          <p:cNvPr id="8" name="Picture 7" descr="GreatImage.jpg"/>
          <p:cNvPicPr>
            <a:picLocks noChangeAspect="1"/>
          </p:cNvPicPr>
          <p:nvPr/>
        </p:nvPicPr>
        <p:blipFill>
          <a:blip r:embed="rId5">
            <a:lum contrast="5000"/>
          </a:blip>
          <a:stretch>
            <a:fillRect/>
          </a:stretch>
        </p:blipFill>
        <p:spPr>
          <a:xfrm>
            <a:off x="6824546" y="6051"/>
            <a:ext cx="2319452" cy="6845897"/>
          </a:xfrm>
          <a:prstGeom prst="rect">
            <a:avLst/>
          </a:prstGeom>
        </p:spPr>
      </p:pic>
      <p:sp>
        <p:nvSpPr>
          <p:cNvPr id="6" name="Rectangle 5"/>
          <p:cNvSpPr>
            <a:spLocks noChangeArrowheads="1"/>
          </p:cNvSpPr>
          <p:nvPr/>
        </p:nvSpPr>
        <p:spPr bwMode="auto">
          <a:xfrm>
            <a:off x="134745" y="1744089"/>
            <a:ext cx="6734407" cy="485743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7" name="Text Box 5"/>
          <p:cNvSpPr txBox="1">
            <a:spLocks noChangeArrowheads="1"/>
          </p:cNvSpPr>
          <p:nvPr/>
        </p:nvSpPr>
        <p:spPr bwMode="auto">
          <a:xfrm>
            <a:off x="215305" y="1833933"/>
            <a:ext cx="7434432" cy="4801314"/>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2:41-43</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rgbClr val="99CC00"/>
                </a:solidFill>
              </a:rPr>
              <a:t>41</a:t>
            </a:r>
            <a:r>
              <a:rPr lang="en-US" sz="3800" dirty="0" smtClean="0">
                <a:solidFill>
                  <a:schemeClr val="bg1"/>
                </a:solidFill>
              </a:rPr>
              <a:t> And whereas thou </a:t>
            </a:r>
            <a:r>
              <a:rPr lang="en-US" sz="3800" dirty="0" err="1" smtClean="0">
                <a:solidFill>
                  <a:schemeClr val="bg1"/>
                </a:solidFill>
              </a:rPr>
              <a:t>sawest</a:t>
            </a:r>
            <a:r>
              <a:rPr lang="en-US" sz="3800" dirty="0" smtClean="0">
                <a:solidFill>
                  <a:schemeClr val="bg1"/>
                </a:solidFill>
              </a:rPr>
              <a:t> the feet and toes, part of potters' clay, and part of iron, the kingdom shall be divided; but there shall be in it of the strength of the iron, forasmuch as thou </a:t>
            </a:r>
            <a:r>
              <a:rPr lang="en-US" sz="3800" dirty="0" err="1" smtClean="0">
                <a:solidFill>
                  <a:schemeClr val="bg1"/>
                </a:solidFill>
              </a:rPr>
              <a:t>sawest</a:t>
            </a:r>
            <a:r>
              <a:rPr lang="en-US" sz="3800" dirty="0" smtClean="0">
                <a:solidFill>
                  <a:schemeClr val="bg1"/>
                </a:solidFill>
              </a:rPr>
              <a:t> the iron mixed with miry clay. </a:t>
            </a:r>
          </a:p>
        </p:txBody>
      </p:sp>
      <p:sp>
        <p:nvSpPr>
          <p:cNvPr id="4" name="TextBox 3"/>
          <p:cNvSpPr txBox="1"/>
          <p:nvPr/>
        </p:nvSpPr>
        <p:spPr>
          <a:xfrm>
            <a:off x="0" y="599782"/>
            <a:ext cx="7120890" cy="1246495"/>
          </a:xfrm>
          <a:prstGeom prst="rect">
            <a:avLst/>
          </a:prstGeom>
          <a:noFill/>
        </p:spPr>
        <p:txBody>
          <a:bodyPr wrap="square" rtlCol="0">
            <a:spAutoFit/>
          </a:bodyPr>
          <a:lstStyle/>
          <a:p>
            <a:pPr algn="ctr">
              <a:spcAft>
                <a:spcPts val="1200"/>
              </a:spcAft>
            </a:pPr>
            <a:r>
              <a:rPr lang="en-US" sz="75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IRON &amp; CLAY</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6413" y="2363901"/>
            <a:ext cx="8831174" cy="2130199"/>
          </a:xfrm>
          <a:prstGeom prst="rect">
            <a:avLst/>
          </a:prstGeom>
          <a:noFill/>
        </p:spPr>
        <p:txBody>
          <a:bodyPr wrap="square" rtlCol="0">
            <a:spAutoFit/>
          </a:bodyPr>
          <a:lstStyle/>
          <a:p>
            <a:pPr algn="ctr">
              <a:lnSpc>
                <a:spcPct val="75000"/>
              </a:lnSpc>
              <a:spcAft>
                <a:spcPts val="1200"/>
              </a:spcAft>
            </a:pPr>
            <a:r>
              <a:rPr lang="en-US" sz="88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SOUND SPOOKY AND FAR OUT?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6*min(max(#ppt_w*#ppt_h,.3),1)-7.4)/-.7*#ppt_w"/>
                                          </p:val>
                                        </p:tav>
                                        <p:tav tm="100000">
                                          <p:val>
                                            <p:strVal val="#ppt_w"/>
                                          </p:val>
                                        </p:tav>
                                      </p:tavLst>
                                    </p:anim>
                                    <p:anim calcmode="lin" valueType="num">
                                      <p:cBhvr>
                                        <p:cTn id="8" dur="1000" fill="hold"/>
                                        <p:tgtEl>
                                          <p:spTgt spid="4"/>
                                        </p:tgtEl>
                                        <p:attrNameLst>
                                          <p:attrName>ppt_h</p:attrName>
                                        </p:attrNameLst>
                                      </p:cBhvr>
                                      <p:tavLst>
                                        <p:tav tm="0">
                                          <p:val>
                                            <p:strVal val="(6*min(max(#ppt_w*#ppt_h,.3),1)-7.4)/-.7*#ppt_h"/>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34745" y="2212430"/>
            <a:ext cx="6734407" cy="3898429"/>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7" name="Text Box 5"/>
          <p:cNvSpPr txBox="1">
            <a:spLocks noChangeArrowheads="1"/>
          </p:cNvSpPr>
          <p:nvPr/>
        </p:nvSpPr>
        <p:spPr bwMode="auto">
          <a:xfrm>
            <a:off x="215306" y="2302275"/>
            <a:ext cx="6610584"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2:41-43</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42</a:t>
            </a:r>
            <a:r>
              <a:rPr lang="en-US" dirty="0" smtClean="0">
                <a:solidFill>
                  <a:schemeClr val="bg1"/>
                </a:solidFill>
              </a:rPr>
              <a:t> And as the toes of the feet were part of iron, and part of clay, so the kingdom shall be partly strong, and partly broken. </a:t>
            </a:r>
          </a:p>
        </p:txBody>
      </p:sp>
      <p:pic>
        <p:nvPicPr>
          <p:cNvPr id="8" name="Picture 7" descr="GreatImage.jpg"/>
          <p:cNvPicPr>
            <a:picLocks noChangeAspect="1"/>
          </p:cNvPicPr>
          <p:nvPr/>
        </p:nvPicPr>
        <p:blipFill>
          <a:blip r:embed="rId4">
            <a:lum contrast="5000"/>
          </a:blip>
          <a:stretch>
            <a:fillRect/>
          </a:stretch>
        </p:blipFill>
        <p:spPr>
          <a:xfrm>
            <a:off x="6824546" y="6051"/>
            <a:ext cx="2319452" cy="6845897"/>
          </a:xfrm>
          <a:prstGeom prst="rect">
            <a:avLst/>
          </a:prstGeom>
        </p:spPr>
      </p:pic>
      <p:sp>
        <p:nvSpPr>
          <p:cNvPr id="4" name="TextBox 3"/>
          <p:cNvSpPr txBox="1"/>
          <p:nvPr/>
        </p:nvSpPr>
        <p:spPr>
          <a:xfrm>
            <a:off x="0" y="599782"/>
            <a:ext cx="7120890" cy="1246495"/>
          </a:xfrm>
          <a:prstGeom prst="rect">
            <a:avLst/>
          </a:prstGeom>
          <a:noFill/>
        </p:spPr>
        <p:txBody>
          <a:bodyPr wrap="square" rtlCol="0">
            <a:spAutoFit/>
          </a:bodyPr>
          <a:lstStyle/>
          <a:p>
            <a:pPr algn="ctr">
              <a:spcAft>
                <a:spcPts val="1200"/>
              </a:spcAft>
            </a:pPr>
            <a:r>
              <a:rPr lang="en-US" sz="75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IRON &amp; CLAY</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GreatImage.jpg"/>
          <p:cNvPicPr>
            <a:picLocks noChangeAspect="1"/>
          </p:cNvPicPr>
          <p:nvPr/>
        </p:nvPicPr>
        <p:blipFill>
          <a:blip r:embed="rId4">
            <a:lum contrast="5000"/>
          </a:blip>
          <a:stretch>
            <a:fillRect/>
          </a:stretch>
        </p:blipFill>
        <p:spPr>
          <a:xfrm>
            <a:off x="6824546" y="6051"/>
            <a:ext cx="2319452" cy="6845897"/>
          </a:xfrm>
          <a:prstGeom prst="rect">
            <a:avLst/>
          </a:prstGeom>
        </p:spPr>
      </p:pic>
      <p:sp>
        <p:nvSpPr>
          <p:cNvPr id="6" name="Rectangle 5"/>
          <p:cNvSpPr>
            <a:spLocks noChangeArrowheads="1"/>
          </p:cNvSpPr>
          <p:nvPr/>
        </p:nvSpPr>
        <p:spPr bwMode="auto">
          <a:xfrm>
            <a:off x="134745" y="1933655"/>
            <a:ext cx="6734407" cy="455635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7" name="Text Box 5"/>
          <p:cNvSpPr txBox="1">
            <a:spLocks noChangeArrowheads="1"/>
          </p:cNvSpPr>
          <p:nvPr/>
        </p:nvSpPr>
        <p:spPr bwMode="auto">
          <a:xfrm>
            <a:off x="215305" y="2023500"/>
            <a:ext cx="7256012" cy="440120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Daniel 2:41-43</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43</a:t>
            </a:r>
            <a:r>
              <a:rPr lang="en-US" dirty="0" smtClean="0">
                <a:solidFill>
                  <a:schemeClr val="bg1"/>
                </a:solidFill>
              </a:rPr>
              <a:t> And whereas thou </a:t>
            </a:r>
            <a:r>
              <a:rPr lang="en-US" dirty="0" err="1" smtClean="0">
                <a:solidFill>
                  <a:schemeClr val="bg1"/>
                </a:solidFill>
              </a:rPr>
              <a:t>sawest</a:t>
            </a:r>
            <a:r>
              <a:rPr lang="en-US" dirty="0" smtClean="0">
                <a:solidFill>
                  <a:schemeClr val="bg1"/>
                </a:solidFill>
              </a:rPr>
              <a:t> iron mixed with miry clay, they shall mingle themselves with the seed of men: but they shall not cleave one to another, even as iron is not mixed with clay.</a:t>
            </a:r>
          </a:p>
        </p:txBody>
      </p:sp>
      <p:sp>
        <p:nvSpPr>
          <p:cNvPr id="4" name="TextBox 3"/>
          <p:cNvSpPr txBox="1"/>
          <p:nvPr/>
        </p:nvSpPr>
        <p:spPr>
          <a:xfrm>
            <a:off x="0" y="599782"/>
            <a:ext cx="7120890" cy="1246495"/>
          </a:xfrm>
          <a:prstGeom prst="rect">
            <a:avLst/>
          </a:prstGeom>
          <a:noFill/>
        </p:spPr>
        <p:txBody>
          <a:bodyPr wrap="square" rtlCol="0">
            <a:spAutoFit/>
          </a:bodyPr>
          <a:lstStyle/>
          <a:p>
            <a:pPr algn="ctr">
              <a:spcAft>
                <a:spcPts val="1200"/>
              </a:spcAft>
            </a:pPr>
            <a:r>
              <a:rPr lang="en-US" sz="75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OF IRON &amp; CLAY</a:t>
            </a:r>
          </a:p>
        </p:txBody>
      </p:sp>
      <p:sp>
        <p:nvSpPr>
          <p:cNvPr id="5" name="TextBox 4"/>
          <p:cNvSpPr txBox="1"/>
          <p:nvPr/>
        </p:nvSpPr>
        <p:spPr>
          <a:xfrm>
            <a:off x="1" y="-177102"/>
            <a:ext cx="7120890"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THE KINGDOM</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tateOfTheWorld - 02.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1</a:t>
            </a:r>
          </a:p>
        </p:txBody>
      </p:sp>
      <p:sp>
        <p:nvSpPr>
          <p:cNvPr id="6" name="TextBox 5"/>
          <p:cNvSpPr txBox="1"/>
          <p:nvPr/>
        </p:nvSpPr>
        <p:spPr>
          <a:xfrm>
            <a:off x="156413" y="2260280"/>
            <a:ext cx="8831174" cy="4135619"/>
          </a:xfrm>
          <a:prstGeom prst="rect">
            <a:avLst/>
          </a:prstGeom>
          <a:noFill/>
        </p:spPr>
        <p:txBody>
          <a:bodyPr wrap="square" rtlCol="0">
            <a:spAutoFit/>
          </a:bodyPr>
          <a:lstStyle/>
          <a:p>
            <a:pPr algn="ctr">
              <a:lnSpc>
                <a:spcPct val="75000"/>
              </a:lnSpc>
              <a:spcAft>
                <a:spcPts val="1200"/>
              </a:spcAft>
            </a:pPr>
            <a:r>
              <a:rPr lang="en-US" sz="5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It Began As Early As 1930, When The French Statesman Aristide </a:t>
            </a:r>
            <a:r>
              <a:rPr lang="en-US" sz="5000" dirty="0" err="1"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Briand</a:t>
            </a:r>
            <a:r>
              <a:rPr lang="en-US" sz="5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Attempted To Enlist 26 Nations In What He Called “The United States Of Europe” And Later Modified It To “The European Union”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Scale>
                                      <p:cBhvr>
                                        <p:cTn id="2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
                                        </p:tgtEl>
                                        <p:attrNameLst>
                                          <p:attrName>ppt_x</p:attrName>
                                          <p:attrName>ppt_y</p:attrName>
                                        </p:attrNameLst>
                                      </p:cBhvr>
                                    </p:animMotion>
                                    <p:animEffect transition="in" filter="fade">
                                      <p:cBhvr>
                                        <p:cTn id="22" dur="1000"/>
                                        <p:tgtEl>
                                          <p:spTgt spid="5"/>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1</a:t>
            </a:r>
          </a:p>
        </p:txBody>
      </p:sp>
      <p:sp>
        <p:nvSpPr>
          <p:cNvPr id="6" name="TextBox 5"/>
          <p:cNvSpPr txBox="1"/>
          <p:nvPr/>
        </p:nvSpPr>
        <p:spPr>
          <a:xfrm>
            <a:off x="156413" y="2660330"/>
            <a:ext cx="8831174" cy="3421642"/>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Nations Of Europe Today, Must Unite In Order To Live And Prosper”</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2</a:t>
            </a:r>
          </a:p>
        </p:txBody>
      </p:sp>
      <p:sp>
        <p:nvSpPr>
          <p:cNvPr id="6" name="TextBox 5"/>
          <p:cNvSpPr txBox="1"/>
          <p:nvPr/>
        </p:nvSpPr>
        <p:spPr>
          <a:xfrm>
            <a:off x="156413" y="2065970"/>
            <a:ext cx="8831174" cy="4666086"/>
          </a:xfrm>
          <a:prstGeom prst="rect">
            <a:avLst/>
          </a:prstGeom>
          <a:noFill/>
        </p:spPr>
        <p:txBody>
          <a:bodyPr wrap="square" rtlCol="0">
            <a:spAutoFit/>
          </a:bodyPr>
          <a:lstStyle/>
          <a:p>
            <a:pPr algn="ctr">
              <a:lnSpc>
                <a:spcPct val="75000"/>
              </a:lnSpc>
              <a:spcAft>
                <a:spcPts val="1200"/>
              </a:spcAft>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In 1946, Following The Devastation Of Europe During The Second World War, Winston Churchill Forcefully Asserted That “The Tragedy Of Europe Could Only Be Solved If The Issues Of Ancient Nationalism And Sovereignty Could Give Way To A Sense Of European National Grouping”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2</a:t>
            </a:r>
          </a:p>
        </p:txBody>
      </p:sp>
      <p:sp>
        <p:nvSpPr>
          <p:cNvPr id="6" name="TextBox 5"/>
          <p:cNvSpPr txBox="1"/>
          <p:nvPr/>
        </p:nvSpPr>
        <p:spPr>
          <a:xfrm>
            <a:off x="156413" y="2191700"/>
            <a:ext cx="8831174" cy="4251741"/>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He Said The Path To European Peace And Prosperity On The World Stage Was Clear: “We Must Build A United States Of Europe”</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3</a:t>
            </a:r>
          </a:p>
        </p:txBody>
      </p:sp>
      <p:sp>
        <p:nvSpPr>
          <p:cNvPr id="6" name="TextBox 5"/>
          <p:cNvSpPr txBox="1"/>
          <p:nvPr/>
        </p:nvSpPr>
        <p:spPr>
          <a:xfrm>
            <a:off x="156413" y="2351720"/>
            <a:ext cx="8831174" cy="3973908"/>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Benelux Conference Of 1948, Held In Brussels, Belgium, Would Lay The Foundation For</a:t>
            </a:r>
            <a:b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 New Organization “To</a:t>
            </a:r>
            <a:b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Unite European Countries Economically And Politically To Secure A Lasting Peace”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3</a:t>
            </a:r>
          </a:p>
        </p:txBody>
      </p:sp>
      <p:sp>
        <p:nvSpPr>
          <p:cNvPr id="6" name="TextBox 5"/>
          <p:cNvSpPr txBox="1"/>
          <p:nvPr/>
        </p:nvSpPr>
        <p:spPr>
          <a:xfrm>
            <a:off x="156413" y="2797490"/>
            <a:ext cx="8831174" cy="2866747"/>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Only Three Tiny Nations Attended The Meeting </a:t>
            </a:r>
            <a:b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The Netherlands, Luxembourg And Belgium</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4</a:t>
            </a:r>
          </a:p>
        </p:txBody>
      </p:sp>
      <p:sp>
        <p:nvSpPr>
          <p:cNvPr id="6" name="TextBox 5"/>
          <p:cNvSpPr txBox="1"/>
          <p:nvPr/>
        </p:nvSpPr>
        <p:spPr>
          <a:xfrm>
            <a:off x="156413" y="2214560"/>
            <a:ext cx="8831174" cy="4250651"/>
          </a:xfrm>
          <a:prstGeom prst="rect">
            <a:avLst/>
          </a:prstGeom>
          <a:noFill/>
        </p:spPr>
        <p:txBody>
          <a:bodyPr wrap="square" rtlCol="0">
            <a:spAutoFit/>
          </a:bodyPr>
          <a:lstStyle/>
          <a:p>
            <a:pPr algn="ctr">
              <a:lnSpc>
                <a:spcPct val="75000"/>
              </a:lnSpc>
              <a:spcAft>
                <a:spcPts val="1200"/>
              </a:spcAft>
            </a:pPr>
            <a:r>
              <a:rPr lang="en-US" sz="4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Another Step Was Taken In April 1951, When These Three Nations Signed The Treaty Of Paris With Three Additional Nations – Germany, France And Italy, Forming A Common Market For Coal And Steel In An Environment Of Peace And Equality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6413" y="1071560"/>
            <a:ext cx="8831174" cy="4714880"/>
          </a:xfrm>
          <a:prstGeom prst="rect">
            <a:avLst/>
          </a:prstGeom>
          <a:noFill/>
        </p:spPr>
        <p:txBody>
          <a:bodyPr wrap="square" rtlCol="0">
            <a:spAutoFit/>
          </a:bodyPr>
          <a:lstStyle/>
          <a:p>
            <a:pPr algn="ctr">
              <a:lnSpc>
                <a:spcPct val="75000"/>
              </a:lnSpc>
              <a:spcAft>
                <a:spcPts val="1200"/>
              </a:spcAft>
            </a:pPr>
            <a:r>
              <a:rPr lang="en-US" sz="8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Lets Go Back In Time About 600 Years Before Jesus Christ Was Born</a:t>
            </a:r>
            <a:br>
              <a:rPr lang="en-US" sz="8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8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In Bethlehem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5</a:t>
            </a:r>
          </a:p>
        </p:txBody>
      </p:sp>
      <p:sp>
        <p:nvSpPr>
          <p:cNvPr id="6" name="TextBox 5"/>
          <p:cNvSpPr txBox="1"/>
          <p:nvPr/>
        </p:nvSpPr>
        <p:spPr>
          <a:xfrm>
            <a:off x="156413" y="2466020"/>
            <a:ext cx="8831174" cy="3766544"/>
          </a:xfrm>
          <a:prstGeom prst="rect">
            <a:avLst/>
          </a:prstGeom>
          <a:noFill/>
        </p:spPr>
        <p:txBody>
          <a:bodyPr wrap="square" rtlCol="0">
            <a:spAutoFit/>
          </a:bodyPr>
          <a:lstStyle/>
          <a:p>
            <a:pPr algn="ctr">
              <a:lnSpc>
                <a:spcPct val="75000"/>
              </a:lnSpc>
              <a:spcAft>
                <a:spcPts val="1200"/>
              </a:spcAft>
            </a:pPr>
            <a:r>
              <a:rPr lang="en-US" sz="53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March 25, 1957, Saw A Major Step Toward European Unification When The Treaty Of Rome Was Signed On </a:t>
            </a:r>
            <a:r>
              <a:rPr lang="en-US" sz="5300" dirty="0" err="1"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Capitoline</a:t>
            </a:r>
            <a:r>
              <a:rPr lang="en-US" sz="53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Hill, Of The Seven Famous Hills Of Rome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5</a:t>
            </a:r>
          </a:p>
        </p:txBody>
      </p:sp>
      <p:sp>
        <p:nvSpPr>
          <p:cNvPr id="6" name="TextBox 5"/>
          <p:cNvSpPr txBox="1"/>
          <p:nvPr/>
        </p:nvSpPr>
        <p:spPr>
          <a:xfrm>
            <a:off x="156413" y="2168840"/>
            <a:ext cx="8831174" cy="4374274"/>
          </a:xfrm>
          <a:prstGeom prst="rect">
            <a:avLst/>
          </a:prstGeom>
          <a:noFill/>
        </p:spPr>
        <p:txBody>
          <a:bodyPr wrap="square" rtlCol="0">
            <a:spAutoFit/>
          </a:bodyPr>
          <a:lstStyle/>
          <a:p>
            <a:pPr algn="ctr">
              <a:lnSpc>
                <a:spcPct val="75000"/>
              </a:lnSpc>
              <a:spcAft>
                <a:spcPts val="1200"/>
              </a:spcAft>
            </a:pPr>
            <a:r>
              <a:rPr lang="en-US" sz="53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On This Occasion, Italy, France And Germany Joined The Netherlands, Luxembourg And Belgium, Creating The European Economic Community</a:t>
            </a:r>
            <a:br>
              <a:rPr lang="en-US" sz="53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3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The Common Market</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6</a:t>
            </a:r>
          </a:p>
        </p:txBody>
      </p:sp>
      <p:sp>
        <p:nvSpPr>
          <p:cNvPr id="6" name="TextBox 5"/>
          <p:cNvSpPr txBox="1"/>
          <p:nvPr/>
        </p:nvSpPr>
        <p:spPr>
          <a:xfrm>
            <a:off x="156413" y="2408870"/>
            <a:ext cx="8831174" cy="3766544"/>
          </a:xfrm>
          <a:prstGeom prst="rect">
            <a:avLst/>
          </a:prstGeom>
          <a:noFill/>
        </p:spPr>
        <p:txBody>
          <a:bodyPr wrap="square" rtlCol="0">
            <a:spAutoFit/>
          </a:bodyPr>
          <a:lstStyle/>
          <a:p>
            <a:pPr algn="ctr">
              <a:lnSpc>
                <a:spcPct val="75000"/>
              </a:lnSpc>
              <a:spcAft>
                <a:spcPts val="1200"/>
              </a:spcAft>
            </a:pPr>
            <a:r>
              <a:rPr lang="en-US" sz="53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In 1973, The United Kingdom, Ireland And Denmark Joined The EEC, And Greece Was Added In 1981, Making It A Ten-Nation Confederation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7</a:t>
            </a:r>
          </a:p>
        </p:txBody>
      </p:sp>
      <p:sp>
        <p:nvSpPr>
          <p:cNvPr id="6" name="TextBox 5"/>
          <p:cNvSpPr txBox="1"/>
          <p:nvPr/>
        </p:nvSpPr>
        <p:spPr>
          <a:xfrm>
            <a:off x="156413" y="2168840"/>
            <a:ext cx="8831174" cy="4374274"/>
          </a:xfrm>
          <a:prstGeom prst="rect">
            <a:avLst/>
          </a:prstGeom>
          <a:noFill/>
        </p:spPr>
        <p:txBody>
          <a:bodyPr wrap="square" rtlCol="0">
            <a:spAutoFit/>
          </a:bodyPr>
          <a:lstStyle/>
          <a:p>
            <a:pPr algn="ctr">
              <a:lnSpc>
                <a:spcPct val="75000"/>
              </a:lnSpc>
              <a:spcAft>
                <a:spcPts val="1200"/>
              </a:spcAft>
            </a:pPr>
            <a:r>
              <a:rPr lang="en-US" sz="53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On January 1, 1986, Spain And Portugal Came Into The Union, And The Agenda Expanded Beyond Economics When The EEC Officially Adopted The Goal Of A Politically Unified Europe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7</a:t>
            </a:r>
          </a:p>
        </p:txBody>
      </p:sp>
      <p:sp>
        <p:nvSpPr>
          <p:cNvPr id="6" name="TextBox 5"/>
          <p:cNvSpPr txBox="1"/>
          <p:nvPr/>
        </p:nvSpPr>
        <p:spPr>
          <a:xfrm>
            <a:off x="156413" y="2854640"/>
            <a:ext cx="8831174" cy="2382512"/>
          </a:xfrm>
          <a:prstGeom prst="rect">
            <a:avLst/>
          </a:prstGeom>
          <a:noFill/>
        </p:spPr>
        <p:txBody>
          <a:bodyPr wrap="square" rtlCol="0">
            <a:spAutoFit/>
          </a:bodyPr>
          <a:lstStyle/>
          <a:p>
            <a:pPr algn="ctr">
              <a:lnSpc>
                <a:spcPct val="75000"/>
              </a:lnSpc>
              <a:spcAft>
                <a:spcPts val="1200"/>
              </a:spcAft>
            </a:pPr>
            <a: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In 1987 The Single European Act Was Implemented</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8</a:t>
            </a:r>
          </a:p>
        </p:txBody>
      </p:sp>
      <p:sp>
        <p:nvSpPr>
          <p:cNvPr id="6" name="TextBox 5"/>
          <p:cNvSpPr txBox="1"/>
          <p:nvPr/>
        </p:nvSpPr>
        <p:spPr>
          <a:xfrm>
            <a:off x="156413" y="2203130"/>
            <a:ext cx="8831174" cy="4251741"/>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With The Fall Of The Berlin Wall In 1989, Germany Was Unified</a:t>
            </a:r>
            <a:b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And East Germany Was Integrated Into The Membership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9</a:t>
            </a:r>
          </a:p>
        </p:txBody>
      </p:sp>
      <p:sp>
        <p:nvSpPr>
          <p:cNvPr id="6" name="TextBox 5"/>
          <p:cNvSpPr txBox="1"/>
          <p:nvPr/>
        </p:nvSpPr>
        <p:spPr>
          <a:xfrm>
            <a:off x="156413" y="2386010"/>
            <a:ext cx="8831174" cy="3835794"/>
          </a:xfrm>
          <a:prstGeom prst="rect">
            <a:avLst/>
          </a:prstGeom>
          <a:noFill/>
        </p:spPr>
        <p:txBody>
          <a:bodyPr wrap="square" rtlCol="0">
            <a:spAutoFit/>
          </a:bodyPr>
          <a:lstStyle/>
          <a:p>
            <a:pPr algn="ctr">
              <a:lnSpc>
                <a:spcPct val="75000"/>
              </a:lnSpc>
              <a:spcAft>
                <a:spcPts val="1200"/>
              </a:spcAft>
            </a:pP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In December 1992, The Economic Borders Between The Nations Of The European Community Were Removed And A Common Passport Was Issued To Travelers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45846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9</a:t>
            </a:r>
          </a:p>
        </p:txBody>
      </p:sp>
      <p:sp>
        <p:nvSpPr>
          <p:cNvPr id="6" name="TextBox 5"/>
          <p:cNvSpPr txBox="1"/>
          <p:nvPr/>
        </p:nvSpPr>
        <p:spPr>
          <a:xfrm>
            <a:off x="156413" y="2797490"/>
            <a:ext cx="8831174" cy="2866747"/>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Study In Universities Within The Nations Was Also Permitted Without Any Restrictions</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32130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10</a:t>
            </a:r>
          </a:p>
        </p:txBody>
      </p:sp>
      <p:sp>
        <p:nvSpPr>
          <p:cNvPr id="6" name="TextBox 5"/>
          <p:cNvSpPr txBox="1"/>
          <p:nvPr/>
        </p:nvSpPr>
        <p:spPr>
          <a:xfrm>
            <a:off x="156413" y="2900360"/>
            <a:ext cx="8831174" cy="2590646"/>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Austria, Finland And Sweden Joined The Union In 1995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32130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11</a:t>
            </a:r>
          </a:p>
        </p:txBody>
      </p:sp>
      <p:sp>
        <p:nvSpPr>
          <p:cNvPr id="6" name="TextBox 5"/>
          <p:cNvSpPr txBox="1"/>
          <p:nvPr/>
        </p:nvSpPr>
        <p:spPr>
          <a:xfrm>
            <a:off x="156413" y="2443160"/>
            <a:ext cx="8831174" cy="3835794"/>
          </a:xfrm>
          <a:prstGeom prst="rect">
            <a:avLst/>
          </a:prstGeom>
          <a:noFill/>
        </p:spPr>
        <p:txBody>
          <a:bodyPr wrap="square" rtlCol="0">
            <a:spAutoFit/>
          </a:bodyPr>
          <a:lstStyle/>
          <a:p>
            <a:pPr algn="ctr">
              <a:lnSpc>
                <a:spcPct val="75000"/>
              </a:lnSpc>
              <a:spcAft>
                <a:spcPts val="1200"/>
              </a:spcAft>
            </a:pP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In 2002, Eighty Billion Coins Were Produced For Use In The Twelve Participating Nations Of The </a:t>
            </a:r>
            <a:r>
              <a:rPr lang="en-US" sz="5400" dirty="0" err="1"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Eurozone</a:t>
            </a: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Thus Introducing The New Monetary Unit, The Euro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6413" y="612845"/>
            <a:ext cx="8831174" cy="5632311"/>
          </a:xfrm>
          <a:prstGeom prst="rect">
            <a:avLst/>
          </a:prstGeom>
          <a:noFill/>
        </p:spPr>
        <p:txBody>
          <a:bodyPr wrap="square" rtlCol="0">
            <a:spAutoFit/>
          </a:bodyPr>
          <a:lstStyle/>
          <a:p>
            <a:pPr algn="ctr">
              <a:lnSpc>
                <a:spcPct val="75000"/>
              </a:lnSpc>
              <a:spcAft>
                <a:spcPts val="1200"/>
              </a:spcAft>
            </a:pPr>
            <a:r>
              <a:rPr lang="en-US" sz="8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Lets See Just How Accurately God Has Predicted The Rise And Fall Of The Kingdoms Of This World</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32130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11</a:t>
            </a:r>
          </a:p>
        </p:txBody>
      </p:sp>
      <p:sp>
        <p:nvSpPr>
          <p:cNvPr id="6" name="TextBox 5"/>
          <p:cNvSpPr txBox="1"/>
          <p:nvPr/>
        </p:nvSpPr>
        <p:spPr>
          <a:xfrm>
            <a:off x="156413" y="2111690"/>
            <a:ext cx="8831174" cy="4459041"/>
          </a:xfrm>
          <a:prstGeom prst="rect">
            <a:avLst/>
          </a:prstGeom>
          <a:noFill/>
        </p:spPr>
        <p:txBody>
          <a:bodyPr wrap="square" rtlCol="0">
            <a:spAutoFit/>
          </a:bodyPr>
          <a:lstStyle/>
          <a:p>
            <a:pPr algn="ctr">
              <a:lnSpc>
                <a:spcPct val="75000"/>
              </a:lnSpc>
              <a:spcAft>
                <a:spcPts val="1200"/>
              </a:spcAft>
            </a:pP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Dollar Is Declining Against The Euro, And Many Experts Believe That Within Five Years, The Euro May Actually Replace The US Dollar As The Standard World Currency</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32130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12</a:t>
            </a:r>
          </a:p>
        </p:txBody>
      </p:sp>
      <p:sp>
        <p:nvSpPr>
          <p:cNvPr id="6" name="TextBox 5"/>
          <p:cNvSpPr txBox="1"/>
          <p:nvPr/>
        </p:nvSpPr>
        <p:spPr>
          <a:xfrm>
            <a:off x="156413" y="2031680"/>
            <a:ext cx="8831174" cy="4712700"/>
          </a:xfrm>
          <a:prstGeom prst="rect">
            <a:avLst/>
          </a:prstGeom>
          <a:noFill/>
        </p:spPr>
        <p:txBody>
          <a:bodyPr wrap="square" rtlCol="0">
            <a:spAutoFit/>
          </a:bodyPr>
          <a:lstStyle/>
          <a:p>
            <a:pPr algn="ctr">
              <a:lnSpc>
                <a:spcPct val="75000"/>
              </a:lnSpc>
              <a:spcAft>
                <a:spcPts val="1200"/>
              </a:spcAft>
            </a:pPr>
            <a:r>
              <a:rPr lang="en-US" sz="5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March Toward European Unification Continued On May 1, 2004 When Cyprus, The Czech Republic, Estonia, Hungary, Latvia, Lithuania, Malta, Poland, Slovakia And Slovenia Were Added, Bringing The Total To 25 Nations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32130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12</a:t>
            </a:r>
          </a:p>
        </p:txBody>
      </p:sp>
      <p:sp>
        <p:nvSpPr>
          <p:cNvPr id="6" name="TextBox 5"/>
          <p:cNvSpPr txBox="1"/>
          <p:nvPr/>
        </p:nvSpPr>
        <p:spPr>
          <a:xfrm>
            <a:off x="156413" y="2237420"/>
            <a:ext cx="8831174" cy="4131900"/>
          </a:xfrm>
          <a:prstGeom prst="rect">
            <a:avLst/>
          </a:prstGeom>
          <a:noFill/>
        </p:spPr>
        <p:txBody>
          <a:bodyPr wrap="square" rtlCol="0">
            <a:spAutoFit/>
          </a:bodyPr>
          <a:lstStyle/>
          <a:p>
            <a:pPr algn="ctr">
              <a:lnSpc>
                <a:spcPct val="75000"/>
              </a:lnSpc>
              <a:spcAft>
                <a:spcPts val="1200"/>
              </a:spcAft>
            </a:pPr>
            <a:r>
              <a:rPr lang="en-US" sz="5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These Nations Brought 75 Million People Into The European Union, Expanding It’s Population To 450 Million People, And Surpassing North America As The World’s Biggest Economic Zone</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32130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13</a:t>
            </a:r>
          </a:p>
        </p:txBody>
      </p:sp>
      <p:sp>
        <p:nvSpPr>
          <p:cNvPr id="6" name="TextBox 5"/>
          <p:cNvSpPr txBox="1"/>
          <p:nvPr/>
        </p:nvSpPr>
        <p:spPr>
          <a:xfrm>
            <a:off x="156413" y="2466020"/>
            <a:ext cx="8831174" cy="3559244"/>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In January 2007, Romania And Bulgaria Were Admitted Into The EU, Bringing The Total Number Of Nations To 27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32130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14</a:t>
            </a:r>
          </a:p>
        </p:txBody>
      </p:sp>
      <p:sp>
        <p:nvSpPr>
          <p:cNvPr id="6" name="TextBox 5"/>
          <p:cNvSpPr txBox="1"/>
          <p:nvPr/>
        </p:nvSpPr>
        <p:spPr>
          <a:xfrm>
            <a:off x="156413" y="2065970"/>
            <a:ext cx="8831174" cy="4666086"/>
          </a:xfrm>
          <a:prstGeom prst="rect">
            <a:avLst/>
          </a:prstGeom>
          <a:noFill/>
        </p:spPr>
        <p:txBody>
          <a:bodyPr wrap="square" rtlCol="0">
            <a:spAutoFit/>
          </a:bodyPr>
          <a:lstStyle/>
          <a:p>
            <a:pPr algn="ctr">
              <a:lnSpc>
                <a:spcPct val="75000"/>
              </a:lnSpc>
              <a:spcAft>
                <a:spcPts val="1200"/>
              </a:spcAft>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While Israel Was Part Of The Original Roman Empire, It Is Not Currently A Part Of The European Union. The EU Considers Israel Ineligible For Membership Due To Human Rights Violations, Based</a:t>
            </a:r>
            <a:b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On It’s Occupation Of The West Bank, The Gaza Strip, Golan Heights And East Jerusalem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32130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14</a:t>
            </a:r>
          </a:p>
        </p:txBody>
      </p:sp>
      <p:sp>
        <p:nvSpPr>
          <p:cNvPr id="6" name="TextBox 5"/>
          <p:cNvSpPr txBox="1"/>
          <p:nvPr/>
        </p:nvSpPr>
        <p:spPr>
          <a:xfrm>
            <a:off x="156413" y="2351720"/>
            <a:ext cx="8831174" cy="3835794"/>
          </a:xfrm>
          <a:prstGeom prst="rect">
            <a:avLst/>
          </a:prstGeom>
          <a:noFill/>
        </p:spPr>
        <p:txBody>
          <a:bodyPr wrap="square" rtlCol="0">
            <a:spAutoFit/>
          </a:bodyPr>
          <a:lstStyle/>
          <a:p>
            <a:pPr algn="ctr">
              <a:lnSpc>
                <a:spcPct val="75000"/>
              </a:lnSpc>
              <a:spcAft>
                <a:spcPts val="1200"/>
              </a:spcAft>
            </a:pP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It Has Been Proposed, However, That If Israel Would Sign A Peace Treaty With It’s Hostile Neighbors, It Would Be Offered Membership In The EU</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32130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15</a:t>
            </a:r>
          </a:p>
        </p:txBody>
      </p:sp>
      <p:sp>
        <p:nvSpPr>
          <p:cNvPr id="6" name="TextBox 5"/>
          <p:cNvSpPr txBox="1"/>
          <p:nvPr/>
        </p:nvSpPr>
        <p:spPr>
          <a:xfrm>
            <a:off x="156413" y="2568890"/>
            <a:ext cx="8831174" cy="3212546"/>
          </a:xfrm>
          <a:prstGeom prst="rect">
            <a:avLst/>
          </a:prstGeom>
          <a:noFill/>
        </p:spPr>
        <p:txBody>
          <a:bodyPr wrap="square" rtlCol="0">
            <a:spAutoFit/>
          </a:bodyPr>
          <a:lstStyle/>
          <a:p>
            <a:pPr algn="ctr">
              <a:lnSpc>
                <a:spcPct val="75000"/>
              </a:lnSpc>
              <a:spcAft>
                <a:spcPts val="1200"/>
              </a:spcAft>
            </a:pP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Gradually, Yet Steadily, The Nations Of Europe Have Come Together, Creating A Modern Replica Of The Ancient Roman Empire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0272"/>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REBIRTH OF</a:t>
            </a:r>
          </a:p>
        </p:txBody>
      </p:sp>
      <p:sp>
        <p:nvSpPr>
          <p:cNvPr id="3" name="TextBox 2"/>
          <p:cNvSpPr txBox="1"/>
          <p:nvPr/>
        </p:nvSpPr>
        <p:spPr>
          <a:xfrm>
            <a:off x="0" y="231361"/>
            <a:ext cx="9144000" cy="1015663"/>
          </a:xfrm>
          <a:prstGeom prst="rect">
            <a:avLst/>
          </a:prstGeom>
          <a:noFill/>
        </p:spPr>
        <p:txBody>
          <a:bodyPr wrap="square" rtlCol="0">
            <a:spAutoFit/>
          </a:bodyPr>
          <a:lstStyle/>
          <a:p>
            <a:pPr algn="ctr">
              <a:spcAft>
                <a:spcPts val="1200"/>
              </a:spcAft>
            </a:pPr>
            <a:r>
              <a:rPr lang="en-US" sz="6000"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THE ROMAN EMPIRE</a:t>
            </a:r>
          </a:p>
        </p:txBody>
      </p:sp>
      <p:sp>
        <p:nvSpPr>
          <p:cNvPr id="4" name="TextBox 3"/>
          <p:cNvSpPr txBox="1"/>
          <p:nvPr/>
        </p:nvSpPr>
        <p:spPr>
          <a:xfrm>
            <a:off x="742950" y="827191"/>
            <a:ext cx="8298180"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15 FACTS…</a:t>
            </a:r>
          </a:p>
        </p:txBody>
      </p:sp>
      <p:sp>
        <p:nvSpPr>
          <p:cNvPr id="5" name="TextBox 4"/>
          <p:cNvSpPr txBox="1"/>
          <p:nvPr/>
        </p:nvSpPr>
        <p:spPr>
          <a:xfrm rot="21132417">
            <a:off x="321303" y="849459"/>
            <a:ext cx="2165916" cy="2092881"/>
          </a:xfrm>
          <a:prstGeom prst="rect">
            <a:avLst/>
          </a:prstGeom>
          <a:noFill/>
        </p:spPr>
        <p:txBody>
          <a:bodyPr wrap="square" rtlCol="0">
            <a:spAutoFit/>
          </a:bodyPr>
          <a:lstStyle/>
          <a:p>
            <a:pPr>
              <a:spcAft>
                <a:spcPts val="1200"/>
              </a:spcAft>
            </a:pPr>
            <a:r>
              <a:rPr lang="en-US" sz="13000" dirty="0" smtClean="0">
                <a:ln w="18000">
                  <a:solidFill>
                    <a:srgbClr val="99FF99"/>
                  </a:solidFill>
                  <a:prstDash val="solid"/>
                  <a:miter lim="800000"/>
                </a:ln>
                <a:noFill/>
                <a:effectLst>
                  <a:outerShdw blurRad="25500" dist="23000" dir="7020000" algn="tl">
                    <a:srgbClr val="000000">
                      <a:alpha val="50000"/>
                    </a:srgbClr>
                  </a:outerShdw>
                </a:effectLst>
                <a:latin typeface="+mj-lt"/>
              </a:rPr>
              <a:t>15</a:t>
            </a:r>
          </a:p>
        </p:txBody>
      </p:sp>
      <p:sp>
        <p:nvSpPr>
          <p:cNvPr id="6" name="TextBox 5"/>
          <p:cNvSpPr txBox="1"/>
          <p:nvPr/>
        </p:nvSpPr>
        <p:spPr>
          <a:xfrm>
            <a:off x="156413" y="2751770"/>
            <a:ext cx="8831174" cy="2866747"/>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Europe Is More Integrated Today Than</a:t>
            </a:r>
            <a:b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At Any Time Since The Days Of Ancient Rome</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tateOfTheWorld - 02.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tateOfTheWorld - 08.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63604</TotalTime>
  <Words>1715</Words>
  <Application>Microsoft Office PowerPoint</Application>
  <PresentationFormat>On-screen Show (4:3)</PresentationFormat>
  <Paragraphs>423</Paragraphs>
  <Slides>104</Slides>
  <Notes>104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104</vt:i4>
      </vt:variant>
    </vt:vector>
  </HeadingPairs>
  <TitlesOfParts>
    <vt:vector size="109" baseType="lpstr">
      <vt:lpstr>Arial</vt:lpstr>
      <vt:lpstr>Tempus Sans ITC</vt:lpstr>
      <vt:lpstr>BankGothic Md BT</vt:lpstr>
      <vt:lpstr>Eurostile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3719</cp:revision>
  <dcterms:created xsi:type="dcterms:W3CDTF">2005-02-19T02:02:57Z</dcterms:created>
  <dcterms:modified xsi:type="dcterms:W3CDTF">2012-09-04T01:20:15Z</dcterms:modified>
</cp:coreProperties>
</file>