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4" r:id="rId2"/>
  </p:sldMasterIdLst>
  <p:notesMasterIdLst>
    <p:notesMasterId r:id="rId59"/>
  </p:notesMasterIdLst>
  <p:sldIdLst>
    <p:sldId id="9488" r:id="rId3"/>
    <p:sldId id="10506" r:id="rId4"/>
    <p:sldId id="10171" r:id="rId5"/>
    <p:sldId id="10586" r:id="rId6"/>
    <p:sldId id="10585" r:id="rId7"/>
    <p:sldId id="10587" r:id="rId8"/>
    <p:sldId id="10588" r:id="rId9"/>
    <p:sldId id="10589" r:id="rId10"/>
    <p:sldId id="10603" r:id="rId11"/>
    <p:sldId id="10590" r:id="rId12"/>
    <p:sldId id="10591" r:id="rId13"/>
    <p:sldId id="10604" r:id="rId14"/>
    <p:sldId id="10592" r:id="rId15"/>
    <p:sldId id="10605" r:id="rId16"/>
    <p:sldId id="10606" r:id="rId17"/>
    <p:sldId id="10607" r:id="rId18"/>
    <p:sldId id="10608" r:id="rId19"/>
    <p:sldId id="10609" r:id="rId20"/>
    <p:sldId id="10610" r:id="rId21"/>
    <p:sldId id="10611" r:id="rId22"/>
    <p:sldId id="10612" r:id="rId23"/>
    <p:sldId id="10613" r:id="rId24"/>
    <p:sldId id="10614" r:id="rId25"/>
    <p:sldId id="10615" r:id="rId26"/>
    <p:sldId id="10616" r:id="rId27"/>
    <p:sldId id="10593" r:id="rId28"/>
    <p:sldId id="10594" r:id="rId29"/>
    <p:sldId id="10617" r:id="rId30"/>
    <p:sldId id="10618" r:id="rId31"/>
    <p:sldId id="10619" r:id="rId32"/>
    <p:sldId id="10620" r:id="rId33"/>
    <p:sldId id="10621" r:id="rId34"/>
    <p:sldId id="10622" r:id="rId35"/>
    <p:sldId id="10623" r:id="rId36"/>
    <p:sldId id="10624" r:id="rId37"/>
    <p:sldId id="10625" r:id="rId38"/>
    <p:sldId id="10595" r:id="rId39"/>
    <p:sldId id="10626" r:id="rId40"/>
    <p:sldId id="10596" r:id="rId41"/>
    <p:sldId id="10627" r:id="rId42"/>
    <p:sldId id="10598" r:id="rId43"/>
    <p:sldId id="10597" r:id="rId44"/>
    <p:sldId id="10628" r:id="rId45"/>
    <p:sldId id="10599" r:id="rId46"/>
    <p:sldId id="10629" r:id="rId47"/>
    <p:sldId id="10600" r:id="rId48"/>
    <p:sldId id="10630" r:id="rId49"/>
    <p:sldId id="10631" r:id="rId50"/>
    <p:sldId id="10632" r:id="rId51"/>
    <p:sldId id="10601" r:id="rId52"/>
    <p:sldId id="10633" r:id="rId53"/>
    <p:sldId id="10635" r:id="rId54"/>
    <p:sldId id="10636" r:id="rId55"/>
    <p:sldId id="10637" r:id="rId56"/>
    <p:sldId id="10640" r:id="rId57"/>
    <p:sldId id="10641" r:id="rId58"/>
  </p:sldIdLst>
  <p:sldSz cx="9144000" cy="6858000" type="screen4x3"/>
  <p:notesSz cx="6858000" cy="9144000"/>
  <p:embeddedFontLst>
    <p:embeddedFont>
      <p:font typeface="Libel Suit" pitchFamily="2" charset="0"/>
      <p:regular r:id="rId60"/>
    </p:embeddedFont>
    <p:embeddedFont>
      <p:font typeface="Tempus Sans ITC" pitchFamily="82" charset="0"/>
      <p:regular r:id="rId61"/>
    </p:embeddedFont>
    <p:embeddedFont>
      <p:font typeface="CHANTAL" pitchFamily="2" charset="2"/>
      <p:regular r:id="rId62"/>
    </p:embeddedFont>
    <p:embeddedFont>
      <p:font typeface="Sakkal Majalla" pitchFamily="2" charset="-78"/>
      <p:regular r:id="rId63"/>
      <p:bold r:id="rId64"/>
    </p:embeddedFont>
    <p:embeddedFont>
      <p:font typeface="Teen" pitchFamily="2" charset="0"/>
      <p:regular r:id="rId65"/>
      <p:bold r:id="rId66"/>
      <p:italic r:id="rId67"/>
      <p:boldItalic r:id="rId68"/>
    </p:embeddedFont>
  </p:embeddedFontLst>
  <p:custDataLst>
    <p:tags r:id="rId6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7CF485"/>
    <a:srgbClr val="FFFF66"/>
    <a:srgbClr val="140D3F"/>
    <a:srgbClr val="00FFFF"/>
    <a:srgbClr val="FFFF99"/>
    <a:srgbClr val="CCECFF"/>
    <a:srgbClr val="66CCFF"/>
    <a:srgbClr val="DCE038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43" autoAdjust="0"/>
    <p:restoredTop sz="94245" autoAdjust="0"/>
  </p:normalViewPr>
  <p:slideViewPr>
    <p:cSldViewPr snapToGrid="0">
      <p:cViewPr varScale="1">
        <p:scale>
          <a:sx n="87" d="100"/>
          <a:sy n="87" d="100"/>
        </p:scale>
        <p:origin x="-6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5.fntdata"/><Relationship Id="rId69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3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181B2464-35C1-4427-808B-2622A5B894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30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42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43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44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45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46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47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48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49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50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51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52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53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54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F2D100-62D8-42D8-8FD0-837B16FB4081}" type="slidenum">
              <a:rPr lang="en-US">
                <a:solidFill>
                  <a:srgbClr val="000000"/>
                </a:solidFill>
              </a:rPr>
              <a:pPr/>
              <a:t>55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F2D100-62D8-42D8-8FD0-837B16FB4081}" type="slidenum">
              <a:rPr lang="en-US">
                <a:solidFill>
                  <a:srgbClr val="000000"/>
                </a:solidFill>
              </a:rPr>
              <a:pPr/>
              <a:t>56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E580C-ED6E-4DE4-BDB6-95C39EDD07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8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1E2A5-12C1-490A-ADDE-322B5F82B0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90F70-025D-46E7-A6A3-0854CAF406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91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DF1D1-DF8A-4F3D-9F47-2FA82E2843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B1768-63EE-4C78-B21F-8EC932490A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60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04168-4B0C-4ED7-B1D9-26B3634B67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42EC0-32F7-4D0A-B541-C3A19E868D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DF08B-D1C6-4E8B-B1C0-730568C45D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22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4C174-6F63-4C38-AD61-E99DF4D7B9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9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DF1D1-DF8A-4F3D-9F47-2FA82E2843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45D26-9FAE-4565-A816-BC47CEFB5E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8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BBF3B-C318-4182-B715-FB8A61CC1C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1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385D31A4-8163-431A-863B-7D6C35F3CD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385D31A4-8163-431A-863B-7D6C35F3CD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97" y="1284109"/>
            <a:ext cx="6257807" cy="469335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661809"/>
            <a:ext cx="91440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OPEN ROAD AHEAD!</a:t>
            </a:r>
            <a:endParaRPr lang="en-US" sz="13800" b="0" dirty="0">
              <a:solidFill>
                <a:schemeClr val="bg1"/>
              </a:solidFill>
              <a:effectLst>
                <a:glow rad="317500">
                  <a:schemeClr val="accent4">
                    <a:satMod val="175000"/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733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2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978135"/>
            <a:ext cx="91440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With </a:t>
            </a:r>
            <a:r>
              <a:rPr lang="en-US" sz="9600" b="0" dirty="0" err="1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Amasa</a:t>
            </a:r>
            <a:r>
              <a:rPr lang="en-US" sz="9600" b="0" dirty="0" err="1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Sakkal Majalla" pitchFamily="2" charset="-78"/>
              </a:rPr>
              <a:t>’</a:t>
            </a:r>
            <a:r>
              <a:rPr lang="en-US" sz="9600" b="0" dirty="0" err="1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s</a:t>
            </a:r>
            <a:r>
              <a:rPr lang="en-US" sz="96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 body out</a:t>
            </a:r>
            <a:br>
              <a:rPr lang="en-US" sz="96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</a:br>
            <a:r>
              <a:rPr lang="en-US" sz="96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of the road, and covered</a:t>
            </a:r>
            <a:br>
              <a:rPr lang="en-US" sz="96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</a:br>
            <a:r>
              <a:rPr lang="en-US" sz="96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up, EVERYONE WENT ON</a:t>
            </a:r>
            <a:br>
              <a:rPr lang="en-US" sz="96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</a:br>
            <a:r>
              <a:rPr lang="en-US" sz="96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WITH JOAB, to hunt down and kill Sheba</a:t>
            </a:r>
            <a:endParaRPr lang="en-US" sz="9600" b="0" dirty="0">
              <a:solidFill>
                <a:schemeClr val="bg1"/>
              </a:solidFill>
              <a:effectLst>
                <a:glow rad="317500">
                  <a:schemeClr val="accent4">
                    <a:satMod val="175000"/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815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9550" y="424836"/>
            <a:ext cx="8724901" cy="6008329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3979" y="428179"/>
            <a:ext cx="8616043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2 Samuel 20:14-22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baseline="30000" dirty="0">
                <a:solidFill>
                  <a:srgbClr val="FFC000"/>
                </a:solidFill>
                <a:latin typeface="Teen" pitchFamily="2" charset="0"/>
              </a:rPr>
              <a:t>14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And he went through all the tribes of Israel unto Abel, and to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Bethmaachah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, and all the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Berites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: and they were gathered together, and went also after him.</a:t>
            </a:r>
          </a:p>
          <a:p>
            <a:pPr>
              <a:lnSpc>
                <a:spcPct val="80000"/>
              </a:lnSpc>
            </a:pPr>
            <a:r>
              <a:rPr lang="en-US" b="0" baseline="30000" dirty="0">
                <a:solidFill>
                  <a:srgbClr val="FFC000"/>
                </a:solidFill>
                <a:latin typeface="Teen" pitchFamily="2" charset="0"/>
              </a:rPr>
              <a:t>15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And they came and besieged him in Abel of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Bethmaachah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, and they cast up a bank against the city, and it stood in the trench: and all the people that were with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Joab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battered the wall, to throw it down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78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9550" y="583969"/>
            <a:ext cx="8724901" cy="6004986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325" y="2095500"/>
            <a:ext cx="3876675" cy="476250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3979" y="587312"/>
            <a:ext cx="8616043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2 Samuel 20:14-22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C000"/>
                </a:solidFill>
                <a:latin typeface="Teen" pitchFamily="2" charset="0"/>
              </a:rPr>
              <a:t>16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Then cried a wise woman out of the city, Hear, hear; say, I pray you, unto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Joab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, Come near hither, that I may speak with thee.</a:t>
            </a:r>
          </a:p>
          <a:p>
            <a:pPr>
              <a:lnSpc>
                <a:spcPct val="80000"/>
              </a:lnSpc>
            </a:pPr>
            <a:r>
              <a:rPr lang="en-US" b="0" baseline="30000" dirty="0">
                <a:solidFill>
                  <a:srgbClr val="FFC000"/>
                </a:solidFill>
                <a:latin typeface="Teen" pitchFamily="2" charset="0"/>
              </a:rPr>
              <a:t>17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And when he was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come</a:t>
            </a:r>
            <a:br>
              <a:rPr lang="en-US" b="0" dirty="0" smtClean="0">
                <a:solidFill>
                  <a:schemeClr val="bg1"/>
                </a:solidFill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near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unto her, the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woman</a:t>
            </a:r>
            <a:br>
              <a:rPr lang="en-US" b="0" dirty="0" smtClean="0">
                <a:solidFill>
                  <a:schemeClr val="bg1"/>
                </a:solidFill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said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, Art thou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Joab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? And he answered, I am he. Then she said unto him, Hear the words of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handmaid. And he answered, I do hear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72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9550" y="671057"/>
            <a:ext cx="8724901" cy="5515886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3979" y="674400"/>
            <a:ext cx="861604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2 Samuel 20:14-22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C000"/>
                </a:solidFill>
                <a:latin typeface="Teen" pitchFamily="2" charset="0"/>
              </a:rPr>
              <a:t>18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Then she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spake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, saying, They were wont to speak in old time, saying, They shall surely ask counsel at Abel: and so they ended the matter.</a:t>
            </a:r>
          </a:p>
          <a:p>
            <a:pPr>
              <a:lnSpc>
                <a:spcPct val="80000"/>
              </a:lnSpc>
            </a:pPr>
            <a:r>
              <a:rPr lang="en-US" b="0" baseline="30000" dirty="0">
                <a:solidFill>
                  <a:srgbClr val="FFC000"/>
                </a:solidFill>
                <a:latin typeface="Teen" pitchFamily="2" charset="0"/>
              </a:rPr>
              <a:t>19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I am one of them that are peaceable and faithful in Israel: thou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seekest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to destroy a city and a mother in Israel: why wilt thou swallow up the inheritance of the </a:t>
            </a:r>
            <a:r>
              <a:rPr lang="en-US" b="0" cap="small" dirty="0">
                <a:solidFill>
                  <a:schemeClr val="bg1"/>
                </a:solidFill>
                <a:latin typeface="Teen" pitchFamily="2" charset="0"/>
              </a:rPr>
              <a:t>Lord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?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55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9550" y="178615"/>
            <a:ext cx="8724901" cy="6500771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3979" y="181958"/>
            <a:ext cx="8616043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2 Samuel 20:14-22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C000"/>
                </a:solidFill>
                <a:latin typeface="Teen" pitchFamily="2" charset="0"/>
              </a:rPr>
              <a:t>20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And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Joab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answered and said, Far be it, far be it from me, that I should swallow up or destroy.</a:t>
            </a:r>
          </a:p>
          <a:p>
            <a:pPr>
              <a:lnSpc>
                <a:spcPct val="80000"/>
              </a:lnSpc>
            </a:pPr>
            <a:r>
              <a:rPr lang="en-US" b="0" baseline="30000" dirty="0">
                <a:solidFill>
                  <a:srgbClr val="FFC000"/>
                </a:solidFill>
                <a:latin typeface="Teen" pitchFamily="2" charset="0"/>
              </a:rPr>
              <a:t>21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matter is not so: but a man of mount Ephraim, Sheba the son of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Bichri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by name, hath lifted up his hand against the king, even against David: deliver him only, and I will depart from the city. And the woman said unto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Joab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, Behold, his head shall be thrown to thee over the wall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58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9550" y="1152214"/>
            <a:ext cx="8724901" cy="4553572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3979" y="1155557"/>
            <a:ext cx="8616043" cy="454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2 Samuel 20:14-22</a:t>
            </a:r>
            <a: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C000"/>
                </a:solidFill>
                <a:latin typeface="Teen" pitchFamily="2" charset="0"/>
              </a:rPr>
              <a:t>22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Then the woman went unto all the people in her wisdom. And they cut off the head of Sheba the son of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Bichri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, and cast it out to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Joab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. And he blew a trumpet, and they retired from the city, every man to his tent. And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Joab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returned to Jerusalem unto the king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87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944268"/>
            <a:ext cx="9144000" cy="530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66FFFF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Future battles and</a:t>
            </a:r>
            <a:br>
              <a:rPr lang="en-US" sz="9600" b="0" dirty="0" smtClean="0">
                <a:solidFill>
                  <a:srgbClr val="66FFFF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</a:br>
            <a:r>
              <a:rPr lang="en-US" sz="9600" b="0" dirty="0" smtClean="0">
                <a:solidFill>
                  <a:srgbClr val="66FFFF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struggles become much</a:t>
            </a:r>
            <a:br>
              <a:rPr lang="en-US" sz="9600" b="0" dirty="0" smtClean="0">
                <a:solidFill>
                  <a:srgbClr val="66FFFF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</a:br>
            <a:r>
              <a:rPr lang="en-US" sz="9600" b="0" dirty="0" smtClean="0">
                <a:solidFill>
                  <a:srgbClr val="66FFFF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more manageable when I</a:t>
            </a:r>
            <a:br>
              <a:rPr lang="en-US" sz="9600" b="0" dirty="0" smtClean="0">
                <a:solidFill>
                  <a:srgbClr val="66FFFF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</a:br>
            <a:r>
              <a:rPr lang="en-US" sz="9600" b="0" dirty="0" smtClean="0">
                <a:solidFill>
                  <a:srgbClr val="66FFFF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get past the inner conflict that has been dogging me!</a:t>
            </a:r>
            <a:endParaRPr lang="en-US" sz="9600" b="0" dirty="0">
              <a:solidFill>
                <a:srgbClr val="66FFFF"/>
              </a:solidFill>
              <a:effectLst>
                <a:glow rad="317500">
                  <a:schemeClr val="accent4">
                    <a:satMod val="175000"/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301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1866681"/>
            <a:ext cx="9144000" cy="312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3800" b="0" dirty="0" err="1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Joab</a:t>
            </a:r>
            <a:r>
              <a:rPr lang="en-US" sz="138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 didn</a:t>
            </a:r>
            <a:r>
              <a:rPr lang="en-US" sz="138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Sakkal Majalla" pitchFamily="2" charset="-78"/>
              </a:rPr>
              <a:t>’</a:t>
            </a:r>
            <a:r>
              <a:rPr lang="en-US" sz="138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t worry about the dead!</a:t>
            </a:r>
            <a:endParaRPr lang="en-US" sz="13800" b="0" dirty="0">
              <a:solidFill>
                <a:schemeClr val="bg1"/>
              </a:solidFill>
              <a:effectLst>
                <a:glow rad="317500">
                  <a:schemeClr val="accent4">
                    <a:satMod val="175000"/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386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2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1866681"/>
            <a:ext cx="9144000" cy="312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3800" b="0" dirty="0" err="1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Joab</a:t>
            </a:r>
            <a:r>
              <a:rPr lang="en-US" sz="138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 didn</a:t>
            </a:r>
            <a:r>
              <a:rPr lang="en-US" sz="138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Sakkal Majalla" pitchFamily="2" charset="-78"/>
              </a:rPr>
              <a:t>’</a:t>
            </a:r>
            <a:r>
              <a:rPr lang="en-US" sz="138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t</a:t>
            </a:r>
            <a:br>
              <a:rPr lang="en-US" sz="138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</a:br>
            <a:r>
              <a:rPr lang="en-US" sz="138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look back!</a:t>
            </a:r>
            <a:endParaRPr lang="en-US" sz="13800" b="0" dirty="0">
              <a:solidFill>
                <a:schemeClr val="bg1"/>
              </a:solidFill>
              <a:effectLst>
                <a:glow rad="317500">
                  <a:schemeClr val="accent4">
                    <a:satMod val="175000"/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699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1866681"/>
            <a:ext cx="9144000" cy="312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3800" b="0" dirty="0" err="1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Joab</a:t>
            </a:r>
            <a:r>
              <a:rPr lang="en-US" sz="138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 went on</a:t>
            </a:r>
            <a:br>
              <a:rPr lang="en-US" sz="138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</a:br>
            <a:r>
              <a:rPr lang="en-US" sz="138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down the road!</a:t>
            </a:r>
            <a:endParaRPr lang="en-US" sz="13800" b="0" dirty="0">
              <a:solidFill>
                <a:schemeClr val="bg1"/>
              </a:solidFill>
              <a:effectLst>
                <a:glow rad="317500">
                  <a:schemeClr val="accent4">
                    <a:satMod val="175000"/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042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609962"/>
            <a:ext cx="9144000" cy="163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3800" b="0" dirty="0" err="1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Joab</a:t>
            </a:r>
            <a:r>
              <a:rPr lang="en-US" sz="138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 had a purpose!</a:t>
            </a:r>
            <a:endParaRPr lang="en-US" sz="13800" b="0" dirty="0">
              <a:solidFill>
                <a:schemeClr val="bg1"/>
              </a:solidFill>
              <a:effectLst>
                <a:glow rad="317500">
                  <a:schemeClr val="accent4">
                    <a:satMod val="175000"/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62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609962"/>
            <a:ext cx="9144000" cy="163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3800" b="0" dirty="0" err="1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Joab</a:t>
            </a:r>
            <a:r>
              <a:rPr lang="en-US" sz="138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 had a mission!</a:t>
            </a:r>
            <a:endParaRPr lang="en-US" sz="13800" b="0" dirty="0">
              <a:solidFill>
                <a:schemeClr val="bg1"/>
              </a:solidFill>
              <a:effectLst>
                <a:glow rad="317500">
                  <a:schemeClr val="accent4">
                    <a:satMod val="175000"/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57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609962"/>
            <a:ext cx="9144000" cy="312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3800" b="0" dirty="0" smtClean="0">
                <a:solidFill>
                  <a:srgbClr val="FFFF66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JOAB ACCOMPLISHED IT WITH EASE!</a:t>
            </a:r>
            <a:endParaRPr lang="en-US" sz="13800" b="0" dirty="0">
              <a:solidFill>
                <a:srgbClr val="FFFF66"/>
              </a:solidFill>
              <a:effectLst>
                <a:glow rad="317500">
                  <a:schemeClr val="accent4">
                    <a:satMod val="175000"/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728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1745558"/>
            <a:ext cx="9144000" cy="336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0000" b="0" dirty="0" smtClean="0">
                <a:solidFill>
                  <a:srgbClr val="66FFFF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Not every battle is as tough as the one that is holding you back RIGHT NOW!</a:t>
            </a:r>
            <a:endParaRPr lang="en-US" sz="10000" b="0" dirty="0">
              <a:solidFill>
                <a:srgbClr val="66FFFF"/>
              </a:solidFill>
              <a:effectLst>
                <a:glow rad="317500">
                  <a:schemeClr val="accent4">
                    <a:satMod val="175000"/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786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311125"/>
            <a:ext cx="91440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I Move Forward</a:t>
            </a:r>
            <a:endParaRPr lang="en-US" sz="13800" b="0" dirty="0">
              <a:solidFill>
                <a:srgbClr val="00FFFF"/>
              </a:solidFill>
              <a:effectLst>
                <a:glow rad="317500">
                  <a:schemeClr val="accent4">
                    <a:satMod val="175000"/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1579990"/>
            <a:ext cx="91440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3800" b="0" dirty="0" smtClean="0">
                <a:solidFill>
                  <a:srgbClr val="FFFF00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I Get </a:t>
            </a:r>
            <a:r>
              <a:rPr lang="en-US" sz="13800" b="0" dirty="0" err="1" smtClean="0">
                <a:solidFill>
                  <a:srgbClr val="FFFF00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Stength</a:t>
            </a:r>
            <a:endParaRPr lang="en-US" sz="13800" b="0" dirty="0">
              <a:solidFill>
                <a:srgbClr val="FFFF00"/>
              </a:solidFill>
              <a:effectLst>
                <a:glow rad="317500">
                  <a:schemeClr val="accent4">
                    <a:satMod val="175000"/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3519699"/>
            <a:ext cx="9144000" cy="293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3800" b="0" dirty="0" smtClean="0">
                <a:solidFill>
                  <a:srgbClr val="7CF485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I Get More</a:t>
            </a:r>
            <a:br>
              <a:rPr lang="en-US" sz="13800" b="0" dirty="0" smtClean="0">
                <a:solidFill>
                  <a:srgbClr val="7CF485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</a:br>
            <a:r>
              <a:rPr lang="en-US" sz="13800" b="0" dirty="0" smtClean="0">
                <a:solidFill>
                  <a:srgbClr val="7CF485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Confident In Christ</a:t>
            </a:r>
            <a:endParaRPr lang="en-US" sz="13800" b="0" dirty="0">
              <a:solidFill>
                <a:srgbClr val="7CF485"/>
              </a:solidFill>
              <a:effectLst>
                <a:glow rad="317500">
                  <a:schemeClr val="accent4">
                    <a:satMod val="175000"/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541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9550" y="2628729"/>
            <a:ext cx="8724901" cy="1600542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3979" y="2628781"/>
            <a:ext cx="861604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Philippians 4:13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I can do all things through Christ which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strengtheneth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me.</a:t>
            </a:r>
          </a:p>
        </p:txBody>
      </p:sp>
    </p:spTree>
    <p:extLst>
      <p:ext uri="{BB962C8B-B14F-4D97-AF65-F5344CB8AC3E}">
        <p14:creationId xmlns:p14="http://schemas.microsoft.com/office/powerpoint/2010/main" val="39473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1448233"/>
            <a:ext cx="9144000" cy="396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3800" b="0" dirty="0" err="1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Joab</a:t>
            </a:r>
            <a:r>
              <a:rPr lang="en-US" sz="138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 Blew The Trumpet!</a:t>
            </a:r>
            <a:br>
              <a:rPr lang="en-US" sz="138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</a:br>
            <a:r>
              <a:rPr lang="en-US" sz="8000" b="0" dirty="0" smtClean="0">
                <a:solidFill>
                  <a:srgbClr val="FFFF00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(VICTORY)</a:t>
            </a:r>
            <a:endParaRPr lang="en-US" sz="8000" b="0" dirty="0">
              <a:solidFill>
                <a:srgbClr val="FFFF00"/>
              </a:solidFill>
              <a:effectLst>
                <a:glow rad="317500">
                  <a:schemeClr val="accent4">
                    <a:satMod val="175000"/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47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1448233"/>
            <a:ext cx="9144000" cy="392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3800" b="0" dirty="0" err="1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Joab</a:t>
            </a:r>
            <a:r>
              <a:rPr lang="en-US" sz="138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 Went Back Home!</a:t>
            </a:r>
            <a:br>
              <a:rPr lang="en-US" sz="138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</a:br>
            <a:r>
              <a:rPr lang="en-US" sz="8000" b="0" dirty="0" smtClean="0">
                <a:solidFill>
                  <a:srgbClr val="FFFF00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(REST)</a:t>
            </a:r>
            <a:endParaRPr lang="en-US" sz="8000" b="0" dirty="0">
              <a:solidFill>
                <a:srgbClr val="FFFF00"/>
              </a:solidFill>
              <a:effectLst>
                <a:glow rad="317500">
                  <a:schemeClr val="accent4">
                    <a:satMod val="175000"/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029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1288476"/>
            <a:ext cx="7761515" cy="39679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endParaRPr lang="en-US" b="0" spc="-15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2" y="2645587"/>
            <a:ext cx="7761515" cy="39679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endParaRPr lang="en-US" b="0" spc="-15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3" y="3981916"/>
            <a:ext cx="7761515" cy="39679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endParaRPr lang="en-US" b="0" spc="-15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4" y="5336722"/>
            <a:ext cx="7761515" cy="39679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endParaRPr lang="en-US" sz="4400" b="0" spc="-15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746372"/>
            <a:ext cx="1483466" cy="1480998"/>
          </a:xfrm>
          <a:prstGeom prst="rect">
            <a:avLst/>
          </a:prstGeom>
          <a:effectLst>
            <a:glow rad="508000">
              <a:schemeClr val="accent4">
                <a:satMod val="175000"/>
                <a:alpha val="50000"/>
              </a:schemeClr>
            </a:glow>
          </a:effec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79323" y="645114"/>
            <a:ext cx="8364677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FF"/>
              </a:buClr>
            </a:pPr>
            <a:r>
              <a:rPr lang="en-US" sz="10500" spc="3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K</a:t>
            </a:r>
            <a:r>
              <a:rPr lang="en-US" sz="10500" spc="30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ill It </a:t>
            </a:r>
            <a:r>
              <a:rPr lang="en-US" sz="60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  <a:cs typeface="Sakkal Majalla" pitchFamily="2" charset="-78"/>
              </a:rPr>
              <a:t>–</a:t>
            </a:r>
            <a:r>
              <a:rPr lang="en-US" sz="60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 Render It Dead</a:t>
            </a:r>
            <a:endParaRPr lang="en-US" sz="6000" dirty="0">
              <a:ln>
                <a:solidFill>
                  <a:srgbClr val="000000"/>
                </a:solidFill>
              </a:ln>
              <a:solidFill>
                <a:schemeClr val="bg1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0" y="2103483"/>
            <a:ext cx="1483466" cy="1480998"/>
          </a:xfrm>
          <a:prstGeom prst="rect">
            <a:avLst/>
          </a:prstGeom>
          <a:effectLst>
            <a:glow rad="508000">
              <a:schemeClr val="accent4">
                <a:satMod val="175000"/>
                <a:alpha val="5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3439812"/>
            <a:ext cx="1483466" cy="1480998"/>
          </a:xfrm>
          <a:prstGeom prst="rect">
            <a:avLst/>
          </a:prstGeom>
          <a:effectLst>
            <a:glow rad="508000">
              <a:schemeClr val="accent4">
                <a:satMod val="175000"/>
                <a:alpha val="5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4818623"/>
            <a:ext cx="1483466" cy="1480998"/>
          </a:xfrm>
          <a:prstGeom prst="rect">
            <a:avLst/>
          </a:prstGeom>
          <a:effectLst>
            <a:glow rad="508000">
              <a:schemeClr val="accent4">
                <a:satMod val="175000"/>
                <a:alpha val="50000"/>
              </a:schemeClr>
            </a:glow>
          </a:effectLst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779322" y="2002225"/>
            <a:ext cx="8364677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FF"/>
              </a:buClr>
            </a:pPr>
            <a:r>
              <a:rPr lang="en-US" sz="10500" spc="3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Q</a:t>
            </a:r>
            <a:r>
              <a:rPr lang="en-US" sz="10500" spc="300" dirty="0" smtClean="0">
                <a:ln>
                  <a:solidFill>
                    <a:srgbClr val="000000"/>
                  </a:solidFill>
                </a:ln>
                <a:solidFill>
                  <a:srgbClr val="00FFFF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uit It </a:t>
            </a:r>
            <a:r>
              <a:rPr lang="en-US" sz="6000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  <a:cs typeface="Sakkal Majalla" pitchFamily="2" charset="-78"/>
              </a:rPr>
              <a:t>–</a:t>
            </a:r>
            <a:r>
              <a:rPr lang="en-US" sz="60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 Stop Looking At It</a:t>
            </a:r>
            <a:endParaRPr lang="en-US" sz="10500" spc="300" dirty="0">
              <a:ln>
                <a:solidFill>
                  <a:srgbClr val="000000"/>
                </a:solidFill>
              </a:ln>
              <a:solidFill>
                <a:srgbClr val="00FFFF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779321" y="3360139"/>
            <a:ext cx="8364677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FF"/>
              </a:buClr>
            </a:pPr>
            <a:r>
              <a:rPr lang="en-US" sz="10500" spc="3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D</a:t>
            </a:r>
            <a:r>
              <a:rPr lang="en-US" sz="10500" spc="30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rag It</a:t>
            </a:r>
            <a:r>
              <a:rPr lang="en-US" sz="9600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  <a:cs typeface="Sakkal Majalla" pitchFamily="2" charset="-78"/>
              </a:rPr>
              <a:t> </a:t>
            </a:r>
            <a:r>
              <a:rPr lang="en-US" sz="6000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  <a:cs typeface="Sakkal Majalla" pitchFamily="2" charset="-78"/>
              </a:rPr>
              <a:t>–</a:t>
            </a:r>
            <a:r>
              <a:rPr lang="en-US" sz="6000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 </a:t>
            </a:r>
            <a:r>
              <a:rPr lang="en-US" sz="60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Off The Road &amp; Cover It</a:t>
            </a:r>
            <a:endParaRPr lang="en-US" sz="6000" spc="300" dirty="0">
              <a:ln>
                <a:solidFill>
                  <a:srgbClr val="000000"/>
                </a:solidFill>
              </a:ln>
              <a:solidFill>
                <a:srgbClr val="FFFF99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779320" y="4714945"/>
            <a:ext cx="8364677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FF"/>
              </a:buClr>
            </a:pPr>
            <a:r>
              <a:rPr lang="en-US" sz="10500" spc="3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K</a:t>
            </a:r>
            <a:r>
              <a:rPr lang="en-US" sz="10500" spc="300" dirty="0" smtClean="0">
                <a:ln>
                  <a:solidFill>
                    <a:srgbClr val="000000"/>
                  </a:solidFill>
                </a:ln>
                <a:solidFill>
                  <a:srgbClr val="66FFFF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now It </a:t>
            </a:r>
            <a:r>
              <a:rPr lang="en-US" sz="60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  <a:cs typeface="Sakkal Majalla" pitchFamily="2" charset="-78"/>
              </a:rPr>
              <a:t>–</a:t>
            </a:r>
            <a:r>
              <a:rPr lang="en-US" sz="60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 Open Road Ahead</a:t>
            </a:r>
            <a:endParaRPr lang="en-US" sz="6000" spc="300" dirty="0">
              <a:ln>
                <a:solidFill>
                  <a:srgbClr val="000000"/>
                </a:solidFill>
              </a:ln>
              <a:solidFill>
                <a:srgbClr val="66FFFF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698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1" grpId="0"/>
      <p:bldP spid="15" grpId="0"/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1866681"/>
            <a:ext cx="9144000" cy="312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3800" b="0" dirty="0" smtClean="0">
                <a:solidFill>
                  <a:srgbClr val="66FFFF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Wouldn</a:t>
            </a:r>
            <a:r>
              <a:rPr lang="en-US" sz="13800" b="0" dirty="0" smtClean="0">
                <a:solidFill>
                  <a:srgbClr val="66FFFF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Sakkal Majalla" pitchFamily="2" charset="-78"/>
              </a:rPr>
              <a:t>’</a:t>
            </a:r>
            <a:r>
              <a:rPr lang="en-US" sz="13800" b="0" dirty="0" smtClean="0">
                <a:solidFill>
                  <a:srgbClr val="66FFFF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t That</a:t>
            </a:r>
            <a:br>
              <a:rPr lang="en-US" sz="13800" b="0" dirty="0" smtClean="0">
                <a:solidFill>
                  <a:srgbClr val="66FFFF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</a:br>
            <a:r>
              <a:rPr lang="en-US" sz="13800" b="0" dirty="0" smtClean="0">
                <a:solidFill>
                  <a:srgbClr val="66FFFF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Be Nice?</a:t>
            </a:r>
            <a:endParaRPr lang="en-US" sz="8000" b="0" dirty="0">
              <a:solidFill>
                <a:srgbClr val="66FFFF"/>
              </a:solidFill>
              <a:effectLst>
                <a:glow rad="317500">
                  <a:schemeClr val="accent4">
                    <a:satMod val="175000"/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939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2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9550" y="424836"/>
            <a:ext cx="8724901" cy="6008329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3979" y="428179"/>
            <a:ext cx="8616043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Luke 9:51-62</a:t>
            </a: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baseline="30000" dirty="0">
                <a:solidFill>
                  <a:srgbClr val="FFC000"/>
                </a:solidFill>
                <a:latin typeface="Teen" pitchFamily="2" charset="0"/>
              </a:rPr>
              <a:t>51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And it came to pass, when the time was come that he should be received up, he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stedfastly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set his face to go to Jerusalem,</a:t>
            </a:r>
          </a:p>
          <a:p>
            <a:pPr>
              <a:lnSpc>
                <a:spcPct val="80000"/>
              </a:lnSpc>
            </a:pPr>
            <a:r>
              <a:rPr lang="en-US" b="0" baseline="30000" dirty="0">
                <a:solidFill>
                  <a:srgbClr val="FFC000"/>
                </a:solidFill>
                <a:latin typeface="Teen" pitchFamily="2" charset="0"/>
              </a:rPr>
              <a:t>52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And sent messengers before his face: and they went, and entered into a village of the Samaritans, to make ready for him.</a:t>
            </a:r>
          </a:p>
          <a:p>
            <a:pPr>
              <a:lnSpc>
                <a:spcPct val="80000"/>
              </a:lnSpc>
            </a:pPr>
            <a:r>
              <a:rPr lang="en-US" b="0" baseline="30000" dirty="0">
                <a:solidFill>
                  <a:srgbClr val="FFC000"/>
                </a:solidFill>
                <a:latin typeface="Teen" pitchFamily="2" charset="0"/>
              </a:rPr>
              <a:t>53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And they did not receive him, because his face was as though he would go to Jerusalem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73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9550" y="180286"/>
            <a:ext cx="8724901" cy="6497428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3979" y="181958"/>
            <a:ext cx="8616043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Luke 9:51-62</a:t>
            </a: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C000"/>
                </a:solidFill>
                <a:latin typeface="Teen" pitchFamily="2" charset="0"/>
              </a:rPr>
              <a:t>54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And when his disciples James and John saw this, they said, Lord, wilt thou that we command fire to come down from heaven, and consume them, even as Elias did?</a:t>
            </a:r>
          </a:p>
          <a:p>
            <a:pPr>
              <a:lnSpc>
                <a:spcPct val="80000"/>
              </a:lnSpc>
            </a:pPr>
            <a:r>
              <a:rPr lang="en-US" b="0" baseline="30000" dirty="0">
                <a:solidFill>
                  <a:srgbClr val="FFC000"/>
                </a:solidFill>
                <a:latin typeface="Teen" pitchFamily="2" charset="0"/>
              </a:rPr>
              <a:t>55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But he turned, and rebuked them, and said, Ye know not what manner of spirit ye are of.</a:t>
            </a:r>
          </a:p>
          <a:p>
            <a:pPr>
              <a:lnSpc>
                <a:spcPct val="80000"/>
              </a:lnSpc>
            </a:pPr>
            <a:r>
              <a:rPr lang="en-US" b="0" baseline="30000" dirty="0">
                <a:solidFill>
                  <a:srgbClr val="FFC000"/>
                </a:solidFill>
                <a:latin typeface="Teen" pitchFamily="2" charset="0"/>
              </a:rPr>
              <a:t>56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For the Son of man is not come to destroy men's lives, but to save them. And they went to another village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5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9550" y="424836"/>
            <a:ext cx="8724901" cy="6008329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3979" y="428179"/>
            <a:ext cx="8616043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Luke 9:51-62</a:t>
            </a: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C000"/>
                </a:solidFill>
                <a:latin typeface="Teen" pitchFamily="2" charset="0"/>
              </a:rPr>
              <a:t>57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And it came to pass, that, as they went in the way, a certain man said unto him, Lord, I will follow thee whithersoever thou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goest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b="0" baseline="30000" dirty="0">
                <a:solidFill>
                  <a:srgbClr val="FFC000"/>
                </a:solidFill>
                <a:latin typeface="Teen" pitchFamily="2" charset="0"/>
              </a:rPr>
              <a:t>58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And Jesus said unto him, Foxes have holes, and birds of the air have nests; but the Son of man hath not where to lay his head.</a:t>
            </a:r>
          </a:p>
          <a:p>
            <a:pPr>
              <a:lnSpc>
                <a:spcPct val="80000"/>
              </a:lnSpc>
            </a:pPr>
            <a:r>
              <a:rPr lang="en-US" b="0" baseline="30000" dirty="0">
                <a:solidFill>
                  <a:srgbClr val="FFC000"/>
                </a:solidFill>
                <a:latin typeface="Teen" pitchFamily="2" charset="0"/>
              </a:rPr>
              <a:t>59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And he said unto another, Follow me. But he said, Lord, suffer me first to go and bury my father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18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9550" y="424836"/>
            <a:ext cx="8724901" cy="6008329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3979" y="428179"/>
            <a:ext cx="8616043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Luke 9:51-62</a:t>
            </a: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C000"/>
                </a:solidFill>
                <a:latin typeface="Teen" pitchFamily="2" charset="0"/>
              </a:rPr>
              <a:t>60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Jesus said unto him, Let the dead bury their dead: but go thou and preach the kingdom of God.</a:t>
            </a:r>
          </a:p>
          <a:p>
            <a:pPr>
              <a:lnSpc>
                <a:spcPct val="80000"/>
              </a:lnSpc>
            </a:pPr>
            <a:r>
              <a:rPr lang="en-US" b="0" baseline="30000" dirty="0">
                <a:solidFill>
                  <a:srgbClr val="FFC000"/>
                </a:solidFill>
                <a:latin typeface="Teen" pitchFamily="2" charset="0"/>
              </a:rPr>
              <a:t>61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And another also said, Lord, I will follow thee; but let me first go bid them farewell, which are at home at my house.</a:t>
            </a:r>
          </a:p>
          <a:p>
            <a:pPr>
              <a:lnSpc>
                <a:spcPct val="80000"/>
              </a:lnSpc>
            </a:pPr>
            <a:r>
              <a:rPr lang="en-US" b="0" baseline="30000" dirty="0">
                <a:solidFill>
                  <a:srgbClr val="FFC000"/>
                </a:solidFill>
                <a:latin typeface="Teen" pitchFamily="2" charset="0"/>
              </a:rPr>
              <a:t>62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And Jesus said unto him, No man, having put his hand to the plough, and looking back, is fit for the kingdom of God.</a:t>
            </a:r>
          </a:p>
        </p:txBody>
      </p:sp>
    </p:spTree>
    <p:extLst>
      <p:ext uri="{BB962C8B-B14F-4D97-AF65-F5344CB8AC3E}">
        <p14:creationId xmlns:p14="http://schemas.microsoft.com/office/powerpoint/2010/main" val="175962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9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89000"/>
            <a:ext cx="7620000" cy="50800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8" y="-67296"/>
            <a:ext cx="91440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05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IF I AM REALLY GOING TO...</a:t>
            </a:r>
            <a:endParaRPr lang="en-US" sz="10500" b="0" dirty="0">
              <a:solidFill>
                <a:schemeClr val="bg1"/>
              </a:solidFill>
              <a:effectLst>
                <a:glow rad="317500">
                  <a:schemeClr val="accent4">
                    <a:satMod val="175000"/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5" y="4745052"/>
            <a:ext cx="5709685" cy="2772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endParaRPr lang="en-US" b="0" spc="-150">
              <a:solidFill>
                <a:srgbClr val="FFFFFF"/>
              </a:solidFill>
              <a:latin typeface="CHANTAL" pitchFamily="2" charset="2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62441" y="4032305"/>
            <a:ext cx="828155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FF"/>
              </a:buClr>
            </a:pPr>
            <a:r>
              <a:rPr lang="en-US" sz="9600" b="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...Get Past My Past</a:t>
            </a:r>
            <a:endParaRPr lang="en-US" sz="9600" b="0" dirty="0">
              <a:ln>
                <a:solidFill>
                  <a:srgbClr val="000000"/>
                </a:solidFill>
              </a:ln>
              <a:solidFill>
                <a:schemeClr val="bg1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6" y="5934443"/>
            <a:ext cx="5709685" cy="2772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endParaRPr lang="en-US" spc="-150">
              <a:solidFill>
                <a:srgbClr val="FFFFFF"/>
              </a:solidFill>
              <a:latin typeface="CHANTAL" pitchFamily="2" charset="2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62440" y="5221696"/>
            <a:ext cx="828155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FF"/>
              </a:buClr>
            </a:pPr>
            <a:r>
              <a:rPr lang="en-US" sz="9600" b="0" dirty="0" smtClean="0">
                <a:ln>
                  <a:solidFill>
                    <a:srgbClr val="000000"/>
                  </a:solidFill>
                </a:ln>
                <a:solidFill>
                  <a:srgbClr val="00FFFF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...Bury My Inner Conflict</a:t>
            </a:r>
            <a:endParaRPr lang="en-US" sz="9600" b="0" dirty="0">
              <a:ln>
                <a:solidFill>
                  <a:srgbClr val="000000"/>
                </a:solidFill>
              </a:ln>
              <a:solidFill>
                <a:schemeClr val="bg1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580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89000"/>
            <a:ext cx="7620000" cy="50800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" y="3175540"/>
            <a:ext cx="4572001" cy="39679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endParaRPr lang="en-US" b="0" spc="-15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2" y="4532651"/>
            <a:ext cx="4572001" cy="39679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endParaRPr lang="en-US" b="0" spc="-15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3" y="5868980"/>
            <a:ext cx="4572001" cy="39679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endParaRPr lang="en-US" b="0" spc="-15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2633436"/>
            <a:ext cx="1483466" cy="1480998"/>
          </a:xfrm>
          <a:prstGeom prst="rect">
            <a:avLst/>
          </a:prstGeom>
          <a:effectLst>
            <a:glow rad="508000">
              <a:schemeClr val="accent4">
                <a:satMod val="175000"/>
                <a:alpha val="50000"/>
              </a:schemeClr>
            </a:glow>
          </a:effec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79323" y="2619266"/>
            <a:ext cx="836467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FF"/>
              </a:buClr>
            </a:pPr>
            <a:r>
              <a:rPr lang="en-US" sz="9600" spc="3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I </a:t>
            </a:r>
            <a:r>
              <a:rPr lang="en-US" sz="9600" spc="30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Must Focus</a:t>
            </a:r>
            <a:endParaRPr lang="en-US" sz="5400" dirty="0">
              <a:ln>
                <a:solidFill>
                  <a:srgbClr val="000000"/>
                </a:solidFill>
              </a:ln>
              <a:solidFill>
                <a:schemeClr val="bg1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0" y="3990547"/>
            <a:ext cx="1483466" cy="1480998"/>
          </a:xfrm>
          <a:prstGeom prst="rect">
            <a:avLst/>
          </a:prstGeom>
          <a:effectLst>
            <a:glow rad="508000">
              <a:schemeClr val="accent4">
                <a:satMod val="175000"/>
                <a:alpha val="5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5326876"/>
            <a:ext cx="1483466" cy="1480998"/>
          </a:xfrm>
          <a:prstGeom prst="rect">
            <a:avLst/>
          </a:prstGeom>
          <a:effectLst>
            <a:glow rad="508000">
              <a:schemeClr val="accent4">
                <a:satMod val="175000"/>
                <a:alpha val="50000"/>
              </a:schemeClr>
            </a:glow>
          </a:effectLst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779322" y="3976377"/>
            <a:ext cx="836467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FF"/>
              </a:buClr>
            </a:pPr>
            <a:r>
              <a:rPr lang="en-US" sz="9600" spc="3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I </a:t>
            </a:r>
            <a:r>
              <a:rPr lang="en-US" sz="9600" spc="300" dirty="0" smtClean="0">
                <a:ln>
                  <a:solidFill>
                    <a:srgbClr val="000000"/>
                  </a:solidFill>
                </a:ln>
                <a:solidFill>
                  <a:srgbClr val="66FFFF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Must Follow</a:t>
            </a:r>
            <a:endParaRPr lang="en-US" sz="5400" dirty="0">
              <a:ln>
                <a:solidFill>
                  <a:srgbClr val="000000"/>
                </a:solidFill>
              </a:ln>
              <a:solidFill>
                <a:srgbClr val="66FFFF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779321" y="5334291"/>
            <a:ext cx="836467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FF"/>
              </a:buClr>
            </a:pPr>
            <a:r>
              <a:rPr lang="en-US" sz="9600" spc="300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I </a:t>
            </a:r>
            <a:r>
              <a:rPr lang="en-US" sz="9600" spc="30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Must Forget</a:t>
            </a:r>
            <a:endParaRPr lang="en-US" sz="5400" dirty="0">
              <a:ln>
                <a:solidFill>
                  <a:srgbClr val="000000"/>
                </a:solidFill>
              </a:ln>
              <a:solidFill>
                <a:schemeClr val="bg1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605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/>
      <p:bldP spid="15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453" y="3951513"/>
            <a:ext cx="3738689" cy="280401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87313"/>
            <a:ext cx="9144000" cy="246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When I Go Back</a:t>
            </a:r>
            <a:br>
              <a:rPr lang="en-US" sz="115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</a:br>
            <a:r>
              <a:rPr lang="en-US" sz="115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Or I Look Back</a:t>
            </a:r>
            <a:endParaRPr lang="en-US" sz="11500" b="0" dirty="0">
              <a:solidFill>
                <a:srgbClr val="00FFFF"/>
              </a:solidFill>
              <a:effectLst>
                <a:glow rad="317500">
                  <a:schemeClr val="accent4">
                    <a:satMod val="175000"/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7714" y="2499372"/>
            <a:ext cx="892627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9600" dirty="0" smtClean="0">
                <a:solidFill>
                  <a:srgbClr val="FFC000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I AM NOT FIT!</a:t>
            </a:r>
            <a:endParaRPr lang="en-US" sz="9600" dirty="0">
              <a:solidFill>
                <a:srgbClr val="FFC000"/>
              </a:solidFill>
              <a:effectLst>
                <a:glow rad="317500">
                  <a:schemeClr val="accent4">
                    <a:satMod val="175000"/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5" y="4192299"/>
            <a:ext cx="5709685" cy="2772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endParaRPr lang="en-US" spc="-150" dirty="0">
              <a:solidFill>
                <a:srgbClr val="FFFFFF"/>
              </a:solidFill>
              <a:latin typeface="CHANTAL" pitchFamily="2" charset="2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35429" y="3690013"/>
            <a:ext cx="870856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FF"/>
              </a:buClr>
            </a:pPr>
            <a:r>
              <a:rPr lang="en-US" sz="720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I Cannot See Straight</a:t>
            </a:r>
            <a:endParaRPr lang="en-US" sz="7200" dirty="0">
              <a:ln>
                <a:solidFill>
                  <a:srgbClr val="000000"/>
                </a:solidFill>
              </a:ln>
              <a:solidFill>
                <a:schemeClr val="bg1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6" y="5201066"/>
            <a:ext cx="5709685" cy="2772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endParaRPr lang="en-US" spc="-150" dirty="0">
              <a:solidFill>
                <a:srgbClr val="FFFFFF"/>
              </a:solidFill>
              <a:latin typeface="CHANTAL" pitchFamily="2" charset="2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35428" y="4698780"/>
            <a:ext cx="870856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FF"/>
              </a:buClr>
            </a:pPr>
            <a:r>
              <a:rPr lang="en-US" sz="7200" dirty="0" smtClean="0">
                <a:ln>
                  <a:solidFill>
                    <a:srgbClr val="000000"/>
                  </a:solidFill>
                </a:ln>
                <a:solidFill>
                  <a:srgbClr val="00FFFF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I Cannot Plow Straight</a:t>
            </a:r>
            <a:endParaRPr lang="en-US" sz="7200" dirty="0">
              <a:ln>
                <a:solidFill>
                  <a:srgbClr val="000000"/>
                </a:solidFill>
              </a:ln>
              <a:solidFill>
                <a:schemeClr val="bg1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7" y="6189051"/>
            <a:ext cx="5709685" cy="2772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endParaRPr lang="en-US" spc="-150" dirty="0">
              <a:solidFill>
                <a:srgbClr val="FFFFFF"/>
              </a:solidFill>
              <a:latin typeface="CHANTAL" pitchFamily="2" charset="2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35427" y="5708350"/>
            <a:ext cx="870856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FF"/>
              </a:buClr>
            </a:pPr>
            <a:r>
              <a:rPr lang="en-US" sz="720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I Cannot Live Straight</a:t>
            </a:r>
            <a:endParaRPr lang="en-US" sz="7200" dirty="0">
              <a:ln>
                <a:solidFill>
                  <a:srgbClr val="000000"/>
                </a:solidFill>
              </a:ln>
              <a:solidFill>
                <a:schemeClr val="bg1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705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9550" y="1155531"/>
            <a:ext cx="8724901" cy="4546938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3979" y="1155557"/>
            <a:ext cx="8616043" cy="454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2 Samuel 20:10b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But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Amasa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 took no heed to the sword that was in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Joab's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 hand: so he smote him therewith in the fifth rib, and shed out his bowels to the ground, and struck him not again; and he died.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So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Joab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and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Abishai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his brother pursued after Sheba the son of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Bichri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02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453" y="3951513"/>
            <a:ext cx="3738689" cy="280401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 rot="21287119">
            <a:off x="33867" y="1088828"/>
            <a:ext cx="9144000" cy="517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66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I AM ZIG ZAGGY AND ALWAYS SCREWED UP!</a:t>
            </a:r>
            <a:endParaRPr lang="en-US" sz="16600" b="0" dirty="0">
              <a:solidFill>
                <a:srgbClr val="00FFFF"/>
              </a:solidFill>
              <a:effectLst>
                <a:glow rad="317500">
                  <a:schemeClr val="accent4">
                    <a:satMod val="175000"/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42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1082204"/>
            <a:ext cx="9144000" cy="476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FFFF00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Two things the enemy uses to keep us from realizing our PURPOSE and our DESTINY:</a:t>
            </a:r>
            <a:endParaRPr lang="en-US" sz="11500" b="0" dirty="0">
              <a:solidFill>
                <a:srgbClr val="FFFF00"/>
              </a:solidFill>
              <a:effectLst>
                <a:glow rad="317500">
                  <a:schemeClr val="accent4">
                    <a:satMod val="175000"/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988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0" y="1071897"/>
            <a:ext cx="5709685" cy="5289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endParaRPr lang="en-US" spc="-150" dirty="0">
              <a:solidFill>
                <a:srgbClr val="FFFFFF"/>
              </a:solidFill>
              <a:latin typeface="CHANTAL" pitchFamily="2" charset="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09596" y="287867"/>
            <a:ext cx="8534394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FF"/>
              </a:buClr>
            </a:pPr>
            <a:r>
              <a:rPr lang="en-US" sz="1150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1. </a:t>
            </a:r>
            <a:r>
              <a:rPr lang="en-US" sz="11500" dirty="0" smtClean="0">
                <a:ln>
                  <a:solidFill>
                    <a:srgbClr val="000000"/>
                  </a:solidFill>
                </a:ln>
                <a:solidFill>
                  <a:srgbClr val="66FFFF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DEATH</a:t>
            </a:r>
            <a:endParaRPr lang="en-US" sz="11500" dirty="0">
              <a:ln>
                <a:solidFill>
                  <a:srgbClr val="000000"/>
                </a:solidFill>
              </a:ln>
              <a:solidFill>
                <a:srgbClr val="66FFFF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80452" y="1365577"/>
            <a:ext cx="766354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FF"/>
              </a:buClr>
            </a:pPr>
            <a:r>
              <a:rPr lang="en-US" sz="6600" b="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* Of A Loved One</a:t>
            </a:r>
            <a:endParaRPr lang="en-US" sz="6600" b="0" dirty="0">
              <a:ln>
                <a:solidFill>
                  <a:srgbClr val="000000"/>
                </a:solidFill>
              </a:ln>
              <a:solidFill>
                <a:schemeClr val="bg1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80452" y="2007847"/>
            <a:ext cx="766354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FF"/>
              </a:buClr>
            </a:pPr>
            <a:r>
              <a:rPr lang="en-US" sz="6600" b="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* Of A Relationship</a:t>
            </a:r>
            <a:endParaRPr lang="en-US" sz="6600" b="0" dirty="0">
              <a:ln>
                <a:solidFill>
                  <a:srgbClr val="000000"/>
                </a:solidFill>
              </a:ln>
              <a:solidFill>
                <a:schemeClr val="bg1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0" y="3836623"/>
            <a:ext cx="5709685" cy="5289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endParaRPr lang="en-US" spc="-150" dirty="0">
              <a:solidFill>
                <a:srgbClr val="FFFFFF"/>
              </a:solidFill>
              <a:latin typeface="CHANTAL" pitchFamily="2" charset="2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09596" y="3052593"/>
            <a:ext cx="8534394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FF"/>
              </a:buClr>
            </a:pPr>
            <a:r>
              <a:rPr lang="en-US" sz="1150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2. </a:t>
            </a:r>
            <a:r>
              <a:rPr lang="en-US" sz="11500" dirty="0" smtClean="0">
                <a:ln>
                  <a:solidFill>
                    <a:srgbClr val="000000"/>
                  </a:solidFill>
                </a:ln>
                <a:solidFill>
                  <a:srgbClr val="66FFFF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FAMILY</a:t>
            </a:r>
            <a:endParaRPr lang="en-US" sz="11500" dirty="0">
              <a:ln>
                <a:solidFill>
                  <a:srgbClr val="000000"/>
                </a:solidFill>
              </a:ln>
              <a:solidFill>
                <a:srgbClr val="66FFFF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480452" y="4130303"/>
            <a:ext cx="766354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FF"/>
              </a:buClr>
            </a:pPr>
            <a:r>
              <a:rPr lang="en-US" sz="6600" b="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* Tension</a:t>
            </a:r>
            <a:endParaRPr lang="en-US" sz="6600" b="0" dirty="0">
              <a:ln>
                <a:solidFill>
                  <a:srgbClr val="000000"/>
                </a:solidFill>
              </a:ln>
              <a:solidFill>
                <a:schemeClr val="bg1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480452" y="4772573"/>
            <a:ext cx="766354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FF"/>
              </a:buClr>
            </a:pPr>
            <a:r>
              <a:rPr lang="en-US" sz="6600" b="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* Struggle</a:t>
            </a:r>
            <a:endParaRPr lang="en-US" sz="6600" b="0" dirty="0">
              <a:ln>
                <a:solidFill>
                  <a:srgbClr val="000000"/>
                </a:solidFill>
              </a:ln>
              <a:solidFill>
                <a:schemeClr val="bg1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80457" y="5403957"/>
            <a:ext cx="766354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FF"/>
              </a:buClr>
            </a:pPr>
            <a:r>
              <a:rPr lang="en-US" sz="6600" b="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* Unbalanced Affection  </a:t>
            </a:r>
            <a:endParaRPr lang="en-US" sz="6600" b="0" dirty="0">
              <a:ln>
                <a:solidFill>
                  <a:srgbClr val="000000"/>
                </a:solidFill>
              </a:ln>
              <a:solidFill>
                <a:schemeClr val="bg1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067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 animBg="1"/>
      <p:bldP spid="8" grpId="0"/>
      <p:bldP spid="9" grpId="0"/>
      <p:bldP spid="10" grpId="0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9550" y="657340"/>
            <a:ext cx="8724901" cy="5543321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3979" y="659011"/>
            <a:ext cx="8616043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Matthew 10:37-39</a:t>
            </a: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baseline="30000" dirty="0">
                <a:solidFill>
                  <a:srgbClr val="FFC000"/>
                </a:solidFill>
                <a:latin typeface="Teen" pitchFamily="2" charset="0"/>
              </a:rPr>
              <a:t>37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He that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loveth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father or mother more than me is not worthy of me: and he that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loveth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son or daughter more than me is not worthy of me.</a:t>
            </a:r>
          </a:p>
          <a:p>
            <a:pPr>
              <a:lnSpc>
                <a:spcPct val="80000"/>
              </a:lnSpc>
            </a:pPr>
            <a:r>
              <a:rPr lang="en-US" b="0" baseline="30000" dirty="0">
                <a:solidFill>
                  <a:srgbClr val="FFC000"/>
                </a:solidFill>
                <a:latin typeface="Teen" pitchFamily="2" charset="0"/>
              </a:rPr>
              <a:t>38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And he that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taketh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not his cross, and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followeth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after me, is not worthy of me.</a:t>
            </a:r>
          </a:p>
          <a:p>
            <a:pPr>
              <a:lnSpc>
                <a:spcPct val="80000"/>
              </a:lnSpc>
            </a:pPr>
            <a:r>
              <a:rPr lang="en-US" b="0" baseline="30000" dirty="0">
                <a:solidFill>
                  <a:srgbClr val="FFC000"/>
                </a:solidFill>
                <a:latin typeface="Teen" pitchFamily="2" charset="0"/>
              </a:rPr>
              <a:t>39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He that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findeth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his life shall lose it: and he that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loseth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his life for my sake shall find it.</a:t>
            </a:r>
          </a:p>
        </p:txBody>
      </p:sp>
    </p:spTree>
    <p:extLst>
      <p:ext uri="{BB962C8B-B14F-4D97-AF65-F5344CB8AC3E}">
        <p14:creationId xmlns:p14="http://schemas.microsoft.com/office/powerpoint/2010/main" val="15651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1546457"/>
            <a:ext cx="9144000" cy="446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9900" b="0" dirty="0" smtClean="0">
                <a:solidFill>
                  <a:srgbClr val="FFFF00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ABUNDANT LIFE!</a:t>
            </a:r>
            <a:endParaRPr lang="en-US" sz="19900" b="0" dirty="0">
              <a:solidFill>
                <a:srgbClr val="FFFF00"/>
              </a:solidFill>
              <a:effectLst>
                <a:glow rad="317500">
                  <a:schemeClr val="accent4">
                    <a:satMod val="175000"/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1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9550" y="1891719"/>
            <a:ext cx="8724901" cy="3074563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3979" y="1892554"/>
            <a:ext cx="8616043" cy="307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John 10:10</a:t>
            </a:r>
            <a: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thief cometh not, but for to steal, and to kill, and to destroy: I am come that they might have life, and that they might have it more abundantly.</a:t>
            </a:r>
          </a:p>
        </p:txBody>
      </p:sp>
    </p:spTree>
    <p:extLst>
      <p:ext uri="{BB962C8B-B14F-4D97-AF65-F5344CB8AC3E}">
        <p14:creationId xmlns:p14="http://schemas.microsoft.com/office/powerpoint/2010/main" val="327082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348419"/>
            <a:ext cx="9144000" cy="361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BURY THE ENEMY AND SURRENDER COMPLETELY TO JESUS CHRIST</a:t>
            </a:r>
            <a:endParaRPr lang="en-US" sz="11500" b="0" dirty="0">
              <a:solidFill>
                <a:schemeClr val="bg1"/>
              </a:solidFill>
              <a:effectLst>
                <a:glow rad="317500">
                  <a:schemeClr val="accent4">
                    <a:satMod val="175000"/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5393382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66FFFF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Lose The Excuses!</a:t>
            </a:r>
            <a:endParaRPr lang="en-US" sz="9600" b="0" dirty="0">
              <a:solidFill>
                <a:srgbClr val="66FFFF"/>
              </a:solidFill>
              <a:effectLst>
                <a:glow rad="317500">
                  <a:schemeClr val="accent4">
                    <a:satMod val="175000"/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237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348419"/>
            <a:ext cx="9144000" cy="361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BURY THE ENEMY AND SURRENDER COMPLETELY TO JESUS CHRIST</a:t>
            </a:r>
            <a:endParaRPr lang="en-US" sz="11500" b="0" dirty="0">
              <a:solidFill>
                <a:schemeClr val="bg1"/>
              </a:solidFill>
              <a:effectLst>
                <a:glow rad="317500">
                  <a:schemeClr val="accent4">
                    <a:satMod val="175000"/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5393382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66FFFF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Lose The Bad Attitude!</a:t>
            </a:r>
            <a:endParaRPr lang="en-US" sz="9600" b="0" dirty="0">
              <a:solidFill>
                <a:srgbClr val="66FFFF"/>
              </a:solidFill>
              <a:effectLst>
                <a:glow rad="317500">
                  <a:schemeClr val="accent4">
                    <a:satMod val="175000"/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581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348419"/>
            <a:ext cx="9144000" cy="361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BURY THE ENEMY AND SURRENDER COMPLETELY TO JESUS CHRIST</a:t>
            </a:r>
            <a:endParaRPr lang="en-US" sz="11500" b="0" dirty="0">
              <a:solidFill>
                <a:schemeClr val="bg1"/>
              </a:solidFill>
              <a:effectLst>
                <a:glow rad="317500">
                  <a:schemeClr val="accent4">
                    <a:satMod val="175000"/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5393382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smtClean="0">
                <a:solidFill>
                  <a:srgbClr val="66FFFF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Lose The Poor Decisions!</a:t>
            </a:r>
            <a:endParaRPr lang="en-US" sz="9600" b="0" dirty="0">
              <a:solidFill>
                <a:srgbClr val="66FFFF"/>
              </a:solidFill>
              <a:effectLst>
                <a:glow rad="317500">
                  <a:schemeClr val="accent4">
                    <a:satMod val="175000"/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017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348419"/>
            <a:ext cx="9144000" cy="361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BURY THE ENEMY AND SURRENDER COMPLETELY TO JESUS CHRIST</a:t>
            </a:r>
            <a:endParaRPr lang="en-US" sz="11500" b="0" dirty="0">
              <a:solidFill>
                <a:schemeClr val="bg1"/>
              </a:solidFill>
              <a:effectLst>
                <a:glow rad="317500">
                  <a:schemeClr val="accent4">
                    <a:satMod val="175000"/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5246625"/>
            <a:ext cx="9144000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FFFF00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DON</a:t>
            </a:r>
            <a:r>
              <a:rPr lang="en-US" sz="11500" b="0" dirty="0" smtClean="0">
                <a:solidFill>
                  <a:srgbClr val="FFFF00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Sakkal Majalla" pitchFamily="2" charset="-78"/>
              </a:rPr>
              <a:t>’</a:t>
            </a:r>
            <a:r>
              <a:rPr lang="en-US" sz="11500" b="0" dirty="0" smtClean="0">
                <a:solidFill>
                  <a:srgbClr val="FFFF00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T LOOK BACK!</a:t>
            </a:r>
            <a:endParaRPr lang="en-US" sz="11500" b="0" dirty="0">
              <a:solidFill>
                <a:srgbClr val="FFFF00"/>
              </a:solidFill>
              <a:effectLst>
                <a:glow rad="317500">
                  <a:schemeClr val="accent4">
                    <a:satMod val="175000"/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828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1293993"/>
            <a:ext cx="9144000" cy="427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9600" b="0" dirty="0" err="1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Joab</a:t>
            </a:r>
            <a:r>
              <a:rPr lang="en-US" sz="96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 and his brother </a:t>
            </a:r>
            <a:r>
              <a:rPr lang="en-US" sz="9600" b="0" dirty="0" err="1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Abashai</a:t>
            </a:r>
            <a:r>
              <a:rPr lang="en-US" sz="96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, left him (AMASA) lying in the road, and continued after Sheba</a:t>
            </a:r>
            <a:endParaRPr lang="en-US" sz="9600" b="0" dirty="0">
              <a:solidFill>
                <a:schemeClr val="bg1"/>
              </a:solidFill>
              <a:effectLst>
                <a:glow rad="317500">
                  <a:schemeClr val="accent4">
                    <a:satMod val="175000"/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776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1618473"/>
            <a:ext cx="9144000" cy="418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2500" b="0" dirty="0" smtClean="0">
                <a:solidFill>
                  <a:srgbClr val="FFFF00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I Will Look Forward</a:t>
            </a:r>
            <a:br>
              <a:rPr lang="en-US" sz="12500" b="0" dirty="0" smtClean="0">
                <a:solidFill>
                  <a:srgbClr val="FFFF00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</a:br>
            <a:r>
              <a:rPr lang="en-US" sz="12500" b="0" dirty="0" smtClean="0">
                <a:solidFill>
                  <a:srgbClr val="FFFF00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To My Abundant</a:t>
            </a:r>
            <a:br>
              <a:rPr lang="en-US" sz="12500" b="0" dirty="0" smtClean="0">
                <a:solidFill>
                  <a:srgbClr val="FFFF00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</a:br>
            <a:r>
              <a:rPr lang="en-US" sz="12500" b="0" dirty="0" smtClean="0">
                <a:solidFill>
                  <a:srgbClr val="FFFF00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Life In CHRIST!</a:t>
            </a:r>
            <a:endParaRPr lang="en-US" sz="12500" b="0" dirty="0">
              <a:solidFill>
                <a:srgbClr val="FFFF00"/>
              </a:solidFill>
              <a:effectLst>
                <a:glow rad="317500">
                  <a:schemeClr val="accent4">
                    <a:satMod val="175000"/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45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63979" y="181958"/>
            <a:ext cx="8616043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Ephesians 3:14-21</a:t>
            </a: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baseline="30000" dirty="0">
                <a:solidFill>
                  <a:srgbClr val="FFC000"/>
                </a:solidFill>
                <a:latin typeface="Teen" pitchFamily="2" charset="0"/>
              </a:rPr>
              <a:t>14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For this cause I bow my knees unto the Father of our Lord Jesus Christ,</a:t>
            </a:r>
          </a:p>
          <a:p>
            <a:pPr>
              <a:lnSpc>
                <a:spcPct val="80000"/>
              </a:lnSpc>
            </a:pPr>
            <a:r>
              <a:rPr lang="en-US" b="0" baseline="30000" dirty="0">
                <a:solidFill>
                  <a:srgbClr val="FFC000"/>
                </a:solidFill>
                <a:latin typeface="Teen" pitchFamily="2" charset="0"/>
              </a:rPr>
              <a:t>15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Of whom the whole family in heaven and earth is named,</a:t>
            </a:r>
          </a:p>
          <a:p>
            <a:pPr>
              <a:lnSpc>
                <a:spcPct val="80000"/>
              </a:lnSpc>
            </a:pPr>
            <a:r>
              <a:rPr lang="en-US" b="0" baseline="30000" dirty="0">
                <a:solidFill>
                  <a:srgbClr val="FFC000"/>
                </a:solidFill>
                <a:latin typeface="Teen" pitchFamily="2" charset="0"/>
              </a:rPr>
              <a:t>16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That he would grant you, according to the riches of his glory, to be strengthened with might by his Spirit in the inner man;</a:t>
            </a:r>
          </a:p>
          <a:p>
            <a:pPr>
              <a:lnSpc>
                <a:spcPct val="80000"/>
              </a:lnSpc>
            </a:pPr>
            <a:r>
              <a:rPr lang="en-US" b="0" baseline="30000" dirty="0">
                <a:solidFill>
                  <a:srgbClr val="FFC000"/>
                </a:solidFill>
                <a:latin typeface="Teen" pitchFamily="2" charset="0"/>
              </a:rPr>
              <a:t>17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That Christ may dwell in your hearts by faith; that ye, being rooted and grounded in love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,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8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63979" y="1413064"/>
            <a:ext cx="8616043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Ephesians 3:14-21</a:t>
            </a: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C000"/>
                </a:solidFill>
                <a:latin typeface="Teen" pitchFamily="2" charset="0"/>
              </a:rPr>
              <a:t>18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May be able to comprehend with all saints what is the breadth, and length, and depth, and height;</a:t>
            </a:r>
          </a:p>
          <a:p>
            <a:pPr>
              <a:lnSpc>
                <a:spcPct val="80000"/>
              </a:lnSpc>
            </a:pPr>
            <a:r>
              <a:rPr lang="en-US" b="0" baseline="30000" dirty="0">
                <a:solidFill>
                  <a:srgbClr val="FFC000"/>
                </a:solidFill>
                <a:latin typeface="Teen" pitchFamily="2" charset="0"/>
              </a:rPr>
              <a:t>19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And to know the love of Christ, which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passeth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knowledge, that ye might be filled with all the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fulness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of God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30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63979" y="1413064"/>
            <a:ext cx="8616043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Ephesians 3:14-21</a:t>
            </a: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C000"/>
                </a:solidFill>
                <a:latin typeface="Teen" pitchFamily="2" charset="0"/>
              </a:rPr>
              <a:t>20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Now unto him that is able to do exceeding abundantly above all that we ask or think, according to the power that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worketh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in us,</a:t>
            </a:r>
          </a:p>
          <a:p>
            <a:pPr>
              <a:lnSpc>
                <a:spcPct val="80000"/>
              </a:lnSpc>
            </a:pPr>
            <a:r>
              <a:rPr lang="en-US" b="0" baseline="30000" dirty="0">
                <a:solidFill>
                  <a:srgbClr val="FFC000"/>
                </a:solidFill>
                <a:latin typeface="Teen" pitchFamily="2" charset="0"/>
              </a:rPr>
              <a:t>21</a:t>
            </a:r>
            <a:r>
              <a:rPr lang="en-US" b="0" baseline="30000" dirty="0">
                <a:solidFill>
                  <a:schemeClr val="bg1"/>
                </a:solidFill>
                <a:latin typeface="Teen" pitchFamily="2" charset="0"/>
              </a:rPr>
              <a:t> 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Unto him be glory in the church by Christ Jesus throughout all ages, world without end. Amen.</a:t>
            </a:r>
          </a:p>
        </p:txBody>
      </p:sp>
    </p:spTree>
    <p:extLst>
      <p:ext uri="{BB962C8B-B14F-4D97-AF65-F5344CB8AC3E}">
        <p14:creationId xmlns:p14="http://schemas.microsoft.com/office/powerpoint/2010/main" val="190896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5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6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-4" y="621333"/>
            <a:ext cx="9144000" cy="261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FFFF00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JOAB HAD NO PROBLEM MOVING ON!</a:t>
            </a:r>
            <a:endParaRPr lang="en-US" sz="11500" b="0" dirty="0">
              <a:solidFill>
                <a:srgbClr val="FFFF00"/>
              </a:solidFill>
              <a:effectLst>
                <a:glow rad="317500">
                  <a:schemeClr val="accent4">
                    <a:satMod val="175000"/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5" y="3582285"/>
            <a:ext cx="5709685" cy="2772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endParaRPr lang="en-US" spc="-150">
              <a:solidFill>
                <a:srgbClr val="FFFFFF"/>
              </a:solidFill>
              <a:latin typeface="CHANTAL" pitchFamily="2" charset="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1557" y="3140474"/>
            <a:ext cx="869243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FF"/>
              </a:buClr>
            </a:pPr>
            <a:r>
              <a:rPr lang="en-US" sz="600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He left burying the dead to somebody else</a:t>
            </a:r>
            <a:endParaRPr lang="en-US" sz="6000" dirty="0">
              <a:ln>
                <a:solidFill>
                  <a:srgbClr val="000000"/>
                </a:solidFill>
              </a:ln>
              <a:solidFill>
                <a:schemeClr val="bg1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6" y="4482192"/>
            <a:ext cx="5709685" cy="2772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endParaRPr lang="en-US" spc="-150">
              <a:solidFill>
                <a:srgbClr val="FFFFFF"/>
              </a:solidFill>
              <a:latin typeface="CHANTAL" pitchFamily="2" charset="2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1556" y="4345184"/>
            <a:ext cx="8692438" cy="132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Aft>
                <a:spcPct val="40000"/>
              </a:spcAft>
              <a:buClr>
                <a:srgbClr val="FFFFFF"/>
              </a:buClr>
            </a:pPr>
            <a:r>
              <a:rPr lang="en-US" sz="6000" dirty="0" smtClean="0">
                <a:ln>
                  <a:solidFill>
                    <a:srgbClr val="000000"/>
                  </a:solidFill>
                </a:ln>
                <a:solidFill>
                  <a:srgbClr val="00FFFF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He had orders from the King to stop a</a:t>
            </a:r>
            <a:br>
              <a:rPr lang="en-US" sz="6000" dirty="0" smtClean="0">
                <a:ln>
                  <a:solidFill>
                    <a:srgbClr val="000000"/>
                  </a:solidFill>
                </a:ln>
                <a:solidFill>
                  <a:srgbClr val="00FFFF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</a:br>
            <a:r>
              <a:rPr lang="en-US" sz="6000" dirty="0" smtClean="0">
                <a:ln>
                  <a:solidFill>
                    <a:srgbClr val="000000"/>
                  </a:solidFill>
                </a:ln>
                <a:solidFill>
                  <a:srgbClr val="00FFFF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rebel and his forces</a:t>
            </a:r>
            <a:endParaRPr lang="en-US" sz="6000" dirty="0">
              <a:ln>
                <a:solidFill>
                  <a:srgbClr val="000000"/>
                </a:solidFill>
              </a:ln>
              <a:solidFill>
                <a:schemeClr val="bg1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7" y="5891900"/>
            <a:ext cx="5709685" cy="2772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endParaRPr lang="en-US" spc="-150">
              <a:solidFill>
                <a:srgbClr val="FFFFFF"/>
              </a:solidFill>
              <a:latin typeface="CHANTAL" pitchFamily="2" charset="2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1555" y="5471674"/>
            <a:ext cx="869243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FF"/>
              </a:buClr>
            </a:pPr>
            <a:r>
              <a:rPr lang="en-US" sz="600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He knew he had a purpose</a:t>
            </a:r>
            <a:endParaRPr lang="en-US" sz="6000" dirty="0">
              <a:ln>
                <a:solidFill>
                  <a:srgbClr val="000000"/>
                </a:solidFill>
              </a:ln>
              <a:solidFill>
                <a:schemeClr val="bg1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866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-8" y="474576"/>
            <a:ext cx="9144000" cy="297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Many Don</a:t>
            </a:r>
            <a:r>
              <a:rPr lang="en-US" sz="88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Sakkal Majalla" pitchFamily="2" charset="-78"/>
              </a:rPr>
              <a:t>’</a:t>
            </a:r>
            <a:r>
              <a:rPr lang="en-US" sz="88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t Move On To Open Roads Because They Can</a:t>
            </a:r>
            <a:r>
              <a:rPr lang="en-US" sz="88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Sakkal Majalla" pitchFamily="2" charset="-78"/>
              </a:rPr>
              <a:t>’</a:t>
            </a:r>
            <a:r>
              <a:rPr lang="en-US" sz="88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t Get Past Their Past!</a:t>
            </a:r>
            <a:endParaRPr lang="en-US" sz="8800" b="0" dirty="0">
              <a:solidFill>
                <a:schemeClr val="bg1"/>
              </a:solidFill>
              <a:effectLst>
                <a:glow rad="317500">
                  <a:schemeClr val="accent4">
                    <a:satMod val="175000"/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5" y="3898377"/>
            <a:ext cx="5709685" cy="2772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endParaRPr lang="en-US" spc="-150">
              <a:solidFill>
                <a:srgbClr val="FFFFFF"/>
              </a:solidFill>
              <a:latin typeface="CHANTAL" pitchFamily="2" charset="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62441" y="3287231"/>
            <a:ext cx="828155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FF"/>
              </a:buClr>
            </a:pPr>
            <a:r>
              <a:rPr lang="en-US" sz="800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PAST HURTS</a:t>
            </a:r>
            <a:endParaRPr lang="en-US" sz="8000" dirty="0">
              <a:ln>
                <a:solidFill>
                  <a:srgbClr val="000000"/>
                </a:solidFill>
              </a:ln>
              <a:solidFill>
                <a:schemeClr val="bg1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6" y="4907144"/>
            <a:ext cx="5709685" cy="2772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endParaRPr lang="en-US" spc="-150">
              <a:solidFill>
                <a:srgbClr val="FFFFFF"/>
              </a:solidFill>
              <a:latin typeface="CHANTAL" pitchFamily="2" charset="2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62440" y="4295998"/>
            <a:ext cx="828155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FF"/>
              </a:buClr>
            </a:pPr>
            <a:r>
              <a:rPr lang="en-US" sz="8000" dirty="0" smtClean="0">
                <a:ln>
                  <a:solidFill>
                    <a:srgbClr val="000000"/>
                  </a:solidFill>
                </a:ln>
                <a:solidFill>
                  <a:srgbClr val="00FFFF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PAST RELATIONSHIPS</a:t>
            </a:r>
            <a:endParaRPr lang="en-US" sz="8000" dirty="0">
              <a:ln>
                <a:solidFill>
                  <a:srgbClr val="000000"/>
                </a:solidFill>
              </a:ln>
              <a:solidFill>
                <a:schemeClr val="bg1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7" y="5895129"/>
            <a:ext cx="5709685" cy="2772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endParaRPr lang="en-US" spc="-150">
              <a:solidFill>
                <a:srgbClr val="FFFFFF"/>
              </a:solidFill>
              <a:latin typeface="CHANTAL" pitchFamily="2" charset="2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62439" y="5305568"/>
            <a:ext cx="828155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FF"/>
              </a:buClr>
            </a:pPr>
            <a:r>
              <a:rPr lang="en-US" sz="800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PAST FAILURES</a:t>
            </a:r>
            <a:endParaRPr lang="en-US" sz="8000" dirty="0">
              <a:ln>
                <a:solidFill>
                  <a:srgbClr val="000000"/>
                </a:solidFill>
              </a:ln>
              <a:solidFill>
                <a:schemeClr val="bg1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393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686894"/>
            <a:ext cx="9144000" cy="315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9900" b="0" u="sng" dirty="0" smtClean="0">
                <a:solidFill>
                  <a:srgbClr val="FFFF00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KEYWORD</a:t>
            </a:r>
            <a:endParaRPr lang="en-US" sz="19900" b="0" u="sng" dirty="0">
              <a:solidFill>
                <a:srgbClr val="FFFF00"/>
              </a:solidFill>
              <a:effectLst>
                <a:glow rad="317500">
                  <a:schemeClr val="accent4">
                    <a:satMod val="175000"/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2672068"/>
            <a:ext cx="9144000" cy="37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2390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7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PAST!</a:t>
            </a:r>
            <a:endParaRPr lang="en-US" sz="23900" dirty="0">
              <a:solidFill>
                <a:srgbClr val="00FFFF"/>
              </a:solidFill>
              <a:effectLst>
                <a:glow rad="317500">
                  <a:schemeClr val="accent4">
                    <a:satMod val="175000"/>
                    <a:alpha val="7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249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1288476"/>
            <a:ext cx="4027715" cy="39679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endParaRPr lang="en-US" b="0" spc="-15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2" y="2645587"/>
            <a:ext cx="4027715" cy="39679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endParaRPr lang="en-US" b="0" spc="-15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3" y="3981916"/>
            <a:ext cx="4027715" cy="39679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endParaRPr lang="en-US" b="0" spc="-15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4" y="5336722"/>
            <a:ext cx="4027715" cy="39679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endParaRPr lang="en-US" sz="4400" b="0" spc="-15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746372"/>
            <a:ext cx="1483466" cy="1480998"/>
          </a:xfrm>
          <a:prstGeom prst="rect">
            <a:avLst/>
          </a:prstGeom>
          <a:effectLst>
            <a:glow rad="508000">
              <a:schemeClr val="accent4">
                <a:satMod val="175000"/>
                <a:alpha val="50000"/>
              </a:schemeClr>
            </a:glow>
          </a:effec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79323" y="645114"/>
            <a:ext cx="8364677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FF"/>
              </a:buClr>
            </a:pPr>
            <a:r>
              <a:rPr lang="en-US" sz="10500" spc="3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K</a:t>
            </a:r>
            <a:r>
              <a:rPr lang="en-US" sz="10500" spc="30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ill It</a:t>
            </a:r>
            <a:endParaRPr lang="en-US" sz="6000" dirty="0">
              <a:ln>
                <a:solidFill>
                  <a:srgbClr val="000000"/>
                </a:solidFill>
              </a:ln>
              <a:solidFill>
                <a:schemeClr val="bg1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0" y="2103483"/>
            <a:ext cx="1483466" cy="1480998"/>
          </a:xfrm>
          <a:prstGeom prst="rect">
            <a:avLst/>
          </a:prstGeom>
          <a:effectLst>
            <a:glow rad="508000">
              <a:schemeClr val="accent4">
                <a:satMod val="175000"/>
                <a:alpha val="5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3439812"/>
            <a:ext cx="1483466" cy="1480998"/>
          </a:xfrm>
          <a:prstGeom prst="rect">
            <a:avLst/>
          </a:prstGeom>
          <a:effectLst>
            <a:glow rad="508000">
              <a:schemeClr val="accent4">
                <a:satMod val="175000"/>
                <a:alpha val="5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4818623"/>
            <a:ext cx="1483466" cy="1480998"/>
          </a:xfrm>
          <a:prstGeom prst="rect">
            <a:avLst/>
          </a:prstGeom>
          <a:effectLst>
            <a:glow rad="508000">
              <a:schemeClr val="accent4">
                <a:satMod val="175000"/>
                <a:alpha val="50000"/>
              </a:schemeClr>
            </a:glow>
          </a:effectLst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779322" y="2002225"/>
            <a:ext cx="8364677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FF"/>
              </a:buClr>
            </a:pPr>
            <a:r>
              <a:rPr lang="en-US" sz="10500" spc="3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Q</a:t>
            </a:r>
            <a:r>
              <a:rPr lang="en-US" sz="10500" spc="300" dirty="0" smtClean="0">
                <a:ln>
                  <a:solidFill>
                    <a:srgbClr val="000000"/>
                  </a:solidFill>
                </a:ln>
                <a:solidFill>
                  <a:srgbClr val="00FFFF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uit It</a:t>
            </a:r>
            <a:endParaRPr lang="en-US" sz="10500" spc="300" dirty="0">
              <a:ln>
                <a:solidFill>
                  <a:srgbClr val="000000"/>
                </a:solidFill>
              </a:ln>
              <a:solidFill>
                <a:srgbClr val="00FFFF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779321" y="3360139"/>
            <a:ext cx="8364677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FF"/>
              </a:buClr>
            </a:pPr>
            <a:r>
              <a:rPr lang="en-US" sz="10500" spc="3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D</a:t>
            </a:r>
            <a:r>
              <a:rPr lang="en-US" sz="10500" spc="300" dirty="0" smtClean="0">
                <a:ln>
                  <a:solidFill>
                    <a:srgbClr val="000000"/>
                  </a:solidFill>
                </a:ln>
                <a:solidFill>
                  <a:srgbClr val="FFFF99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rag It</a:t>
            </a:r>
            <a:endParaRPr lang="en-US" sz="6000" spc="300" dirty="0">
              <a:ln>
                <a:solidFill>
                  <a:srgbClr val="000000"/>
                </a:solidFill>
              </a:ln>
              <a:solidFill>
                <a:srgbClr val="FFFF99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779320" y="4714945"/>
            <a:ext cx="8364677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FF"/>
              </a:buClr>
            </a:pPr>
            <a:r>
              <a:rPr lang="en-US" sz="10500" spc="300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K</a:t>
            </a:r>
            <a:r>
              <a:rPr lang="en-US" sz="10500" spc="300" dirty="0" smtClean="0">
                <a:ln>
                  <a:solidFill>
                    <a:srgbClr val="000000"/>
                  </a:solidFill>
                </a:ln>
                <a:solidFill>
                  <a:srgbClr val="66FFFF"/>
                </a:solidFill>
                <a:effectLst>
                  <a:glow rad="228600">
                    <a:srgbClr val="000000">
                      <a:satMod val="175000"/>
                      <a:alpha val="7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ANTAL" pitchFamily="2" charset="2"/>
                <a:cs typeface="Sakkal Majalla" pitchFamily="2" charset="-78"/>
              </a:rPr>
              <a:t>now It</a:t>
            </a:r>
            <a:endParaRPr lang="en-US" sz="6000" spc="300" dirty="0">
              <a:ln>
                <a:solidFill>
                  <a:srgbClr val="000000"/>
                </a:solidFill>
              </a:ln>
              <a:solidFill>
                <a:srgbClr val="66FFFF"/>
              </a:solidFill>
              <a:effectLst>
                <a:glow rad="228600">
                  <a:srgbClr val="000000">
                    <a:satMod val="175000"/>
                    <a:alpha val="7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HANTAL" pitchFamily="2" charset="2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306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1" grpId="0"/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OUTPUT_FILE_NAME" val="EARL-03"/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oger's Font">
      <a:majorFont>
        <a:latin typeface="Teen"/>
        <a:ea typeface=""/>
        <a:cs typeface="Arial"/>
      </a:majorFont>
      <a:minorFont>
        <a:latin typeface="Tee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oger's Font">
      <a:majorFont>
        <a:latin typeface="Teen"/>
        <a:ea typeface=""/>
        <a:cs typeface="Arial"/>
      </a:majorFont>
      <a:minorFont>
        <a:latin typeface="Tee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45688</TotalTime>
  <Words>436</Words>
  <Application>Microsoft Office PowerPoint</Application>
  <PresentationFormat>On-screen Show (4:3)</PresentationFormat>
  <Paragraphs>156</Paragraphs>
  <Slides>56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Arial</vt:lpstr>
      <vt:lpstr>Libel Suit</vt:lpstr>
      <vt:lpstr>Tempus Sans ITC</vt:lpstr>
      <vt:lpstr>CHANTAL</vt:lpstr>
      <vt:lpstr>Sakkal Majalla</vt:lpstr>
      <vt:lpstr>Teen</vt:lpstr>
      <vt:lpstr>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RDJ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Burying The Enemy</dc:title>
  <dc:creator>RDJ</dc:creator>
  <cp:lastModifiedBy>Roger J</cp:lastModifiedBy>
  <cp:revision>3572</cp:revision>
  <dcterms:created xsi:type="dcterms:W3CDTF">2005-02-19T02:02:57Z</dcterms:created>
  <dcterms:modified xsi:type="dcterms:W3CDTF">2012-11-07T05:57:14Z</dcterms:modified>
</cp:coreProperties>
</file>