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77"/>
  </p:notesMasterIdLst>
  <p:sldIdLst>
    <p:sldId id="9488" r:id="rId3"/>
    <p:sldId id="10171" r:id="rId4"/>
    <p:sldId id="10507" r:id="rId5"/>
    <p:sldId id="10508" r:id="rId6"/>
    <p:sldId id="10510" r:id="rId7"/>
    <p:sldId id="10509" r:id="rId8"/>
    <p:sldId id="10511" r:id="rId9"/>
    <p:sldId id="10506" r:id="rId10"/>
    <p:sldId id="10512" r:id="rId11"/>
    <p:sldId id="10514" r:id="rId12"/>
    <p:sldId id="10433" r:id="rId13"/>
    <p:sldId id="10535" r:id="rId14"/>
    <p:sldId id="10536" r:id="rId15"/>
    <p:sldId id="10537" r:id="rId16"/>
    <p:sldId id="10538" r:id="rId17"/>
    <p:sldId id="10515" r:id="rId18"/>
    <p:sldId id="10539" r:id="rId19"/>
    <p:sldId id="10516" r:id="rId20"/>
    <p:sldId id="10540" r:id="rId21"/>
    <p:sldId id="10517" r:id="rId22"/>
    <p:sldId id="10541" r:id="rId23"/>
    <p:sldId id="10542" r:id="rId24"/>
    <p:sldId id="10518" r:id="rId25"/>
    <p:sldId id="10519" r:id="rId26"/>
    <p:sldId id="10543" r:id="rId27"/>
    <p:sldId id="10544" r:id="rId28"/>
    <p:sldId id="10545" r:id="rId29"/>
    <p:sldId id="10546" r:id="rId30"/>
    <p:sldId id="10547" r:id="rId31"/>
    <p:sldId id="10548" r:id="rId32"/>
    <p:sldId id="10520" r:id="rId33"/>
    <p:sldId id="10549" r:id="rId34"/>
    <p:sldId id="10550" r:id="rId35"/>
    <p:sldId id="10551" r:id="rId36"/>
    <p:sldId id="10552" r:id="rId37"/>
    <p:sldId id="10553" r:id="rId38"/>
    <p:sldId id="10554" r:id="rId39"/>
    <p:sldId id="10555" r:id="rId40"/>
    <p:sldId id="10556" r:id="rId41"/>
    <p:sldId id="10557" r:id="rId42"/>
    <p:sldId id="10558" r:id="rId43"/>
    <p:sldId id="10559" r:id="rId44"/>
    <p:sldId id="10521" r:id="rId45"/>
    <p:sldId id="10522" r:id="rId46"/>
    <p:sldId id="10523" r:id="rId47"/>
    <p:sldId id="10560" r:id="rId48"/>
    <p:sldId id="10561" r:id="rId49"/>
    <p:sldId id="10562" r:id="rId50"/>
    <p:sldId id="10563" r:id="rId51"/>
    <p:sldId id="10564" r:id="rId52"/>
    <p:sldId id="10565" r:id="rId53"/>
    <p:sldId id="10524" r:id="rId54"/>
    <p:sldId id="10525" r:id="rId55"/>
    <p:sldId id="10566" r:id="rId56"/>
    <p:sldId id="10567" r:id="rId57"/>
    <p:sldId id="10568" r:id="rId58"/>
    <p:sldId id="10569" r:id="rId59"/>
    <p:sldId id="10570" r:id="rId60"/>
    <p:sldId id="10571" r:id="rId61"/>
    <p:sldId id="10572" r:id="rId62"/>
    <p:sldId id="10573" r:id="rId63"/>
    <p:sldId id="10574" r:id="rId64"/>
    <p:sldId id="10575" r:id="rId65"/>
    <p:sldId id="10576" r:id="rId66"/>
    <p:sldId id="10526" r:id="rId67"/>
    <p:sldId id="10577" r:id="rId68"/>
    <p:sldId id="10578" r:id="rId69"/>
    <p:sldId id="10579" r:id="rId70"/>
    <p:sldId id="10580" r:id="rId71"/>
    <p:sldId id="10581" r:id="rId72"/>
    <p:sldId id="10582" r:id="rId73"/>
    <p:sldId id="10583" r:id="rId74"/>
    <p:sldId id="10446" r:id="rId75"/>
    <p:sldId id="10170" r:id="rId76"/>
  </p:sldIdLst>
  <p:sldSz cx="9144000" cy="6858000" type="screen4x3"/>
  <p:notesSz cx="6858000" cy="9144000"/>
  <p:embeddedFontLst>
    <p:embeddedFont>
      <p:font typeface="CHANTAL" pitchFamily="2" charset="2"/>
      <p:regular r:id="rId78"/>
    </p:embeddedFont>
    <p:embeddedFont>
      <p:font typeface="Libel Suit" pitchFamily="2" charset="0"/>
      <p:regular r:id="rId79"/>
    </p:embeddedFont>
    <p:embeddedFont>
      <p:font typeface="ZWAdobeF" pitchFamily="2" charset="0"/>
      <p:regular r:id="rId80"/>
    </p:embeddedFont>
    <p:embeddedFont>
      <p:font typeface="Tempus Sans ITC" pitchFamily="82" charset="0"/>
      <p:regular r:id="rId81"/>
    </p:embeddedFont>
    <p:embeddedFont>
      <p:font typeface="Teen" pitchFamily="2" charset="0"/>
      <p:regular r:id="rId82"/>
      <p:bold r:id="rId83"/>
      <p:italic r:id="rId84"/>
      <p:boldItalic r:id="rId85"/>
    </p:embeddedFont>
    <p:embeddedFont>
      <p:font typeface="Sakkal Majalla" pitchFamily="2" charset="-78"/>
      <p:regular r:id="rId86"/>
      <p:bold r:id="rId87"/>
    </p:embeddedFont>
    <p:embeddedFont>
      <p:font typeface="BattleLines" pitchFamily="34" charset="0"/>
      <p:regular r:id="rId88"/>
    </p:embeddedFont>
  </p:embeddedFont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99"/>
    <a:srgbClr val="FFFF66"/>
    <a:srgbClr val="CCECFF"/>
    <a:srgbClr val="66CCFF"/>
    <a:srgbClr val="7CF485"/>
    <a:srgbClr val="66FFFF"/>
    <a:srgbClr val="DCE038"/>
    <a:srgbClr val="CC9900"/>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69" autoAdjust="0"/>
    <p:restoredTop sz="94245" autoAdjust="0"/>
  </p:normalViewPr>
  <p:slideViewPr>
    <p:cSldViewPr snapToGrid="0">
      <p:cViewPr varScale="1">
        <p:scale>
          <a:sx n="87" d="100"/>
          <a:sy n="87" d="100"/>
        </p:scale>
        <p:origin x="-73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font" Target="fonts/font7.fntdata"/><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font" Target="fonts/font2.fntdata"/><Relationship Id="rId87" Type="http://schemas.openxmlformats.org/officeDocument/2006/relationships/font" Target="fonts/font10.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5.fntdata"/><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181B2464-35C1-4427-808B-2622A5B89447}" type="slidenum">
              <a:rPr lang="en-US"/>
              <a:pPr/>
              <a:t>‹#›</a:t>
            </a:fld>
            <a:endParaRPr lang="en-US"/>
          </a:p>
        </p:txBody>
      </p:sp>
    </p:spTree>
    <p:extLst>
      <p:ext uri="{BB962C8B-B14F-4D97-AF65-F5344CB8AC3E}">
        <p14:creationId xmlns:p14="http://schemas.microsoft.com/office/powerpoint/2010/main" val="20181308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1</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10</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11</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12</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13</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14</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15</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16</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17</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18</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19</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2</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20</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21</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22</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23</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24</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25</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26</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27</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28</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29</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3</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30</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31</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32</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33</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34</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35</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36</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37</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38</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39</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4</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40</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41</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42</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43</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44</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45</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46</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47</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48</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49</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5</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50</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51</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52</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53</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54</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55</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56</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57</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58</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59</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6</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60</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61</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62</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63</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64</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65</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66</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67</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68</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69</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7</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70</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71</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72</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73</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74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8</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solidFill>
                  <a:srgbClr val="000000"/>
                </a:solidFill>
              </a:rPr>
              <a:pPr/>
              <a:t>9</a:t>
            </a:fld>
            <a:endParaRPr lang="en-US">
              <a:solidFill>
                <a:srgbClr val="000000"/>
              </a:solidFill>
            </a:endParaRPr>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DE580C-ED6E-4DE4-BDB6-95C39EDD07AC}" type="slidenum">
              <a:rPr lang="en-US"/>
              <a:pPr/>
              <a:t>‹#›</a:t>
            </a:fld>
            <a:endParaRPr lang="en-US"/>
          </a:p>
        </p:txBody>
      </p:sp>
    </p:spTree>
    <p:extLst>
      <p:ext uri="{BB962C8B-B14F-4D97-AF65-F5344CB8AC3E}">
        <p14:creationId xmlns:p14="http://schemas.microsoft.com/office/powerpoint/2010/main" val="319918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F1E2A5-12C1-490A-ADDE-322B5F82B0AF}" type="slidenum">
              <a:rPr lang="en-US"/>
              <a:pPr/>
              <a:t>‹#›</a:t>
            </a:fld>
            <a:endParaRPr lang="en-US"/>
          </a:p>
        </p:txBody>
      </p:sp>
    </p:spTree>
    <p:extLst>
      <p:ext uri="{BB962C8B-B14F-4D97-AF65-F5344CB8AC3E}">
        <p14:creationId xmlns:p14="http://schemas.microsoft.com/office/powerpoint/2010/main" val="14799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590F70-025D-46E7-A6A3-0854CAF4067B}" type="slidenum">
              <a:rPr lang="en-US"/>
              <a:pPr/>
              <a:t>‹#›</a:t>
            </a:fld>
            <a:endParaRPr lang="en-US"/>
          </a:p>
        </p:txBody>
      </p:sp>
    </p:spTree>
    <p:extLst>
      <p:ext uri="{BB962C8B-B14F-4D97-AF65-F5344CB8AC3E}">
        <p14:creationId xmlns:p14="http://schemas.microsoft.com/office/powerpoint/2010/main" val="4038291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2EDF1D1-DF8A-4F3D-9F47-2FA82E28437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36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5B1768-63EE-4C78-B21F-8EC932490A58}" type="slidenum">
              <a:rPr lang="en-US"/>
              <a:pPr/>
              <a:t>‹#›</a:t>
            </a:fld>
            <a:endParaRPr lang="en-US"/>
          </a:p>
        </p:txBody>
      </p:sp>
    </p:spTree>
    <p:extLst>
      <p:ext uri="{BB962C8B-B14F-4D97-AF65-F5344CB8AC3E}">
        <p14:creationId xmlns:p14="http://schemas.microsoft.com/office/powerpoint/2010/main" val="95696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D04168-4B0C-4ED7-B1D9-26B3634B67F7}" type="slidenum">
              <a:rPr lang="en-US"/>
              <a:pPr/>
              <a:t>‹#›</a:t>
            </a:fld>
            <a:endParaRPr lang="en-US"/>
          </a:p>
        </p:txBody>
      </p:sp>
    </p:spTree>
    <p:extLst>
      <p:ext uri="{BB962C8B-B14F-4D97-AF65-F5344CB8AC3E}">
        <p14:creationId xmlns:p14="http://schemas.microsoft.com/office/powerpoint/2010/main" val="11007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C42EC0-32F7-4D0A-B541-C3A19E868DD0}" type="slidenum">
              <a:rPr lang="en-US"/>
              <a:pPr/>
              <a:t>‹#›</a:t>
            </a:fld>
            <a:endParaRPr lang="en-US"/>
          </a:p>
        </p:txBody>
      </p:sp>
    </p:spTree>
    <p:extLst>
      <p:ext uri="{BB962C8B-B14F-4D97-AF65-F5344CB8AC3E}">
        <p14:creationId xmlns:p14="http://schemas.microsoft.com/office/powerpoint/2010/main" val="38457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7DDF08B-D1C6-4E8B-B1C0-730568C45DD3}" type="slidenum">
              <a:rPr lang="en-US"/>
              <a:pPr/>
              <a:t>‹#›</a:t>
            </a:fld>
            <a:endParaRPr lang="en-US"/>
          </a:p>
        </p:txBody>
      </p:sp>
    </p:spTree>
    <p:extLst>
      <p:ext uri="{BB962C8B-B14F-4D97-AF65-F5344CB8AC3E}">
        <p14:creationId xmlns:p14="http://schemas.microsoft.com/office/powerpoint/2010/main" val="320062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E4C174-6F63-4C38-AD61-E99DF4D7B90B}" type="slidenum">
              <a:rPr lang="en-US"/>
              <a:pPr/>
              <a:t>‹#›</a:t>
            </a:fld>
            <a:endParaRPr lang="en-US"/>
          </a:p>
        </p:txBody>
      </p:sp>
    </p:spTree>
    <p:extLst>
      <p:ext uri="{BB962C8B-B14F-4D97-AF65-F5344CB8AC3E}">
        <p14:creationId xmlns:p14="http://schemas.microsoft.com/office/powerpoint/2010/main" val="390949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2EDF1D1-DF8A-4F3D-9F47-2FA82E284377}" type="slidenum">
              <a:rPr lang="en-US"/>
              <a:pPr/>
              <a:t>‹#›</a:t>
            </a:fld>
            <a:endParaRPr lang="en-US"/>
          </a:p>
        </p:txBody>
      </p:sp>
    </p:spTree>
    <p:extLst>
      <p:ext uri="{BB962C8B-B14F-4D97-AF65-F5344CB8AC3E}">
        <p14:creationId xmlns:p14="http://schemas.microsoft.com/office/powerpoint/2010/main" val="23136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145D26-9FAE-4565-A816-BC47CEFB5E90}" type="slidenum">
              <a:rPr lang="en-US"/>
              <a:pPr/>
              <a:t>‹#›</a:t>
            </a:fld>
            <a:endParaRPr lang="en-US"/>
          </a:p>
        </p:txBody>
      </p:sp>
    </p:spTree>
    <p:extLst>
      <p:ext uri="{BB962C8B-B14F-4D97-AF65-F5344CB8AC3E}">
        <p14:creationId xmlns:p14="http://schemas.microsoft.com/office/powerpoint/2010/main" val="279658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1BBF3B-C318-4182-B715-FB8A61CC1C0F}" type="slidenum">
              <a:rPr lang="en-US"/>
              <a:pPr/>
              <a:t>‹#›</a:t>
            </a:fld>
            <a:endParaRPr lang="en-US"/>
          </a:p>
        </p:txBody>
      </p:sp>
    </p:spTree>
    <p:extLst>
      <p:ext uri="{BB962C8B-B14F-4D97-AF65-F5344CB8AC3E}">
        <p14:creationId xmlns:p14="http://schemas.microsoft.com/office/powerpoint/2010/main" val="126091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385D31A4-8163-431A-863B-7D6C35F3CDB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385D31A4-8163-431A-863B-7D6C35F3CDB9}"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9.jpg"/><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4.jpg"/><Relationship Id="rId4" Type="http://schemas.openxmlformats.org/officeDocument/2006/relationships/image" Target="../media/image1.jpg"/></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5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6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6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6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6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5.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8.jpg"/></Relationships>
</file>

<file path=ppt/slides/_rels/slide6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2.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7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3.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1.jpg"/></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4*#ppt_w"/>
                                          </p:val>
                                        </p:tav>
                                        <p:tav tm="100000">
                                          <p:val>
                                            <p:strVal val="#ppt_w"/>
                                          </p:val>
                                        </p:tav>
                                      </p:tavLst>
                                    </p:anim>
                                    <p:anim calcmode="lin" valueType="num">
                                      <p:cBhvr>
                                        <p:cTn id="8" dur="10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75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5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353336"/>
            <a:ext cx="9144000" cy="343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5000"/>
              </a:lnSpc>
              <a:spcAft>
                <a:spcPct val="40000"/>
              </a:spcAft>
              <a:buClr>
                <a:srgbClr val="FFFF99"/>
              </a:buClr>
            </a:pPr>
            <a:r>
              <a:rPr lang="en-US" sz="14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BattleLines" pitchFamily="34" charset="0"/>
                <a:cs typeface="ZWAdobeF" pitchFamily="2" charset="0"/>
              </a:rPr>
              <a:t>Shaking Off</a:t>
            </a:r>
            <a:br>
              <a:rPr lang="en-US" sz="14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BattleLines" pitchFamily="34" charset="0"/>
                <a:cs typeface="ZWAdobeF" pitchFamily="2" charset="0"/>
              </a:rPr>
            </a:br>
            <a:r>
              <a:rPr lang="en-US" sz="14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BattleLines" pitchFamily="34" charset="0"/>
                <a:cs typeface="ZWAdobeF" pitchFamily="2" charset="0"/>
              </a:rPr>
              <a:t>The Snake!</a:t>
            </a:r>
            <a:endParaRPr lang="en-US" sz="181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BattleLines" pitchFamily="34" charset="0"/>
              <a:cs typeface="ZWAdobeF" pitchFamily="2" charset="0"/>
            </a:endParaRPr>
          </a:p>
        </p:txBody>
      </p:sp>
    </p:spTree>
    <p:extLst>
      <p:ext uri="{BB962C8B-B14F-4D97-AF65-F5344CB8AC3E}">
        <p14:creationId xmlns:p14="http://schemas.microsoft.com/office/powerpoint/2010/main" val="15136729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32" presetClass="emph" presetSubtype="0" repeatCount="3000" fill="hold" grpId="1" nodeType="after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par>
                          <p:cTn id="16" fill="hold">
                            <p:stCondLst>
                              <p:cond delay="3500"/>
                            </p:stCondLst>
                            <p:childTnLst>
                              <p:par>
                                <p:cTn id="17" presetID="32" presetClass="emph" presetSubtype="0" repeatCount="3000" fill="hold" grpId="2" nodeType="afterEffect">
                                  <p:stCondLst>
                                    <p:cond delay="0"/>
                                  </p:stCondLst>
                                  <p:childTnLst>
                                    <p:animRot by="120000">
                                      <p:cBhvr>
                                        <p:cTn id="18" dur="100" fill="hold">
                                          <p:stCondLst>
                                            <p:cond delay="0"/>
                                          </p:stCondLst>
                                        </p:cTn>
                                        <p:tgtEl>
                                          <p:spTgt spid="2"/>
                                        </p:tgtEl>
                                        <p:attrNameLst>
                                          <p:attrName>r</p:attrName>
                                        </p:attrNameLst>
                                      </p:cBhvr>
                                    </p:animRot>
                                    <p:animRot by="-240000">
                                      <p:cBhvr>
                                        <p:cTn id="19" dur="200" fill="hold">
                                          <p:stCondLst>
                                            <p:cond delay="200"/>
                                          </p:stCondLst>
                                        </p:cTn>
                                        <p:tgtEl>
                                          <p:spTgt spid="2"/>
                                        </p:tgtEl>
                                        <p:attrNameLst>
                                          <p:attrName>r</p:attrName>
                                        </p:attrNameLst>
                                      </p:cBhvr>
                                    </p:animRot>
                                    <p:animRot by="240000">
                                      <p:cBhvr>
                                        <p:cTn id="20" dur="200" fill="hold">
                                          <p:stCondLst>
                                            <p:cond delay="400"/>
                                          </p:stCondLst>
                                        </p:cTn>
                                        <p:tgtEl>
                                          <p:spTgt spid="2"/>
                                        </p:tgtEl>
                                        <p:attrNameLst>
                                          <p:attrName>r</p:attrName>
                                        </p:attrNameLst>
                                      </p:cBhvr>
                                    </p:animRot>
                                    <p:animRot by="-240000">
                                      <p:cBhvr>
                                        <p:cTn id="21" dur="200" fill="hold">
                                          <p:stCondLst>
                                            <p:cond delay="600"/>
                                          </p:stCondLst>
                                        </p:cTn>
                                        <p:tgtEl>
                                          <p:spTgt spid="2"/>
                                        </p:tgtEl>
                                        <p:attrNameLst>
                                          <p:attrName>r</p:attrName>
                                        </p:attrNameLst>
                                      </p:cBhvr>
                                    </p:animRot>
                                    <p:animRot by="120000">
                                      <p:cBhvr>
                                        <p:cTn id="22"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15"/>
          <p:cNvSpPr>
            <a:spLocks noChangeArrowheads="1"/>
          </p:cNvSpPr>
          <p:nvPr/>
        </p:nvSpPr>
        <p:spPr bwMode="auto">
          <a:xfrm>
            <a:off x="209550" y="913935"/>
            <a:ext cx="8724901" cy="5030131"/>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17" name="Text Box 3"/>
          <p:cNvSpPr txBox="1">
            <a:spLocks noChangeArrowheads="1"/>
          </p:cNvSpPr>
          <p:nvPr/>
        </p:nvSpPr>
        <p:spPr bwMode="auto">
          <a:xfrm>
            <a:off x="263979" y="920621"/>
            <a:ext cx="8616043" cy="5016758"/>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Acts 27:41-44</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a:solidFill>
                  <a:srgbClr val="FFC000"/>
                </a:solidFill>
                <a:latin typeface="Teen" pitchFamily="2" charset="0"/>
              </a:rPr>
              <a:t>41</a:t>
            </a:r>
            <a:r>
              <a:rPr lang="en-US" b="0" dirty="0">
                <a:solidFill>
                  <a:schemeClr val="bg1"/>
                </a:solidFill>
                <a:latin typeface="Teen" pitchFamily="2" charset="0"/>
              </a:rPr>
              <a:t>And falling into a place where two seas met, they ran the ship aground; and the forepart stuck fast, and remained </a:t>
            </a:r>
            <a:r>
              <a:rPr lang="en-US" b="0" dirty="0" err="1">
                <a:solidFill>
                  <a:schemeClr val="bg1"/>
                </a:solidFill>
                <a:latin typeface="Teen" pitchFamily="2" charset="0"/>
              </a:rPr>
              <a:t>unmoveable</a:t>
            </a:r>
            <a:r>
              <a:rPr lang="en-US" b="0" dirty="0">
                <a:solidFill>
                  <a:schemeClr val="bg1"/>
                </a:solidFill>
                <a:latin typeface="Teen" pitchFamily="2" charset="0"/>
              </a:rPr>
              <a:t>, but the hinder part was broken with the violence of the waves. </a:t>
            </a:r>
          </a:p>
          <a:p>
            <a:pPr>
              <a:lnSpc>
                <a:spcPct val="80000"/>
              </a:lnSpc>
            </a:pPr>
            <a:r>
              <a:rPr lang="en-US" b="0" baseline="30000" dirty="0" smtClean="0">
                <a:solidFill>
                  <a:srgbClr val="FFC000"/>
                </a:solidFill>
                <a:latin typeface="Teen" pitchFamily="2" charset="0"/>
              </a:rPr>
              <a:t>42</a:t>
            </a:r>
            <a:r>
              <a:rPr lang="en-US" b="0" dirty="0" smtClean="0">
                <a:solidFill>
                  <a:schemeClr val="bg1"/>
                </a:solidFill>
                <a:latin typeface="Teen" pitchFamily="2" charset="0"/>
              </a:rPr>
              <a:t>And </a:t>
            </a:r>
            <a:r>
              <a:rPr lang="en-US" b="0" dirty="0">
                <a:solidFill>
                  <a:schemeClr val="bg1"/>
                </a:solidFill>
                <a:latin typeface="Teen" pitchFamily="2" charset="0"/>
              </a:rPr>
              <a:t>the soldiers' counsel was to kill the prisoners, lest any of them should swim out, and escape. </a:t>
            </a:r>
          </a:p>
        </p:txBody>
      </p:sp>
    </p:spTree>
    <p:extLst>
      <p:ext uri="{BB962C8B-B14F-4D97-AF65-F5344CB8AC3E}">
        <p14:creationId xmlns:p14="http://schemas.microsoft.com/office/powerpoint/2010/main" val="17184100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15"/>
          <p:cNvSpPr>
            <a:spLocks noChangeArrowheads="1"/>
          </p:cNvSpPr>
          <p:nvPr/>
        </p:nvSpPr>
        <p:spPr bwMode="auto">
          <a:xfrm>
            <a:off x="209550" y="913935"/>
            <a:ext cx="8724901" cy="5030131"/>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17" name="Text Box 3"/>
          <p:cNvSpPr txBox="1">
            <a:spLocks noChangeArrowheads="1"/>
          </p:cNvSpPr>
          <p:nvPr/>
        </p:nvSpPr>
        <p:spPr bwMode="auto">
          <a:xfrm>
            <a:off x="263979" y="920621"/>
            <a:ext cx="8616043" cy="5016758"/>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Acts 27:41-44</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43</a:t>
            </a:r>
            <a:r>
              <a:rPr lang="en-US" b="0" dirty="0" smtClean="0">
                <a:solidFill>
                  <a:schemeClr val="bg1"/>
                </a:solidFill>
                <a:latin typeface="Teen" pitchFamily="2" charset="0"/>
              </a:rPr>
              <a:t>But </a:t>
            </a:r>
            <a:r>
              <a:rPr lang="en-US" b="0" dirty="0">
                <a:solidFill>
                  <a:schemeClr val="bg1"/>
                </a:solidFill>
                <a:latin typeface="Teen" pitchFamily="2" charset="0"/>
              </a:rPr>
              <a:t>the centurion, willing to save Paul, kept them from their purpose; and commanded that they which could swim should cast themselves first into the sea, and get to land: </a:t>
            </a:r>
          </a:p>
          <a:p>
            <a:pPr>
              <a:lnSpc>
                <a:spcPct val="80000"/>
              </a:lnSpc>
            </a:pPr>
            <a:r>
              <a:rPr lang="en-US" b="0" baseline="30000" dirty="0" smtClean="0">
                <a:solidFill>
                  <a:srgbClr val="FFC000"/>
                </a:solidFill>
                <a:latin typeface="Teen" pitchFamily="2" charset="0"/>
              </a:rPr>
              <a:t>44</a:t>
            </a:r>
            <a:r>
              <a:rPr lang="en-US" b="0" dirty="0" smtClean="0">
                <a:solidFill>
                  <a:schemeClr val="bg1"/>
                </a:solidFill>
                <a:latin typeface="Teen" pitchFamily="2" charset="0"/>
              </a:rPr>
              <a:t>And </a:t>
            </a:r>
            <a:r>
              <a:rPr lang="en-US" b="0" dirty="0">
                <a:solidFill>
                  <a:schemeClr val="bg1"/>
                </a:solidFill>
                <a:latin typeface="Teen" pitchFamily="2" charset="0"/>
              </a:rPr>
              <a:t>the rest, some on boards, and some on broken pieces of the ship. And so it came to pass, that they escaped all safe to land.</a:t>
            </a:r>
          </a:p>
        </p:txBody>
      </p:sp>
    </p:spTree>
    <p:extLst>
      <p:ext uri="{BB962C8B-B14F-4D97-AF65-F5344CB8AC3E}">
        <p14:creationId xmlns:p14="http://schemas.microsoft.com/office/powerpoint/2010/main" val="1116507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15"/>
          <p:cNvSpPr>
            <a:spLocks noChangeArrowheads="1"/>
          </p:cNvSpPr>
          <p:nvPr/>
        </p:nvSpPr>
        <p:spPr bwMode="auto">
          <a:xfrm>
            <a:off x="209550" y="1163500"/>
            <a:ext cx="8724901" cy="4531001"/>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17" name="Text Box 3"/>
          <p:cNvSpPr txBox="1">
            <a:spLocks noChangeArrowheads="1"/>
          </p:cNvSpPr>
          <p:nvPr/>
        </p:nvSpPr>
        <p:spPr bwMode="auto">
          <a:xfrm>
            <a:off x="263979" y="1166843"/>
            <a:ext cx="8616043" cy="4524315"/>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Acts 28:1-6</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a:solidFill>
                  <a:srgbClr val="FFC000"/>
                </a:solidFill>
                <a:latin typeface="Teen" pitchFamily="2" charset="0"/>
              </a:rPr>
              <a:t>1</a:t>
            </a:r>
            <a:r>
              <a:rPr lang="en-US" b="0" dirty="0">
                <a:solidFill>
                  <a:schemeClr val="bg1"/>
                </a:solidFill>
                <a:latin typeface="Teen" pitchFamily="2" charset="0"/>
              </a:rPr>
              <a:t>And when they were escaped, then they knew that the island was called </a:t>
            </a:r>
            <a:r>
              <a:rPr lang="en-US" b="0" dirty="0" err="1">
                <a:solidFill>
                  <a:schemeClr val="bg1"/>
                </a:solidFill>
                <a:latin typeface="Teen" pitchFamily="2" charset="0"/>
              </a:rPr>
              <a:t>Melita</a:t>
            </a:r>
            <a:r>
              <a:rPr lang="en-US" b="0" dirty="0">
                <a:solidFill>
                  <a:schemeClr val="bg1"/>
                </a:solidFill>
                <a:latin typeface="Teen" pitchFamily="2" charset="0"/>
              </a:rPr>
              <a:t>. </a:t>
            </a:r>
          </a:p>
          <a:p>
            <a:pPr>
              <a:lnSpc>
                <a:spcPct val="80000"/>
              </a:lnSpc>
            </a:pPr>
            <a:r>
              <a:rPr lang="en-US" b="0" baseline="30000" dirty="0" smtClean="0">
                <a:solidFill>
                  <a:srgbClr val="FFC000"/>
                </a:solidFill>
                <a:latin typeface="Teen" pitchFamily="2" charset="0"/>
              </a:rPr>
              <a:t>2</a:t>
            </a:r>
            <a:r>
              <a:rPr lang="en-US" b="0" dirty="0" smtClean="0">
                <a:solidFill>
                  <a:schemeClr val="bg1"/>
                </a:solidFill>
                <a:latin typeface="Teen" pitchFamily="2" charset="0"/>
              </a:rPr>
              <a:t>And </a:t>
            </a:r>
            <a:r>
              <a:rPr lang="en-US" b="0" dirty="0">
                <a:solidFill>
                  <a:schemeClr val="bg1"/>
                </a:solidFill>
                <a:latin typeface="Teen" pitchFamily="2" charset="0"/>
              </a:rPr>
              <a:t>the barbarous people </a:t>
            </a:r>
            <a:r>
              <a:rPr lang="en-US" b="0" dirty="0" err="1">
                <a:solidFill>
                  <a:schemeClr val="bg1"/>
                </a:solidFill>
                <a:latin typeface="Teen" pitchFamily="2" charset="0"/>
              </a:rPr>
              <a:t>shewed</a:t>
            </a:r>
            <a:r>
              <a:rPr lang="en-US" b="0" dirty="0">
                <a:solidFill>
                  <a:schemeClr val="bg1"/>
                </a:solidFill>
                <a:latin typeface="Teen" pitchFamily="2" charset="0"/>
              </a:rPr>
              <a:t> us no little kindness: for they kindled a fire, and received us every one, because of the present rain, and because of the cold. </a:t>
            </a:r>
          </a:p>
        </p:txBody>
      </p:sp>
    </p:spTree>
    <p:extLst>
      <p:ext uri="{BB962C8B-B14F-4D97-AF65-F5344CB8AC3E}">
        <p14:creationId xmlns:p14="http://schemas.microsoft.com/office/powerpoint/2010/main" val="2217646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15"/>
          <p:cNvSpPr>
            <a:spLocks noChangeArrowheads="1"/>
          </p:cNvSpPr>
          <p:nvPr/>
        </p:nvSpPr>
        <p:spPr bwMode="auto">
          <a:xfrm>
            <a:off x="209550" y="456968"/>
            <a:ext cx="8724901" cy="5944065"/>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17" name="Text Box 3"/>
          <p:cNvSpPr txBox="1">
            <a:spLocks noChangeArrowheads="1"/>
          </p:cNvSpPr>
          <p:nvPr/>
        </p:nvSpPr>
        <p:spPr bwMode="auto">
          <a:xfrm>
            <a:off x="263979" y="428179"/>
            <a:ext cx="8616043" cy="600164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Acts 28:1-6</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3</a:t>
            </a:r>
            <a:r>
              <a:rPr lang="en-US" b="0" dirty="0" smtClean="0">
                <a:solidFill>
                  <a:schemeClr val="bg1"/>
                </a:solidFill>
                <a:latin typeface="Teen" pitchFamily="2" charset="0"/>
              </a:rPr>
              <a:t>And </a:t>
            </a:r>
            <a:r>
              <a:rPr lang="en-US" b="0" dirty="0">
                <a:solidFill>
                  <a:schemeClr val="bg1"/>
                </a:solidFill>
                <a:latin typeface="Teen" pitchFamily="2" charset="0"/>
              </a:rPr>
              <a:t>when Paul had gathered a bundle of sticks, and laid them on the fire, there came a viper out of the heat, and fastened on his hand. </a:t>
            </a:r>
          </a:p>
          <a:p>
            <a:pPr>
              <a:lnSpc>
                <a:spcPct val="80000"/>
              </a:lnSpc>
            </a:pPr>
            <a:r>
              <a:rPr lang="en-US" b="0" baseline="30000" dirty="0" smtClean="0">
                <a:solidFill>
                  <a:srgbClr val="FFC000"/>
                </a:solidFill>
                <a:latin typeface="Teen" pitchFamily="2" charset="0"/>
              </a:rPr>
              <a:t>4</a:t>
            </a:r>
            <a:r>
              <a:rPr lang="en-US" b="0" dirty="0" smtClean="0">
                <a:solidFill>
                  <a:schemeClr val="bg1"/>
                </a:solidFill>
                <a:latin typeface="Teen" pitchFamily="2" charset="0"/>
              </a:rPr>
              <a:t>And </a:t>
            </a:r>
            <a:r>
              <a:rPr lang="en-US" b="0" dirty="0">
                <a:solidFill>
                  <a:schemeClr val="bg1"/>
                </a:solidFill>
                <a:latin typeface="Teen" pitchFamily="2" charset="0"/>
              </a:rPr>
              <a:t>when the barbarians saw the venomous beast hang on his hand, they said among themselves, No doubt this man is a murderer, whom, though he hath escaped the sea, yet vengeance </a:t>
            </a:r>
            <a:r>
              <a:rPr lang="en-US" b="0" dirty="0" err="1">
                <a:solidFill>
                  <a:schemeClr val="bg1"/>
                </a:solidFill>
                <a:latin typeface="Teen" pitchFamily="2" charset="0"/>
              </a:rPr>
              <a:t>suffereth</a:t>
            </a:r>
            <a:r>
              <a:rPr lang="en-US" b="0" dirty="0">
                <a:solidFill>
                  <a:schemeClr val="bg1"/>
                </a:solidFill>
                <a:latin typeface="Teen" pitchFamily="2" charset="0"/>
              </a:rPr>
              <a:t> not to live. </a:t>
            </a:r>
          </a:p>
        </p:txBody>
      </p:sp>
    </p:spTree>
    <p:extLst>
      <p:ext uri="{BB962C8B-B14F-4D97-AF65-F5344CB8AC3E}">
        <p14:creationId xmlns:p14="http://schemas.microsoft.com/office/powerpoint/2010/main" val="1911831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Rectangle 15"/>
          <p:cNvSpPr>
            <a:spLocks noChangeArrowheads="1"/>
          </p:cNvSpPr>
          <p:nvPr/>
        </p:nvSpPr>
        <p:spPr bwMode="auto">
          <a:xfrm>
            <a:off x="209550" y="913935"/>
            <a:ext cx="8724901" cy="5030131"/>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17" name="Text Box 3"/>
          <p:cNvSpPr txBox="1">
            <a:spLocks noChangeArrowheads="1"/>
          </p:cNvSpPr>
          <p:nvPr/>
        </p:nvSpPr>
        <p:spPr bwMode="auto">
          <a:xfrm>
            <a:off x="263979" y="920621"/>
            <a:ext cx="8616043" cy="5016758"/>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Acts 28:1-6</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5</a:t>
            </a:r>
            <a:r>
              <a:rPr lang="en-US" b="0" dirty="0" smtClean="0">
                <a:solidFill>
                  <a:schemeClr val="bg1"/>
                </a:solidFill>
                <a:latin typeface="Teen" pitchFamily="2" charset="0"/>
              </a:rPr>
              <a:t>And </a:t>
            </a:r>
            <a:r>
              <a:rPr lang="en-US" b="0" dirty="0">
                <a:solidFill>
                  <a:schemeClr val="bg1"/>
                </a:solidFill>
                <a:latin typeface="Teen" pitchFamily="2" charset="0"/>
              </a:rPr>
              <a:t>he shook off the beast into the fire, and felt no harm. </a:t>
            </a:r>
          </a:p>
          <a:p>
            <a:pPr>
              <a:lnSpc>
                <a:spcPct val="80000"/>
              </a:lnSpc>
            </a:pPr>
            <a:r>
              <a:rPr lang="en-US" b="0" baseline="30000" dirty="0" smtClean="0">
                <a:solidFill>
                  <a:srgbClr val="FFC000"/>
                </a:solidFill>
                <a:latin typeface="Teen" pitchFamily="2" charset="0"/>
              </a:rPr>
              <a:t>6</a:t>
            </a:r>
            <a:r>
              <a:rPr lang="en-US" b="0" dirty="0" smtClean="0">
                <a:solidFill>
                  <a:schemeClr val="bg1"/>
                </a:solidFill>
                <a:latin typeface="Teen" pitchFamily="2" charset="0"/>
              </a:rPr>
              <a:t>Howbeit </a:t>
            </a:r>
            <a:r>
              <a:rPr lang="en-US" b="0" dirty="0">
                <a:solidFill>
                  <a:schemeClr val="bg1"/>
                </a:solidFill>
                <a:latin typeface="Teen" pitchFamily="2" charset="0"/>
              </a:rPr>
              <a:t>they looked when he should have swollen, or fallen down dead suddenly: but after they had looked a great while, and saw no harm come to him, they changed their minds, and said that he was a god.</a:t>
            </a:r>
          </a:p>
        </p:txBody>
      </p:sp>
    </p:spTree>
    <p:extLst>
      <p:ext uri="{BB962C8B-B14F-4D97-AF65-F5344CB8AC3E}">
        <p14:creationId xmlns:p14="http://schemas.microsoft.com/office/powerpoint/2010/main" val="1366459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2" y="0"/>
            <a:ext cx="9137968" cy="6853476"/>
          </a:xfrm>
          <a:prstGeom prst="rect">
            <a:avLst/>
          </a:prstGeom>
        </p:spPr>
      </p:pic>
      <p:sp>
        <p:nvSpPr>
          <p:cNvPr id="4" name="Text Box 2"/>
          <p:cNvSpPr txBox="1">
            <a:spLocks noChangeArrowheads="1"/>
          </p:cNvSpPr>
          <p:nvPr/>
        </p:nvSpPr>
        <p:spPr bwMode="auto">
          <a:xfrm>
            <a:off x="0" y="2791224"/>
            <a:ext cx="9144000" cy="206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9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And he shook off the snake into the fire, and felt no harm</a:t>
            </a:r>
            <a:endParaRPr lang="en-US" sz="90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 y="-2712027"/>
            <a:ext cx="9137968" cy="9570027"/>
          </a:xfrm>
          <a:prstGeom prst="rect">
            <a:avLst/>
          </a:prstGeom>
        </p:spPr>
      </p:pic>
    </p:spTree>
    <p:extLst>
      <p:ext uri="{BB962C8B-B14F-4D97-AF65-F5344CB8AC3E}">
        <p14:creationId xmlns:p14="http://schemas.microsoft.com/office/powerpoint/2010/main" val="3737248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2" y="0"/>
            <a:ext cx="9137968" cy="6853476"/>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 y="-2712027"/>
            <a:ext cx="9137968" cy="9570027"/>
          </a:xfrm>
          <a:prstGeom prst="rect">
            <a:avLst/>
          </a:prstGeom>
        </p:spPr>
      </p:pic>
      <p:sp>
        <p:nvSpPr>
          <p:cNvPr id="4" name="Text Box 2"/>
          <p:cNvSpPr txBox="1">
            <a:spLocks noChangeArrowheads="1"/>
          </p:cNvSpPr>
          <p:nvPr/>
        </p:nvSpPr>
        <p:spPr bwMode="auto">
          <a:xfrm>
            <a:off x="0" y="3269709"/>
            <a:ext cx="9144000" cy="151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20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Wouldn</a:t>
            </a:r>
            <a:r>
              <a:rPr lang="en-US" sz="120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cs typeface="Sakkal Majalla" pitchFamily="2" charset="-78"/>
              </a:rPr>
              <a:t>’</a:t>
            </a:r>
            <a:r>
              <a:rPr lang="en-US" sz="120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 That Be Nice?</a:t>
            </a:r>
            <a:endParaRPr lang="en-US" sz="120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4013764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2" y="0"/>
            <a:ext cx="9137968" cy="6853476"/>
          </a:xfrm>
          <a:prstGeom prst="rect">
            <a:avLst/>
          </a:prstGeom>
        </p:spPr>
      </p:pic>
      <p:sp>
        <p:nvSpPr>
          <p:cNvPr id="2" name="Text Box 2"/>
          <p:cNvSpPr txBox="1">
            <a:spLocks noChangeArrowheads="1"/>
          </p:cNvSpPr>
          <p:nvPr/>
        </p:nvSpPr>
        <p:spPr bwMode="auto">
          <a:xfrm>
            <a:off x="0" y="2396366"/>
            <a:ext cx="9144000"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1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NOW </a:t>
            </a:r>
            <a:r>
              <a:rPr lang="en-US" sz="121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121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The Big Show!</a:t>
            </a:r>
            <a:endParaRPr lang="en-US" sz="151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974040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1500"/>
                                        <p:tgtEl>
                                          <p:spTgt spid="3"/>
                                        </p:tgtEl>
                                      </p:cBhvr>
                                    </p:animEffect>
                                    <p:set>
                                      <p:cBhvr>
                                        <p:cTn id="11" dur="1" fill="hold">
                                          <p:stCondLst>
                                            <p:cond delay="1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1886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209550" y="3408317"/>
            <a:ext cx="8724901" cy="3082931"/>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8" name="Text Box 3"/>
          <p:cNvSpPr txBox="1">
            <a:spLocks noChangeArrowheads="1"/>
          </p:cNvSpPr>
          <p:nvPr/>
        </p:nvSpPr>
        <p:spPr bwMode="auto">
          <a:xfrm>
            <a:off x="263979" y="3421690"/>
            <a:ext cx="8616043" cy="3069558"/>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John 10:10</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smtClean="0">
                <a:solidFill>
                  <a:schemeClr val="bg1"/>
                </a:solidFill>
                <a:latin typeface="Teen" pitchFamily="2" charset="0"/>
              </a:rPr>
              <a:t>The </a:t>
            </a:r>
            <a:r>
              <a:rPr lang="en-US" b="0" dirty="0">
                <a:solidFill>
                  <a:schemeClr val="bg1"/>
                </a:solidFill>
                <a:latin typeface="Teen" pitchFamily="2" charset="0"/>
              </a:rPr>
              <a:t>thief cometh not, but for to steal, and to kill, and to destroy: I am come that they might have life, and that they might have it more abundantly. </a:t>
            </a:r>
          </a:p>
        </p:txBody>
      </p:sp>
    </p:spTree>
    <p:extLst>
      <p:ext uri="{BB962C8B-B14F-4D97-AF65-F5344CB8AC3E}">
        <p14:creationId xmlns:p14="http://schemas.microsoft.com/office/powerpoint/2010/main" val="382698039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73" y="155864"/>
            <a:ext cx="7786255" cy="5839691"/>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630143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73" y="155864"/>
            <a:ext cx="7786254" cy="5839691"/>
          </a:xfrm>
          <a:prstGeom prst="rect">
            <a:avLst/>
          </a:prstGeom>
          <a:effectLst>
            <a:glow rad="228600">
              <a:schemeClr val="accent4">
                <a:satMod val="175000"/>
                <a:alpha val="40000"/>
              </a:schemeClr>
            </a:glow>
          </a:effectLst>
        </p:spPr>
      </p:pic>
      <p:sp>
        <p:nvSpPr>
          <p:cNvPr id="3" name="&quot;No&quot; Symbol 2"/>
          <p:cNvSpPr/>
          <p:nvPr/>
        </p:nvSpPr>
        <p:spPr bwMode="auto">
          <a:xfrm>
            <a:off x="557646" y="155864"/>
            <a:ext cx="8028709" cy="6515100"/>
          </a:xfrm>
          <a:prstGeom prst="noSmoking">
            <a:avLst/>
          </a:prstGeom>
          <a:solidFill>
            <a:srgbClr val="FF0000"/>
          </a:solidFill>
          <a:ln w="38100" cap="flat" cmpd="sng" algn="ctr">
            <a:solidFill>
              <a:schemeClr val="tx1"/>
            </a:solidFill>
            <a:prstDash val="solid"/>
            <a:round/>
            <a:headEnd type="none" w="med" len="med"/>
            <a:tailEnd type="none" w="med" len="med"/>
          </a:ln>
          <a:effectLst>
            <a:glow rad="228600">
              <a:schemeClr val="accent4">
                <a:satMod val="175000"/>
                <a:alpha val="40000"/>
              </a:schemeClr>
            </a:glow>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000" b="1" i="0" u="none" strike="noStrike" cap="none" normalizeH="0" baseline="0" smtClean="0">
              <a:ln>
                <a:noFill/>
              </a:ln>
              <a:solidFill>
                <a:schemeClr val="tx1"/>
              </a:solidFill>
              <a:effectLst/>
              <a:latin typeface="Tempus Sans ITC" pitchFamily="82" charset="0"/>
              <a:cs typeface="Arial" charset="0"/>
            </a:endParaRPr>
          </a:p>
        </p:txBody>
      </p:sp>
    </p:spTree>
    <p:extLst>
      <p:ext uri="{BB962C8B-B14F-4D97-AF65-F5344CB8AC3E}">
        <p14:creationId xmlns:p14="http://schemas.microsoft.com/office/powerpoint/2010/main" val="18948052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glow rad="228600">
              <a:schemeClr val="accent4">
                <a:satMod val="175000"/>
                <a:alpha val="40000"/>
              </a:schemeClr>
            </a:glo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p:spPr>
      </p:pic>
    </p:spTree>
    <p:extLst>
      <p:ext uri="{BB962C8B-B14F-4D97-AF65-F5344CB8AC3E}">
        <p14:creationId xmlns:p14="http://schemas.microsoft.com/office/powerpoint/2010/main" val="899706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854624"/>
            <a:ext cx="9144000" cy="3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1500" b="0" dirty="0" smtClean="0">
                <a:solidFill>
                  <a:srgbClr val="CCEC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Absalom, King David</a:t>
            </a:r>
            <a:r>
              <a:rPr lang="en-US" sz="11500" b="0" dirty="0" smtClean="0">
                <a:solidFill>
                  <a:srgbClr val="CCECFF"/>
                </a:solidFill>
                <a:effectLst>
                  <a:glow rad="317500">
                    <a:schemeClr val="accent4">
                      <a:satMod val="175000"/>
                      <a:alpha val="70000"/>
                    </a:schemeClr>
                  </a:glow>
                  <a:outerShdw blurRad="50800" dist="38100" dir="2700000" algn="tl" rotWithShape="0">
                    <a:prstClr val="black">
                      <a:alpha val="40000"/>
                    </a:prstClr>
                  </a:outerShdw>
                </a:effectLst>
                <a:cs typeface="Sakkal Majalla" pitchFamily="2" charset="-78"/>
              </a:rPr>
              <a:t>’</a:t>
            </a:r>
            <a:r>
              <a:rPr lang="en-US" sz="11500" b="0" dirty="0" smtClean="0">
                <a:solidFill>
                  <a:srgbClr val="CCEC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Son, Conspires To Overthrow His Father!</a:t>
            </a:r>
            <a:endParaRPr lang="en-US" sz="11500" b="0" dirty="0">
              <a:solidFill>
                <a:srgbClr val="CCEC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567849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398436"/>
            <a:ext cx="8724901" cy="4061129"/>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1401779"/>
            <a:ext cx="8616043" cy="405444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15:12-14</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a:solidFill>
                  <a:srgbClr val="FFC000"/>
                </a:solidFill>
                <a:latin typeface="Teen" pitchFamily="2" charset="0"/>
              </a:rPr>
              <a:t>12</a:t>
            </a:r>
            <a:r>
              <a:rPr lang="en-US" b="0" dirty="0">
                <a:solidFill>
                  <a:schemeClr val="bg1"/>
                </a:solidFill>
                <a:latin typeface="Teen" pitchFamily="2" charset="0"/>
              </a:rPr>
              <a:t>And Absalom sent for </a:t>
            </a:r>
            <a:r>
              <a:rPr lang="en-US" b="0" dirty="0" err="1">
                <a:solidFill>
                  <a:schemeClr val="bg1"/>
                </a:solidFill>
                <a:latin typeface="Teen" pitchFamily="2" charset="0"/>
              </a:rPr>
              <a:t>Ahithophel</a:t>
            </a:r>
            <a:r>
              <a:rPr lang="en-US" b="0" dirty="0">
                <a:solidFill>
                  <a:schemeClr val="bg1"/>
                </a:solidFill>
                <a:latin typeface="Teen" pitchFamily="2" charset="0"/>
              </a:rPr>
              <a:t> the </a:t>
            </a:r>
            <a:r>
              <a:rPr lang="en-US" b="0" dirty="0" err="1">
                <a:solidFill>
                  <a:schemeClr val="bg1"/>
                </a:solidFill>
                <a:latin typeface="Teen" pitchFamily="2" charset="0"/>
              </a:rPr>
              <a:t>Gilonite</a:t>
            </a:r>
            <a:r>
              <a:rPr lang="en-US" b="0" dirty="0">
                <a:solidFill>
                  <a:schemeClr val="bg1"/>
                </a:solidFill>
                <a:latin typeface="Teen" pitchFamily="2" charset="0"/>
              </a:rPr>
              <a:t>, David's </a:t>
            </a:r>
            <a:r>
              <a:rPr lang="en-US" b="0" dirty="0" err="1">
                <a:solidFill>
                  <a:schemeClr val="bg1"/>
                </a:solidFill>
                <a:latin typeface="Teen" pitchFamily="2" charset="0"/>
              </a:rPr>
              <a:t>counsellor</a:t>
            </a:r>
            <a:r>
              <a:rPr lang="en-US" b="0" dirty="0">
                <a:solidFill>
                  <a:schemeClr val="bg1"/>
                </a:solidFill>
                <a:latin typeface="Teen" pitchFamily="2" charset="0"/>
              </a:rPr>
              <a:t>, from his city, even from </a:t>
            </a:r>
            <a:r>
              <a:rPr lang="en-US" b="0" dirty="0" err="1">
                <a:solidFill>
                  <a:schemeClr val="bg1"/>
                </a:solidFill>
                <a:latin typeface="Teen" pitchFamily="2" charset="0"/>
              </a:rPr>
              <a:t>Giloh</a:t>
            </a:r>
            <a:r>
              <a:rPr lang="en-US" b="0" dirty="0">
                <a:solidFill>
                  <a:schemeClr val="bg1"/>
                </a:solidFill>
                <a:latin typeface="Teen" pitchFamily="2" charset="0"/>
              </a:rPr>
              <a:t>, while he offered sacrifices. And the conspiracy was strong; for the people increased continually with Absalom. </a:t>
            </a:r>
          </a:p>
        </p:txBody>
      </p:sp>
    </p:spTree>
    <p:extLst>
      <p:ext uri="{BB962C8B-B14F-4D97-AF65-F5344CB8AC3E}">
        <p14:creationId xmlns:p14="http://schemas.microsoft.com/office/powerpoint/2010/main" val="17485516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424836"/>
            <a:ext cx="8724901" cy="6008329"/>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428179"/>
            <a:ext cx="8616043" cy="600164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15:12-14</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13</a:t>
            </a:r>
            <a:r>
              <a:rPr lang="en-US" b="0" dirty="0" smtClean="0">
                <a:solidFill>
                  <a:schemeClr val="bg1"/>
                </a:solidFill>
                <a:latin typeface="Teen" pitchFamily="2" charset="0"/>
              </a:rPr>
              <a:t>And </a:t>
            </a:r>
            <a:r>
              <a:rPr lang="en-US" b="0" dirty="0">
                <a:solidFill>
                  <a:schemeClr val="bg1"/>
                </a:solidFill>
                <a:latin typeface="Teen" pitchFamily="2" charset="0"/>
              </a:rPr>
              <a:t>there came a messenger to David, saying, The hearts of the men of Israel are after Absalom. </a:t>
            </a:r>
          </a:p>
          <a:p>
            <a:pPr>
              <a:lnSpc>
                <a:spcPct val="80000"/>
              </a:lnSpc>
            </a:pPr>
            <a:r>
              <a:rPr lang="en-US" b="0" baseline="30000" dirty="0" smtClean="0">
                <a:solidFill>
                  <a:srgbClr val="FFC000"/>
                </a:solidFill>
                <a:latin typeface="Teen" pitchFamily="2" charset="0"/>
              </a:rPr>
              <a:t>14</a:t>
            </a:r>
            <a:r>
              <a:rPr lang="en-US" b="0" dirty="0" smtClean="0">
                <a:solidFill>
                  <a:schemeClr val="bg1"/>
                </a:solidFill>
                <a:latin typeface="Teen" pitchFamily="2" charset="0"/>
              </a:rPr>
              <a:t>And </a:t>
            </a:r>
            <a:r>
              <a:rPr lang="en-US" b="0" dirty="0">
                <a:solidFill>
                  <a:schemeClr val="bg1"/>
                </a:solidFill>
                <a:latin typeface="Teen" pitchFamily="2" charset="0"/>
              </a:rPr>
              <a:t>David said unto all his servants that were with him at Jerusalem, Arise, and let us flee; for we shall not else escape from Absalom: make speed to depart, lest he overtake us suddenly, and bring evil upon us, and smite the city with the edge of the sword.</a:t>
            </a:r>
          </a:p>
        </p:txBody>
      </p:sp>
    </p:spTree>
    <p:extLst>
      <p:ext uri="{BB962C8B-B14F-4D97-AF65-F5344CB8AC3E}">
        <p14:creationId xmlns:p14="http://schemas.microsoft.com/office/powerpoint/2010/main" val="3329490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424836"/>
            <a:ext cx="8724901" cy="6008329"/>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428179"/>
            <a:ext cx="8616043" cy="600164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16:15-22</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a:solidFill>
                  <a:srgbClr val="FFC000"/>
                </a:solidFill>
                <a:latin typeface="Teen" pitchFamily="2" charset="0"/>
              </a:rPr>
              <a:t>15</a:t>
            </a:r>
            <a:r>
              <a:rPr lang="en-US" b="0" dirty="0">
                <a:solidFill>
                  <a:schemeClr val="bg1"/>
                </a:solidFill>
                <a:latin typeface="Teen" pitchFamily="2" charset="0"/>
              </a:rPr>
              <a:t>And Absalom, and all the people the men of Israel, came to Jerusalem, and </a:t>
            </a:r>
            <a:r>
              <a:rPr lang="en-US" b="0" dirty="0" err="1">
                <a:solidFill>
                  <a:schemeClr val="bg1"/>
                </a:solidFill>
                <a:latin typeface="Teen" pitchFamily="2" charset="0"/>
              </a:rPr>
              <a:t>Ahithophel</a:t>
            </a:r>
            <a:r>
              <a:rPr lang="en-US" b="0" dirty="0">
                <a:solidFill>
                  <a:schemeClr val="bg1"/>
                </a:solidFill>
                <a:latin typeface="Teen" pitchFamily="2" charset="0"/>
              </a:rPr>
              <a:t> with him. </a:t>
            </a:r>
          </a:p>
          <a:p>
            <a:pPr>
              <a:lnSpc>
                <a:spcPct val="80000"/>
              </a:lnSpc>
            </a:pPr>
            <a:r>
              <a:rPr lang="en-US" b="0" baseline="30000" dirty="0" smtClean="0">
                <a:solidFill>
                  <a:srgbClr val="FFC000"/>
                </a:solidFill>
                <a:latin typeface="Teen" pitchFamily="2" charset="0"/>
              </a:rPr>
              <a:t>16</a:t>
            </a:r>
            <a:r>
              <a:rPr lang="en-US" b="0" dirty="0" smtClean="0">
                <a:solidFill>
                  <a:schemeClr val="bg1"/>
                </a:solidFill>
                <a:latin typeface="Teen" pitchFamily="2" charset="0"/>
              </a:rPr>
              <a:t>And </a:t>
            </a:r>
            <a:r>
              <a:rPr lang="en-US" b="0" dirty="0">
                <a:solidFill>
                  <a:schemeClr val="bg1"/>
                </a:solidFill>
                <a:latin typeface="Teen" pitchFamily="2" charset="0"/>
              </a:rPr>
              <a:t>it came to pass, when </a:t>
            </a:r>
            <a:r>
              <a:rPr lang="en-US" b="0" dirty="0" err="1">
                <a:solidFill>
                  <a:schemeClr val="bg1"/>
                </a:solidFill>
                <a:latin typeface="Teen" pitchFamily="2" charset="0"/>
              </a:rPr>
              <a:t>Hushai</a:t>
            </a:r>
            <a:r>
              <a:rPr lang="en-US" b="0" dirty="0">
                <a:solidFill>
                  <a:schemeClr val="bg1"/>
                </a:solidFill>
                <a:latin typeface="Teen" pitchFamily="2" charset="0"/>
              </a:rPr>
              <a:t> the </a:t>
            </a:r>
            <a:r>
              <a:rPr lang="en-US" b="0" dirty="0" err="1">
                <a:solidFill>
                  <a:schemeClr val="bg1"/>
                </a:solidFill>
                <a:latin typeface="Teen" pitchFamily="2" charset="0"/>
              </a:rPr>
              <a:t>Archite</a:t>
            </a:r>
            <a:r>
              <a:rPr lang="en-US" b="0" dirty="0">
                <a:solidFill>
                  <a:schemeClr val="bg1"/>
                </a:solidFill>
                <a:latin typeface="Teen" pitchFamily="2" charset="0"/>
              </a:rPr>
              <a:t>, David's friend, was come unto Absalom, that </a:t>
            </a:r>
            <a:r>
              <a:rPr lang="en-US" b="0" dirty="0" err="1">
                <a:solidFill>
                  <a:schemeClr val="bg1"/>
                </a:solidFill>
                <a:latin typeface="Teen" pitchFamily="2" charset="0"/>
              </a:rPr>
              <a:t>Hushai</a:t>
            </a:r>
            <a:r>
              <a:rPr lang="en-US" b="0" dirty="0">
                <a:solidFill>
                  <a:schemeClr val="bg1"/>
                </a:solidFill>
                <a:latin typeface="Teen" pitchFamily="2" charset="0"/>
              </a:rPr>
              <a:t> said unto Absalom, God save the king, God save the king. </a:t>
            </a:r>
          </a:p>
          <a:p>
            <a:pPr>
              <a:lnSpc>
                <a:spcPct val="80000"/>
              </a:lnSpc>
            </a:pPr>
            <a:r>
              <a:rPr lang="en-US" b="0" baseline="30000" dirty="0" smtClean="0">
                <a:solidFill>
                  <a:srgbClr val="FFC000"/>
                </a:solidFill>
                <a:latin typeface="Teen" pitchFamily="2" charset="0"/>
              </a:rPr>
              <a:t>17</a:t>
            </a:r>
            <a:r>
              <a:rPr lang="en-US" b="0" dirty="0" smtClean="0">
                <a:solidFill>
                  <a:schemeClr val="bg1"/>
                </a:solidFill>
                <a:latin typeface="Teen" pitchFamily="2" charset="0"/>
              </a:rPr>
              <a:t>And </a:t>
            </a:r>
            <a:r>
              <a:rPr lang="en-US" b="0" dirty="0">
                <a:solidFill>
                  <a:schemeClr val="bg1"/>
                </a:solidFill>
                <a:latin typeface="Teen" pitchFamily="2" charset="0"/>
              </a:rPr>
              <a:t>Absalom said to </a:t>
            </a:r>
            <a:r>
              <a:rPr lang="en-US" b="0" dirty="0" err="1">
                <a:solidFill>
                  <a:schemeClr val="bg1"/>
                </a:solidFill>
                <a:latin typeface="Teen" pitchFamily="2" charset="0"/>
              </a:rPr>
              <a:t>Hushai</a:t>
            </a:r>
            <a:r>
              <a:rPr lang="en-US" b="0" dirty="0">
                <a:solidFill>
                  <a:schemeClr val="bg1"/>
                </a:solidFill>
                <a:latin typeface="Teen" pitchFamily="2" charset="0"/>
              </a:rPr>
              <a:t>, Is this thy kindness to thy friend? why </a:t>
            </a:r>
            <a:r>
              <a:rPr lang="en-US" b="0" dirty="0" err="1">
                <a:solidFill>
                  <a:schemeClr val="bg1"/>
                </a:solidFill>
                <a:latin typeface="Teen" pitchFamily="2" charset="0"/>
              </a:rPr>
              <a:t>wentest</a:t>
            </a:r>
            <a:r>
              <a:rPr lang="en-US" b="0" dirty="0">
                <a:solidFill>
                  <a:schemeClr val="bg1"/>
                </a:solidFill>
                <a:latin typeface="Teen" pitchFamily="2" charset="0"/>
              </a:rPr>
              <a:t> thou not with thy friend? </a:t>
            </a:r>
          </a:p>
        </p:txBody>
      </p:sp>
    </p:spTree>
    <p:extLst>
      <p:ext uri="{BB962C8B-B14F-4D97-AF65-F5344CB8AC3E}">
        <p14:creationId xmlns:p14="http://schemas.microsoft.com/office/powerpoint/2010/main" val="1638879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672729"/>
            <a:ext cx="8724901" cy="5512543"/>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674400"/>
            <a:ext cx="8616043" cy="5509200"/>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16:15-22</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18</a:t>
            </a:r>
            <a:r>
              <a:rPr lang="en-US" b="0" dirty="0" smtClean="0">
                <a:solidFill>
                  <a:schemeClr val="bg1"/>
                </a:solidFill>
                <a:latin typeface="Teen" pitchFamily="2" charset="0"/>
              </a:rPr>
              <a:t>And </a:t>
            </a:r>
            <a:r>
              <a:rPr lang="en-US" b="0" dirty="0" err="1">
                <a:solidFill>
                  <a:schemeClr val="bg1"/>
                </a:solidFill>
                <a:latin typeface="Teen" pitchFamily="2" charset="0"/>
              </a:rPr>
              <a:t>Hushai</a:t>
            </a:r>
            <a:r>
              <a:rPr lang="en-US" b="0" dirty="0">
                <a:solidFill>
                  <a:schemeClr val="bg1"/>
                </a:solidFill>
                <a:latin typeface="Teen" pitchFamily="2" charset="0"/>
              </a:rPr>
              <a:t> said unto Absalom, Nay; but whom the LORD, and this people, and all the men of Israel, choose, his will I be, and with him will I abide. </a:t>
            </a:r>
          </a:p>
          <a:p>
            <a:pPr>
              <a:lnSpc>
                <a:spcPct val="80000"/>
              </a:lnSpc>
            </a:pPr>
            <a:r>
              <a:rPr lang="en-US" b="0" baseline="30000" dirty="0" smtClean="0">
                <a:solidFill>
                  <a:srgbClr val="FFC000"/>
                </a:solidFill>
                <a:latin typeface="Teen" pitchFamily="2" charset="0"/>
              </a:rPr>
              <a:t>19</a:t>
            </a:r>
            <a:r>
              <a:rPr lang="en-US" b="0" dirty="0" smtClean="0">
                <a:solidFill>
                  <a:schemeClr val="bg1"/>
                </a:solidFill>
                <a:latin typeface="Teen" pitchFamily="2" charset="0"/>
              </a:rPr>
              <a:t>And </a:t>
            </a:r>
            <a:r>
              <a:rPr lang="en-US" b="0" dirty="0">
                <a:solidFill>
                  <a:schemeClr val="bg1"/>
                </a:solidFill>
                <a:latin typeface="Teen" pitchFamily="2" charset="0"/>
              </a:rPr>
              <a:t>again, whom should I serve? should I not serve in the presence of his son? as I have served in thy father's presence, so will I be in thy presence. </a:t>
            </a:r>
          </a:p>
        </p:txBody>
      </p:sp>
    </p:spTree>
    <p:extLst>
      <p:ext uri="{BB962C8B-B14F-4D97-AF65-F5344CB8AC3E}">
        <p14:creationId xmlns:p14="http://schemas.microsoft.com/office/powerpoint/2010/main" val="2842922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672729"/>
            <a:ext cx="8724901" cy="5512543"/>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674400"/>
            <a:ext cx="8616043" cy="5509200"/>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16:15-22</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20</a:t>
            </a:r>
            <a:r>
              <a:rPr lang="en-US" b="0" dirty="0" smtClean="0">
                <a:solidFill>
                  <a:schemeClr val="bg1"/>
                </a:solidFill>
                <a:latin typeface="Teen" pitchFamily="2" charset="0"/>
              </a:rPr>
              <a:t>Then </a:t>
            </a:r>
            <a:r>
              <a:rPr lang="en-US" b="0" dirty="0">
                <a:solidFill>
                  <a:schemeClr val="bg1"/>
                </a:solidFill>
                <a:latin typeface="Teen" pitchFamily="2" charset="0"/>
              </a:rPr>
              <a:t>said Absalom to </a:t>
            </a:r>
            <a:r>
              <a:rPr lang="en-US" b="0" dirty="0" err="1">
                <a:solidFill>
                  <a:schemeClr val="bg1"/>
                </a:solidFill>
                <a:latin typeface="Teen" pitchFamily="2" charset="0"/>
              </a:rPr>
              <a:t>Ahithophel</a:t>
            </a:r>
            <a:r>
              <a:rPr lang="en-US" b="0" dirty="0">
                <a:solidFill>
                  <a:schemeClr val="bg1"/>
                </a:solidFill>
                <a:latin typeface="Teen" pitchFamily="2" charset="0"/>
              </a:rPr>
              <a:t>, Give counsel among you what we shall do. </a:t>
            </a:r>
          </a:p>
          <a:p>
            <a:pPr>
              <a:lnSpc>
                <a:spcPct val="80000"/>
              </a:lnSpc>
            </a:pPr>
            <a:r>
              <a:rPr lang="en-US" b="0" baseline="30000" dirty="0" smtClean="0">
                <a:solidFill>
                  <a:srgbClr val="FFC000"/>
                </a:solidFill>
                <a:latin typeface="Teen" pitchFamily="2" charset="0"/>
              </a:rPr>
              <a:t>21</a:t>
            </a:r>
            <a:r>
              <a:rPr lang="en-US" b="0" dirty="0" smtClean="0">
                <a:solidFill>
                  <a:schemeClr val="bg1"/>
                </a:solidFill>
                <a:latin typeface="Teen" pitchFamily="2" charset="0"/>
              </a:rPr>
              <a:t>And </a:t>
            </a:r>
            <a:r>
              <a:rPr lang="en-US" b="0" dirty="0" err="1">
                <a:solidFill>
                  <a:schemeClr val="bg1"/>
                </a:solidFill>
                <a:latin typeface="Teen" pitchFamily="2" charset="0"/>
              </a:rPr>
              <a:t>Ahithophel</a:t>
            </a:r>
            <a:r>
              <a:rPr lang="en-US" b="0" dirty="0">
                <a:solidFill>
                  <a:schemeClr val="bg1"/>
                </a:solidFill>
                <a:latin typeface="Teen" pitchFamily="2" charset="0"/>
              </a:rPr>
              <a:t> said unto Absalom, Go in unto thy father's concubines, which he hath left to keep the house; and all Israel shall hear that thou art abhorred of thy father: then shall the hands of all that are with thee be strong</a:t>
            </a:r>
            <a:r>
              <a:rPr lang="en-US" b="0" dirty="0" smtClean="0">
                <a:solidFill>
                  <a:schemeClr val="bg1"/>
                </a:solidFill>
                <a:latin typeface="Teen" pitchFamily="2" charset="0"/>
              </a:rPr>
              <a:t>.</a:t>
            </a:r>
            <a:endParaRPr lang="en-US" b="0" dirty="0">
              <a:solidFill>
                <a:schemeClr val="bg1"/>
              </a:solidFill>
              <a:latin typeface="Teen" pitchFamily="2" charset="0"/>
            </a:endParaRPr>
          </a:p>
        </p:txBody>
      </p:sp>
    </p:spTree>
    <p:extLst>
      <p:ext uri="{BB962C8B-B14F-4D97-AF65-F5344CB8AC3E}">
        <p14:creationId xmlns:p14="http://schemas.microsoft.com/office/powerpoint/2010/main" val="1509396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2138771"/>
            <a:ext cx="8724901" cy="2580459"/>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2140442"/>
            <a:ext cx="8616043" cy="2577116"/>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16:15-22</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22</a:t>
            </a:r>
            <a:r>
              <a:rPr lang="en-US" b="0" dirty="0" smtClean="0">
                <a:solidFill>
                  <a:schemeClr val="bg1"/>
                </a:solidFill>
                <a:latin typeface="Teen" pitchFamily="2" charset="0"/>
              </a:rPr>
              <a:t>So </a:t>
            </a:r>
            <a:r>
              <a:rPr lang="en-US" b="0" dirty="0">
                <a:solidFill>
                  <a:schemeClr val="bg1"/>
                </a:solidFill>
                <a:latin typeface="Teen" pitchFamily="2" charset="0"/>
              </a:rPr>
              <a:t>they spread Absalom a tent upon the top of the house; and Absalom went in unto his father's concubines in the sight of all Israel.</a:t>
            </a:r>
          </a:p>
        </p:txBody>
      </p:sp>
    </p:spTree>
    <p:extLst>
      <p:ext uri="{BB962C8B-B14F-4D97-AF65-F5344CB8AC3E}">
        <p14:creationId xmlns:p14="http://schemas.microsoft.com/office/powerpoint/2010/main" val="2472038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 y="1118049"/>
            <a:ext cx="9144000" cy="2026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PRETENDING I DON</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rPr>
              <a:t>’</a:t>
            </a:r>
            <a:r>
              <a:rPr lang="en-US" sz="88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 HAVE INNER CONFLICT IS SURRENDER...</a:t>
            </a:r>
            <a:endParaRPr lang="en-US" sz="88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5" name="Rectangle 4"/>
          <p:cNvSpPr>
            <a:spLocks noChangeArrowheads="1"/>
          </p:cNvSpPr>
          <p:nvPr/>
        </p:nvSpPr>
        <p:spPr bwMode="auto">
          <a:xfrm>
            <a:off x="-5" y="3717753"/>
            <a:ext cx="5709685" cy="277232"/>
          </a:xfrm>
          <a:prstGeom prst="rect">
            <a:avLst/>
          </a:prstGeom>
          <a:solidFill>
            <a:schemeClr val="bg2">
              <a:lumMod val="75000"/>
            </a:schemeClr>
          </a:solidFill>
          <a:ln>
            <a:noFill/>
          </a:ln>
          <a:effectLst>
            <a:glow rad="228600">
              <a:schemeClr val="accent4">
                <a:satMod val="175000"/>
                <a:alpha val="40000"/>
              </a:schemeClr>
            </a:glow>
          </a:effectLst>
          <a:extLst/>
        </p:spPr>
        <p:txBody>
          <a:bodyPr wrap="none" anchor="ctr"/>
          <a:lstStyle/>
          <a:p>
            <a:endParaRPr lang="en-US" spc="-150">
              <a:solidFill>
                <a:srgbClr val="FFFFFF"/>
              </a:solidFill>
              <a:latin typeface="CHANTAL" pitchFamily="2" charset="2"/>
            </a:endParaRPr>
          </a:p>
        </p:txBody>
      </p:sp>
      <p:sp>
        <p:nvSpPr>
          <p:cNvPr id="6" name="Text Box 2"/>
          <p:cNvSpPr txBox="1">
            <a:spLocks noChangeArrowheads="1"/>
          </p:cNvSpPr>
          <p:nvPr/>
        </p:nvSpPr>
        <p:spPr bwMode="auto">
          <a:xfrm>
            <a:off x="862441" y="3151763"/>
            <a:ext cx="828155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680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Surrender To Excuse Making</a:t>
            </a:r>
            <a:endParaRPr lang="en-US" sz="6800" dirty="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9" name="Rectangle 8"/>
          <p:cNvSpPr>
            <a:spLocks noChangeArrowheads="1"/>
          </p:cNvSpPr>
          <p:nvPr/>
        </p:nvSpPr>
        <p:spPr bwMode="auto">
          <a:xfrm>
            <a:off x="-6" y="4617660"/>
            <a:ext cx="5709685" cy="277232"/>
          </a:xfrm>
          <a:prstGeom prst="rect">
            <a:avLst/>
          </a:prstGeom>
          <a:solidFill>
            <a:schemeClr val="bg2">
              <a:lumMod val="75000"/>
            </a:schemeClr>
          </a:solidFill>
          <a:ln>
            <a:noFill/>
          </a:ln>
          <a:effectLst>
            <a:glow rad="228600">
              <a:schemeClr val="accent4">
                <a:satMod val="175000"/>
                <a:alpha val="40000"/>
              </a:schemeClr>
            </a:glow>
          </a:effectLst>
          <a:extLst/>
        </p:spPr>
        <p:txBody>
          <a:bodyPr wrap="none" anchor="ctr"/>
          <a:lstStyle/>
          <a:p>
            <a:endParaRPr lang="en-US" spc="-150">
              <a:solidFill>
                <a:srgbClr val="FFFFFF"/>
              </a:solidFill>
              <a:latin typeface="CHANTAL" pitchFamily="2" charset="2"/>
            </a:endParaRPr>
          </a:p>
        </p:txBody>
      </p:sp>
      <p:sp>
        <p:nvSpPr>
          <p:cNvPr id="10" name="Text Box 2"/>
          <p:cNvSpPr txBox="1">
            <a:spLocks noChangeArrowheads="1"/>
          </p:cNvSpPr>
          <p:nvPr/>
        </p:nvSpPr>
        <p:spPr bwMode="auto">
          <a:xfrm>
            <a:off x="862440" y="4051670"/>
            <a:ext cx="828155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6800" dirty="0" smtClean="0">
                <a:ln>
                  <a:solidFill>
                    <a:srgbClr val="000000"/>
                  </a:solidFill>
                </a:ln>
                <a:solidFill>
                  <a:srgbClr val="00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Surrender To Bad Attitudes</a:t>
            </a:r>
            <a:endParaRPr lang="en-US" sz="6800" dirty="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11" name="Rectangle 10"/>
          <p:cNvSpPr>
            <a:spLocks noChangeArrowheads="1"/>
          </p:cNvSpPr>
          <p:nvPr/>
        </p:nvSpPr>
        <p:spPr bwMode="auto">
          <a:xfrm>
            <a:off x="-7" y="5496785"/>
            <a:ext cx="5709685" cy="277232"/>
          </a:xfrm>
          <a:prstGeom prst="rect">
            <a:avLst/>
          </a:prstGeom>
          <a:solidFill>
            <a:schemeClr val="bg2">
              <a:lumMod val="75000"/>
            </a:schemeClr>
          </a:solidFill>
          <a:ln>
            <a:noFill/>
          </a:ln>
          <a:effectLst>
            <a:glow rad="228600">
              <a:schemeClr val="accent4">
                <a:satMod val="175000"/>
                <a:alpha val="40000"/>
              </a:schemeClr>
            </a:glow>
          </a:effectLst>
          <a:extLst/>
        </p:spPr>
        <p:txBody>
          <a:bodyPr wrap="none" anchor="ctr"/>
          <a:lstStyle/>
          <a:p>
            <a:endParaRPr lang="en-US" spc="-150">
              <a:solidFill>
                <a:srgbClr val="FFFFFF"/>
              </a:solidFill>
              <a:latin typeface="CHANTAL" pitchFamily="2" charset="2"/>
            </a:endParaRPr>
          </a:p>
        </p:txBody>
      </p:sp>
      <p:sp>
        <p:nvSpPr>
          <p:cNvPr id="12" name="Text Box 2"/>
          <p:cNvSpPr txBox="1">
            <a:spLocks noChangeArrowheads="1"/>
          </p:cNvSpPr>
          <p:nvPr/>
        </p:nvSpPr>
        <p:spPr bwMode="auto">
          <a:xfrm>
            <a:off x="862439" y="4952380"/>
            <a:ext cx="8281553"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680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Surrender To Poor Decisions</a:t>
            </a:r>
            <a:endParaRPr lang="en-US" sz="6800" dirty="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917684122"/>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9" grpId="0" animBg="1"/>
      <p:bldP spid="10" grpId="0"/>
      <p:bldP spid="11"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399276"/>
            <a:ext cx="8724901" cy="4059448"/>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1400112"/>
            <a:ext cx="8616043" cy="4057777"/>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17:25</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And Absalom made </a:t>
            </a:r>
            <a:r>
              <a:rPr lang="en-US" b="0" dirty="0" err="1">
                <a:solidFill>
                  <a:schemeClr val="bg1"/>
                </a:solidFill>
                <a:latin typeface="Teen" pitchFamily="2" charset="0"/>
              </a:rPr>
              <a:t>Amasa</a:t>
            </a:r>
            <a:r>
              <a:rPr lang="en-US" b="0" dirty="0">
                <a:solidFill>
                  <a:schemeClr val="bg1"/>
                </a:solidFill>
                <a:latin typeface="Teen" pitchFamily="2" charset="0"/>
              </a:rPr>
              <a:t> captain of the host instead of </a:t>
            </a:r>
            <a:r>
              <a:rPr lang="en-US" b="0" dirty="0" err="1">
                <a:solidFill>
                  <a:schemeClr val="bg1"/>
                </a:solidFill>
                <a:latin typeface="Teen" pitchFamily="2" charset="0"/>
              </a:rPr>
              <a:t>Joab</a:t>
            </a:r>
            <a:r>
              <a:rPr lang="en-US" b="0" dirty="0">
                <a:solidFill>
                  <a:schemeClr val="bg1"/>
                </a:solidFill>
                <a:latin typeface="Teen" pitchFamily="2" charset="0"/>
              </a:rPr>
              <a:t>: which </a:t>
            </a:r>
            <a:r>
              <a:rPr lang="en-US" b="0" dirty="0" err="1">
                <a:solidFill>
                  <a:schemeClr val="bg1"/>
                </a:solidFill>
                <a:latin typeface="Teen" pitchFamily="2" charset="0"/>
              </a:rPr>
              <a:t>Amasa</a:t>
            </a:r>
            <a:r>
              <a:rPr lang="en-US" b="0" dirty="0">
                <a:solidFill>
                  <a:schemeClr val="bg1"/>
                </a:solidFill>
                <a:latin typeface="Teen" pitchFamily="2" charset="0"/>
              </a:rPr>
              <a:t> was a man's son, whose name was </a:t>
            </a:r>
            <a:r>
              <a:rPr lang="en-US" b="0" dirty="0" err="1">
                <a:solidFill>
                  <a:schemeClr val="bg1"/>
                </a:solidFill>
                <a:latin typeface="Teen" pitchFamily="2" charset="0"/>
              </a:rPr>
              <a:t>Ithra</a:t>
            </a:r>
            <a:r>
              <a:rPr lang="en-US" b="0" dirty="0">
                <a:solidFill>
                  <a:schemeClr val="bg1"/>
                </a:solidFill>
                <a:latin typeface="Teen" pitchFamily="2" charset="0"/>
              </a:rPr>
              <a:t> an Israelite, that went in to Abigail the daughter of </a:t>
            </a:r>
            <a:r>
              <a:rPr lang="en-US" b="0" dirty="0" err="1">
                <a:solidFill>
                  <a:schemeClr val="bg1"/>
                </a:solidFill>
                <a:latin typeface="Teen" pitchFamily="2" charset="0"/>
              </a:rPr>
              <a:t>Nahash</a:t>
            </a:r>
            <a:r>
              <a:rPr lang="en-US" b="0" dirty="0">
                <a:solidFill>
                  <a:schemeClr val="bg1"/>
                </a:solidFill>
                <a:latin typeface="Teen" pitchFamily="2" charset="0"/>
              </a:rPr>
              <a:t>, sister to </a:t>
            </a:r>
            <a:r>
              <a:rPr lang="en-US" b="0" dirty="0" err="1">
                <a:solidFill>
                  <a:schemeClr val="bg1"/>
                </a:solidFill>
                <a:latin typeface="Teen" pitchFamily="2" charset="0"/>
              </a:rPr>
              <a:t>Zeruiah</a:t>
            </a:r>
            <a:r>
              <a:rPr lang="en-US" b="0" dirty="0">
                <a:solidFill>
                  <a:schemeClr val="bg1"/>
                </a:solidFill>
                <a:latin typeface="Teen" pitchFamily="2" charset="0"/>
              </a:rPr>
              <a:t> </a:t>
            </a:r>
            <a:r>
              <a:rPr lang="en-US" b="0" dirty="0" err="1">
                <a:solidFill>
                  <a:schemeClr val="bg1"/>
                </a:solidFill>
                <a:latin typeface="Teen" pitchFamily="2" charset="0"/>
              </a:rPr>
              <a:t>Joab's</a:t>
            </a:r>
            <a:r>
              <a:rPr lang="en-US" b="0" dirty="0">
                <a:solidFill>
                  <a:schemeClr val="bg1"/>
                </a:solidFill>
                <a:latin typeface="Teen" pitchFamily="2" charset="0"/>
              </a:rPr>
              <a:t> mother.</a:t>
            </a:r>
          </a:p>
        </p:txBody>
      </p:sp>
    </p:spTree>
    <p:extLst>
      <p:ext uri="{BB962C8B-B14F-4D97-AF65-F5344CB8AC3E}">
        <p14:creationId xmlns:p14="http://schemas.microsoft.com/office/powerpoint/2010/main" val="31762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760" y="860575"/>
            <a:ext cx="5552480" cy="5543242"/>
          </a:xfrm>
          <a:prstGeom prst="rect">
            <a:avLst/>
          </a:prstGeom>
        </p:spPr>
      </p:pic>
      <p:sp>
        <p:nvSpPr>
          <p:cNvPr id="4" name="Text Box 2"/>
          <p:cNvSpPr txBox="1">
            <a:spLocks noChangeArrowheads="1"/>
          </p:cNvSpPr>
          <p:nvPr/>
        </p:nvSpPr>
        <p:spPr bwMode="auto">
          <a:xfrm>
            <a:off x="1693719" y="596855"/>
            <a:ext cx="136120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Say</a:t>
            </a:r>
            <a:endParaRPr lang="en-US" sz="80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endParaRPr>
          </a:p>
        </p:txBody>
      </p:sp>
      <p:sp>
        <p:nvSpPr>
          <p:cNvPr id="2" name="Text Box 2"/>
          <p:cNvSpPr txBox="1">
            <a:spLocks noChangeArrowheads="1"/>
          </p:cNvSpPr>
          <p:nvPr/>
        </p:nvSpPr>
        <p:spPr bwMode="auto">
          <a:xfrm>
            <a:off x="0" y="850184"/>
            <a:ext cx="9144000" cy="315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9900" b="0" u="sng"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AMASA</a:t>
            </a:r>
            <a:endParaRPr lang="en-US" sz="19900" b="0" u="sng"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3" name="Text Box 2"/>
          <p:cNvSpPr txBox="1">
            <a:spLocks noChangeArrowheads="1"/>
          </p:cNvSpPr>
          <p:nvPr/>
        </p:nvSpPr>
        <p:spPr bwMode="auto">
          <a:xfrm>
            <a:off x="0" y="3662694"/>
            <a:ext cx="914400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Absalom</a:t>
            </a: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cs typeface="Sakkal Majalla" pitchFamily="2" charset="-78"/>
              </a:rPr>
              <a:t>’</a:t>
            </a: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General</a:t>
            </a:r>
            <a:endParaRPr lang="en-US" sz="115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endParaRPr>
          </a:p>
        </p:txBody>
      </p:sp>
    </p:spTree>
    <p:extLst>
      <p:ext uri="{BB962C8B-B14F-4D97-AF65-F5344CB8AC3E}">
        <p14:creationId xmlns:p14="http://schemas.microsoft.com/office/powerpoint/2010/main" val="15461609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4*#ppt_w"/>
                                          </p:val>
                                        </p:tav>
                                        <p:tav tm="100000">
                                          <p:val>
                                            <p:strVal val="#ppt_w"/>
                                          </p:val>
                                        </p:tav>
                                      </p:tavLst>
                                    </p:anim>
                                    <p:anim calcmode="lin" valueType="num">
                                      <p:cBhvr>
                                        <p:cTn id="8" dur="750" fill="hold"/>
                                        <p:tgtEl>
                                          <p:spTgt spid="5"/>
                                        </p:tgtEl>
                                        <p:attrNameLst>
                                          <p:attrName>ppt_h</p:attrName>
                                        </p:attrNameLst>
                                      </p:cBhvr>
                                      <p:tavLst>
                                        <p:tav tm="0">
                                          <p:val>
                                            <p:strVal val="4*#ppt_h"/>
                                          </p:val>
                                        </p:tav>
                                        <p:tav tm="100000">
                                          <p:val>
                                            <p:strVal val="#ppt_h"/>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399276"/>
            <a:ext cx="8724901" cy="4059448"/>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1400112"/>
            <a:ext cx="8616043" cy="405444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18:5</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And the king commanded </a:t>
            </a:r>
            <a:r>
              <a:rPr lang="en-US" b="0" dirty="0" err="1">
                <a:solidFill>
                  <a:schemeClr val="bg1"/>
                </a:solidFill>
                <a:latin typeface="Teen" pitchFamily="2" charset="0"/>
              </a:rPr>
              <a:t>Joab</a:t>
            </a:r>
            <a:r>
              <a:rPr lang="en-US" b="0" dirty="0">
                <a:solidFill>
                  <a:schemeClr val="bg1"/>
                </a:solidFill>
                <a:latin typeface="Teen" pitchFamily="2" charset="0"/>
              </a:rPr>
              <a:t> and </a:t>
            </a:r>
            <a:r>
              <a:rPr lang="en-US" b="0" dirty="0" err="1">
                <a:solidFill>
                  <a:schemeClr val="bg1"/>
                </a:solidFill>
                <a:latin typeface="Teen" pitchFamily="2" charset="0"/>
              </a:rPr>
              <a:t>Abishai</a:t>
            </a:r>
            <a:r>
              <a:rPr lang="en-US" b="0" dirty="0">
                <a:solidFill>
                  <a:schemeClr val="bg1"/>
                </a:solidFill>
                <a:latin typeface="Teen" pitchFamily="2" charset="0"/>
              </a:rPr>
              <a:t> and </a:t>
            </a:r>
            <a:r>
              <a:rPr lang="en-US" b="0" dirty="0" err="1">
                <a:solidFill>
                  <a:schemeClr val="bg1"/>
                </a:solidFill>
                <a:latin typeface="Teen" pitchFamily="2" charset="0"/>
              </a:rPr>
              <a:t>Ittai</a:t>
            </a:r>
            <a:r>
              <a:rPr lang="en-US" b="0" dirty="0">
                <a:solidFill>
                  <a:schemeClr val="bg1"/>
                </a:solidFill>
                <a:latin typeface="Teen" pitchFamily="2" charset="0"/>
              </a:rPr>
              <a:t>, saying, Deal gently for my sake with the young man, even with Absalom. And all the people heard when the king gave all the captains charge concerning Absalom.</a:t>
            </a:r>
          </a:p>
        </p:txBody>
      </p:sp>
    </p:spTree>
    <p:extLst>
      <p:ext uri="{BB962C8B-B14F-4D97-AF65-F5344CB8AC3E}">
        <p14:creationId xmlns:p14="http://schemas.microsoft.com/office/powerpoint/2010/main" val="2098828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760" y="860575"/>
            <a:ext cx="5552480" cy="5543242"/>
          </a:xfrm>
          <a:prstGeom prst="rect">
            <a:avLst/>
          </a:prstGeom>
        </p:spPr>
      </p:pic>
      <p:sp>
        <p:nvSpPr>
          <p:cNvPr id="4" name="Text Box 2"/>
          <p:cNvSpPr txBox="1">
            <a:spLocks noChangeArrowheads="1"/>
          </p:cNvSpPr>
          <p:nvPr/>
        </p:nvSpPr>
        <p:spPr bwMode="auto">
          <a:xfrm>
            <a:off x="2057404" y="596855"/>
            <a:ext cx="136120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Say</a:t>
            </a:r>
            <a:endParaRPr lang="en-US" sz="80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endParaRPr>
          </a:p>
        </p:txBody>
      </p:sp>
      <p:sp>
        <p:nvSpPr>
          <p:cNvPr id="2" name="Text Box 2"/>
          <p:cNvSpPr txBox="1">
            <a:spLocks noChangeArrowheads="1"/>
          </p:cNvSpPr>
          <p:nvPr/>
        </p:nvSpPr>
        <p:spPr bwMode="auto">
          <a:xfrm>
            <a:off x="0" y="850184"/>
            <a:ext cx="9144000" cy="315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9900" b="0" u="sng"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JOAB</a:t>
            </a:r>
            <a:endParaRPr lang="en-US" sz="19900" b="0" u="sng"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3" name="Text Box 2"/>
          <p:cNvSpPr txBox="1">
            <a:spLocks noChangeArrowheads="1"/>
          </p:cNvSpPr>
          <p:nvPr/>
        </p:nvSpPr>
        <p:spPr bwMode="auto">
          <a:xfrm>
            <a:off x="0" y="3662694"/>
            <a:ext cx="914400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David</a:t>
            </a: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cs typeface="Sakkal Majalla" pitchFamily="2" charset="-78"/>
              </a:rPr>
              <a:t>’</a:t>
            </a: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General</a:t>
            </a:r>
            <a:endParaRPr lang="en-US" sz="115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Libel Suit" pitchFamily="2" charset="0"/>
              <a:cs typeface="Sakkal Majalla" pitchFamily="2" charset="-78"/>
            </a:endParaRPr>
          </a:p>
        </p:txBody>
      </p:sp>
    </p:spTree>
    <p:extLst>
      <p:ext uri="{BB962C8B-B14F-4D97-AF65-F5344CB8AC3E}">
        <p14:creationId xmlns:p14="http://schemas.microsoft.com/office/powerpoint/2010/main" val="293953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4*#ppt_w"/>
                                          </p:val>
                                        </p:tav>
                                        <p:tav tm="100000">
                                          <p:val>
                                            <p:strVal val="#ppt_w"/>
                                          </p:val>
                                        </p:tav>
                                      </p:tavLst>
                                    </p:anim>
                                    <p:anim calcmode="lin" valueType="num">
                                      <p:cBhvr>
                                        <p:cTn id="8" dur="750" fill="hold"/>
                                        <p:tgtEl>
                                          <p:spTgt spid="5"/>
                                        </p:tgtEl>
                                        <p:attrNameLst>
                                          <p:attrName>ppt_h</p:attrName>
                                        </p:attrNameLst>
                                      </p:cBhvr>
                                      <p:tavLst>
                                        <p:tav tm="0">
                                          <p:val>
                                            <p:strVal val="4*#ppt_h"/>
                                          </p:val>
                                        </p:tav>
                                        <p:tav tm="100000">
                                          <p:val>
                                            <p:strVal val="#ppt_h"/>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166425"/>
            <a:ext cx="8724901" cy="4525151"/>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1166843"/>
            <a:ext cx="8616043" cy="4524315"/>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18:6-10</a:t>
            </a:r>
            <a:r>
              <a:rPr lang="en-US" b="0" dirty="0" smtClean="0">
                <a:solidFill>
                  <a:srgbClr val="FFFF00"/>
                </a:solidFill>
                <a:effectLst>
                  <a:outerShdw blurRad="50800" dist="50800" dir="5400000" algn="ctr" rotWithShape="0">
                    <a:schemeClr val="tx1"/>
                  </a:outerShdw>
                </a:effectLst>
                <a:latin typeface="Teen" pitchFamily="2" charset="0"/>
              </a:rPr>
              <a:t/>
            </a:r>
            <a:br>
              <a:rPr lang="en-US" b="0" dirty="0" smtClean="0">
                <a:solidFill>
                  <a:srgbClr val="FFFF00"/>
                </a:solidFill>
                <a:effectLst>
                  <a:outerShdw blurRad="50800" dist="50800" dir="5400000" algn="ctr" rotWithShape="0">
                    <a:schemeClr val="tx1"/>
                  </a:outerShdw>
                </a:effectLst>
                <a:latin typeface="Teen" pitchFamily="2" charset="0"/>
              </a:rPr>
            </a:br>
            <a:r>
              <a:rPr lang="en-US" b="0" baseline="30000" dirty="0">
                <a:solidFill>
                  <a:srgbClr val="FFC000"/>
                </a:solidFill>
                <a:latin typeface="Teen" pitchFamily="2" charset="0"/>
              </a:rPr>
              <a:t>6</a:t>
            </a:r>
            <a:r>
              <a:rPr lang="en-US" b="0" dirty="0">
                <a:solidFill>
                  <a:schemeClr val="bg1"/>
                </a:solidFill>
                <a:latin typeface="Teen" pitchFamily="2" charset="0"/>
              </a:rPr>
              <a:t>So the people went out into the field against Israel: and the battle was in the wood of Ephraim; </a:t>
            </a:r>
          </a:p>
          <a:p>
            <a:pPr>
              <a:lnSpc>
                <a:spcPct val="80000"/>
              </a:lnSpc>
            </a:pPr>
            <a:r>
              <a:rPr lang="en-US" b="0" baseline="30000" dirty="0" smtClean="0">
                <a:solidFill>
                  <a:srgbClr val="FFC000"/>
                </a:solidFill>
                <a:latin typeface="Teen" pitchFamily="2" charset="0"/>
              </a:rPr>
              <a:t>7</a:t>
            </a:r>
            <a:r>
              <a:rPr lang="en-US" b="0" dirty="0" smtClean="0">
                <a:solidFill>
                  <a:schemeClr val="bg1"/>
                </a:solidFill>
                <a:latin typeface="Teen" pitchFamily="2" charset="0"/>
              </a:rPr>
              <a:t>Where </a:t>
            </a:r>
            <a:r>
              <a:rPr lang="en-US" b="0" dirty="0">
                <a:solidFill>
                  <a:schemeClr val="bg1"/>
                </a:solidFill>
                <a:latin typeface="Teen" pitchFamily="2" charset="0"/>
              </a:rPr>
              <a:t>the people of Israel were slain before the servants of David, and there was there a great slaughter that day of twenty thousand men. </a:t>
            </a:r>
          </a:p>
        </p:txBody>
      </p:sp>
    </p:spTree>
    <p:extLst>
      <p:ext uri="{BB962C8B-B14F-4D97-AF65-F5344CB8AC3E}">
        <p14:creationId xmlns:p14="http://schemas.microsoft.com/office/powerpoint/2010/main" val="981952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2140024"/>
            <a:ext cx="8724901" cy="2577952"/>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2140442"/>
            <a:ext cx="8616043" cy="2577116"/>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18:6-10</a:t>
            </a:r>
            <a:r>
              <a:rPr lang="en-US" b="0" dirty="0" smtClean="0">
                <a:solidFill>
                  <a:srgbClr val="FFFF00"/>
                </a:solidFill>
                <a:effectLst>
                  <a:outerShdw blurRad="50800" dist="50800" dir="5400000" algn="ctr" rotWithShape="0">
                    <a:schemeClr val="tx1"/>
                  </a:outerShdw>
                </a:effectLst>
                <a:latin typeface="Teen" pitchFamily="2" charset="0"/>
              </a:rPr>
              <a:t/>
            </a:r>
            <a:br>
              <a:rPr lang="en-US" b="0" dirty="0" smtClean="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8</a:t>
            </a:r>
            <a:r>
              <a:rPr lang="en-US" b="0" dirty="0" smtClean="0">
                <a:solidFill>
                  <a:schemeClr val="bg1"/>
                </a:solidFill>
                <a:latin typeface="Teen" pitchFamily="2" charset="0"/>
              </a:rPr>
              <a:t>For </a:t>
            </a:r>
            <a:r>
              <a:rPr lang="en-US" b="0" dirty="0">
                <a:solidFill>
                  <a:schemeClr val="bg1"/>
                </a:solidFill>
                <a:latin typeface="Teen" pitchFamily="2" charset="0"/>
              </a:rPr>
              <a:t>the battle was there scattered over the face of all the country: and the wood devoured more people that day than the sword </a:t>
            </a:r>
            <a:r>
              <a:rPr lang="en-US" b="0" dirty="0" smtClean="0">
                <a:solidFill>
                  <a:schemeClr val="bg1"/>
                </a:solidFill>
                <a:latin typeface="Teen" pitchFamily="2" charset="0"/>
              </a:rPr>
              <a:t>devoured.</a:t>
            </a:r>
            <a:endParaRPr lang="en-US" b="0" dirty="0">
              <a:solidFill>
                <a:schemeClr val="bg1"/>
              </a:solidFill>
              <a:latin typeface="Teen" pitchFamily="2" charset="0"/>
            </a:endParaRPr>
          </a:p>
        </p:txBody>
      </p:sp>
    </p:spTree>
    <p:extLst>
      <p:ext uri="{BB962C8B-B14F-4D97-AF65-F5344CB8AC3E}">
        <p14:creationId xmlns:p14="http://schemas.microsoft.com/office/powerpoint/2010/main" val="2496878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427761"/>
            <a:ext cx="8724901" cy="6002479"/>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428179"/>
            <a:ext cx="8616043" cy="600164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18:6-10</a:t>
            </a:r>
            <a:r>
              <a:rPr lang="en-US" b="0" dirty="0" smtClean="0">
                <a:solidFill>
                  <a:srgbClr val="FFFF00"/>
                </a:solidFill>
                <a:effectLst>
                  <a:outerShdw blurRad="50800" dist="50800" dir="5400000" algn="ctr" rotWithShape="0">
                    <a:schemeClr val="tx1"/>
                  </a:outerShdw>
                </a:effectLst>
                <a:latin typeface="Teen" pitchFamily="2" charset="0"/>
              </a:rPr>
              <a:t/>
            </a:r>
            <a:br>
              <a:rPr lang="en-US" b="0" dirty="0" smtClean="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9</a:t>
            </a:r>
            <a:r>
              <a:rPr lang="en-US" b="0" dirty="0" smtClean="0">
                <a:solidFill>
                  <a:schemeClr val="bg1"/>
                </a:solidFill>
                <a:latin typeface="Teen" pitchFamily="2" charset="0"/>
              </a:rPr>
              <a:t>And </a:t>
            </a:r>
            <a:r>
              <a:rPr lang="en-US" b="0" dirty="0">
                <a:solidFill>
                  <a:schemeClr val="bg1"/>
                </a:solidFill>
                <a:latin typeface="Teen" pitchFamily="2" charset="0"/>
              </a:rPr>
              <a:t>Absalom met the servants of David. And Absalom rode upon a mule, and the mule went under the thick boughs of a great oak, and his head caught hold of the oak, and he was taken up between the heaven and the earth; and the mule that was under him went away. </a:t>
            </a:r>
          </a:p>
          <a:p>
            <a:pPr>
              <a:lnSpc>
                <a:spcPct val="80000"/>
              </a:lnSpc>
            </a:pPr>
            <a:r>
              <a:rPr lang="en-US" b="0" baseline="30000" dirty="0" smtClean="0">
                <a:solidFill>
                  <a:srgbClr val="FFC000"/>
                </a:solidFill>
                <a:latin typeface="Teen" pitchFamily="2" charset="0"/>
              </a:rPr>
              <a:t>10</a:t>
            </a:r>
            <a:r>
              <a:rPr lang="en-US" b="0" dirty="0" smtClean="0">
                <a:solidFill>
                  <a:schemeClr val="bg1"/>
                </a:solidFill>
                <a:latin typeface="Teen" pitchFamily="2" charset="0"/>
              </a:rPr>
              <a:t>And </a:t>
            </a:r>
            <a:r>
              <a:rPr lang="en-US" b="0" dirty="0">
                <a:solidFill>
                  <a:schemeClr val="bg1"/>
                </a:solidFill>
                <a:latin typeface="Teen" pitchFamily="2" charset="0"/>
              </a:rPr>
              <a:t>a certain man saw it, and told </a:t>
            </a:r>
            <a:r>
              <a:rPr lang="en-US" b="0" dirty="0" err="1">
                <a:solidFill>
                  <a:schemeClr val="bg1"/>
                </a:solidFill>
                <a:latin typeface="Teen" pitchFamily="2" charset="0"/>
              </a:rPr>
              <a:t>Joab</a:t>
            </a:r>
            <a:r>
              <a:rPr lang="en-US" b="0" dirty="0">
                <a:solidFill>
                  <a:schemeClr val="bg1"/>
                </a:solidFill>
                <a:latin typeface="Teen" pitchFamily="2" charset="0"/>
              </a:rPr>
              <a:t>, and said, Behold, I saw Absalom hanged in an oak. </a:t>
            </a:r>
          </a:p>
        </p:txBody>
      </p:sp>
    </p:spTree>
    <p:extLst>
      <p:ext uri="{BB962C8B-B14F-4D97-AF65-F5344CB8AC3E}">
        <p14:creationId xmlns:p14="http://schemas.microsoft.com/office/powerpoint/2010/main" val="2088287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1" y="515172"/>
            <a:ext cx="4892386" cy="6001852"/>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515381"/>
            <a:ext cx="4557403" cy="600164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18:14</a:t>
            </a:r>
            <a:r>
              <a:rPr lang="en-US" b="0" dirty="0" smtClean="0">
                <a:solidFill>
                  <a:srgbClr val="FFFF00"/>
                </a:solidFill>
                <a:effectLst>
                  <a:outerShdw blurRad="50800" dist="50800" dir="5400000" algn="ctr" rotWithShape="0">
                    <a:schemeClr val="tx1"/>
                  </a:outerShdw>
                </a:effectLst>
                <a:latin typeface="Teen" pitchFamily="2" charset="0"/>
              </a:rPr>
              <a:t/>
            </a:r>
            <a:br>
              <a:rPr lang="en-US" b="0" dirty="0" smtClean="0">
                <a:solidFill>
                  <a:srgbClr val="FFFF00"/>
                </a:solidFill>
                <a:effectLst>
                  <a:outerShdw blurRad="50800" dist="50800" dir="5400000" algn="ctr" rotWithShape="0">
                    <a:schemeClr val="tx1"/>
                  </a:outerShdw>
                </a:effectLst>
                <a:latin typeface="Teen" pitchFamily="2" charset="0"/>
              </a:rPr>
            </a:br>
            <a:r>
              <a:rPr lang="en-US" b="0" dirty="0">
                <a:solidFill>
                  <a:schemeClr val="bg1"/>
                </a:solidFill>
                <a:latin typeface="Teen" pitchFamily="2" charset="0"/>
              </a:rPr>
              <a:t>Then said </a:t>
            </a:r>
            <a:r>
              <a:rPr lang="en-US" b="0" dirty="0" err="1">
                <a:solidFill>
                  <a:schemeClr val="bg1"/>
                </a:solidFill>
                <a:latin typeface="Teen" pitchFamily="2" charset="0"/>
              </a:rPr>
              <a:t>Joab</a:t>
            </a:r>
            <a:r>
              <a:rPr lang="en-US" b="0" dirty="0">
                <a:solidFill>
                  <a:schemeClr val="bg1"/>
                </a:solidFill>
                <a:latin typeface="Teen" pitchFamily="2" charset="0"/>
              </a:rPr>
              <a:t>, I may not tarry thus with thee. And he took three darts in his hand, and thrust them through the heart of Absalom, while he was yet alive in the midst of the oak.</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255" y="727364"/>
            <a:ext cx="4153767" cy="5403273"/>
          </a:xfrm>
          <a:prstGeom prst="rect">
            <a:avLst/>
          </a:prstGeom>
          <a:effectLst>
            <a:glow rad="228600">
              <a:schemeClr val="accent4">
                <a:satMod val="175000"/>
                <a:alpha val="40000"/>
              </a:schemeClr>
            </a:glow>
          </a:effectLst>
        </p:spPr>
      </p:pic>
    </p:spTree>
    <p:extLst>
      <p:ext uri="{BB962C8B-B14F-4D97-AF65-F5344CB8AC3E}">
        <p14:creationId xmlns:p14="http://schemas.microsoft.com/office/powerpoint/2010/main" val="3703580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81749"/>
            <a:ext cx="8724901" cy="6494503"/>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181958"/>
            <a:ext cx="8616043" cy="6494085"/>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19:4-6</a:t>
            </a:r>
            <a:r>
              <a:rPr lang="en-US" b="0" dirty="0" smtClean="0">
                <a:solidFill>
                  <a:srgbClr val="FFFF00"/>
                </a:solidFill>
                <a:effectLst>
                  <a:outerShdw blurRad="50800" dist="50800" dir="5400000" algn="ctr" rotWithShape="0">
                    <a:schemeClr val="tx1"/>
                  </a:outerShdw>
                </a:effectLst>
                <a:latin typeface="Teen" pitchFamily="2" charset="0"/>
              </a:rPr>
              <a:t/>
            </a:r>
            <a:br>
              <a:rPr lang="en-US" b="0" dirty="0" smtClean="0">
                <a:solidFill>
                  <a:srgbClr val="FFFF00"/>
                </a:solidFill>
                <a:effectLst>
                  <a:outerShdw blurRad="50800" dist="50800" dir="5400000" algn="ctr" rotWithShape="0">
                    <a:schemeClr val="tx1"/>
                  </a:outerShdw>
                </a:effectLst>
                <a:latin typeface="Teen" pitchFamily="2" charset="0"/>
              </a:rPr>
            </a:br>
            <a:r>
              <a:rPr lang="en-US" b="0" baseline="30000" dirty="0">
                <a:solidFill>
                  <a:srgbClr val="FFC000"/>
                </a:solidFill>
                <a:latin typeface="Teen" pitchFamily="2" charset="0"/>
              </a:rPr>
              <a:t>4</a:t>
            </a:r>
            <a:r>
              <a:rPr lang="en-US" b="0" dirty="0">
                <a:solidFill>
                  <a:schemeClr val="bg1"/>
                </a:solidFill>
                <a:latin typeface="Teen" pitchFamily="2" charset="0"/>
              </a:rPr>
              <a:t>But the king covered his face, and the king cried with a loud voice, O my son Absalom, O Absalom, my son, my son! </a:t>
            </a:r>
          </a:p>
          <a:p>
            <a:pPr>
              <a:lnSpc>
                <a:spcPct val="80000"/>
              </a:lnSpc>
            </a:pPr>
            <a:r>
              <a:rPr lang="en-US" b="0" baseline="30000" dirty="0" smtClean="0">
                <a:solidFill>
                  <a:srgbClr val="FFC000"/>
                </a:solidFill>
                <a:latin typeface="Teen" pitchFamily="2" charset="0"/>
              </a:rPr>
              <a:t>5</a:t>
            </a:r>
            <a:r>
              <a:rPr lang="en-US" b="0" dirty="0" smtClean="0">
                <a:solidFill>
                  <a:schemeClr val="bg1"/>
                </a:solidFill>
                <a:latin typeface="Teen" pitchFamily="2" charset="0"/>
              </a:rPr>
              <a:t>And </a:t>
            </a:r>
            <a:r>
              <a:rPr lang="en-US" b="0" dirty="0" err="1">
                <a:solidFill>
                  <a:schemeClr val="bg1"/>
                </a:solidFill>
                <a:latin typeface="Teen" pitchFamily="2" charset="0"/>
              </a:rPr>
              <a:t>Joab</a:t>
            </a:r>
            <a:r>
              <a:rPr lang="en-US" b="0" dirty="0">
                <a:solidFill>
                  <a:schemeClr val="bg1"/>
                </a:solidFill>
                <a:latin typeface="Teen" pitchFamily="2" charset="0"/>
              </a:rPr>
              <a:t> came into the house to the king, and said, Thou hast shamed this day the faces of all thy servants, which this day have saved thy life, and the lives of thy sons and of thy daughters, and the lives of thy wives, and the lives of thy concubines; </a:t>
            </a:r>
          </a:p>
        </p:txBody>
      </p:sp>
    </p:spTree>
    <p:extLst>
      <p:ext uri="{BB962C8B-B14F-4D97-AF65-F5344CB8AC3E}">
        <p14:creationId xmlns:p14="http://schemas.microsoft.com/office/powerpoint/2010/main" val="2511411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166425"/>
            <a:ext cx="8724901" cy="4525151"/>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1166843"/>
            <a:ext cx="8616043" cy="4546886"/>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19:4-6</a:t>
            </a:r>
            <a:r>
              <a:rPr lang="en-US" b="0" dirty="0" smtClean="0">
                <a:solidFill>
                  <a:srgbClr val="FFFF00"/>
                </a:solidFill>
                <a:effectLst>
                  <a:outerShdw blurRad="50800" dist="50800" dir="5400000" algn="ctr" rotWithShape="0">
                    <a:schemeClr val="tx1"/>
                  </a:outerShdw>
                </a:effectLst>
                <a:latin typeface="Teen" pitchFamily="2" charset="0"/>
              </a:rPr>
              <a:t/>
            </a:r>
            <a:br>
              <a:rPr lang="en-US" b="0" dirty="0" smtClean="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6</a:t>
            </a:r>
            <a:r>
              <a:rPr lang="en-US" b="0" dirty="0" smtClean="0">
                <a:solidFill>
                  <a:schemeClr val="bg1"/>
                </a:solidFill>
                <a:latin typeface="Teen" pitchFamily="2" charset="0"/>
              </a:rPr>
              <a:t>In </a:t>
            </a:r>
            <a:r>
              <a:rPr lang="en-US" b="0" dirty="0">
                <a:solidFill>
                  <a:schemeClr val="bg1"/>
                </a:solidFill>
                <a:latin typeface="Teen" pitchFamily="2" charset="0"/>
              </a:rPr>
              <a:t>that thou </a:t>
            </a:r>
            <a:r>
              <a:rPr lang="en-US" b="0" dirty="0" err="1">
                <a:solidFill>
                  <a:schemeClr val="bg1"/>
                </a:solidFill>
                <a:latin typeface="Teen" pitchFamily="2" charset="0"/>
              </a:rPr>
              <a:t>lovest</a:t>
            </a:r>
            <a:r>
              <a:rPr lang="en-US" b="0" dirty="0">
                <a:solidFill>
                  <a:schemeClr val="bg1"/>
                </a:solidFill>
                <a:latin typeface="Teen" pitchFamily="2" charset="0"/>
              </a:rPr>
              <a:t> </a:t>
            </a:r>
            <a:r>
              <a:rPr lang="en-US" b="0" dirty="0" err="1">
                <a:solidFill>
                  <a:schemeClr val="bg1"/>
                </a:solidFill>
                <a:latin typeface="Teen" pitchFamily="2" charset="0"/>
              </a:rPr>
              <a:t>thine</a:t>
            </a:r>
            <a:r>
              <a:rPr lang="en-US" b="0" dirty="0">
                <a:solidFill>
                  <a:schemeClr val="bg1"/>
                </a:solidFill>
                <a:latin typeface="Teen" pitchFamily="2" charset="0"/>
              </a:rPr>
              <a:t> enemies, and </a:t>
            </a:r>
            <a:r>
              <a:rPr lang="en-US" b="0" dirty="0" err="1">
                <a:solidFill>
                  <a:schemeClr val="bg1"/>
                </a:solidFill>
                <a:latin typeface="Teen" pitchFamily="2" charset="0"/>
              </a:rPr>
              <a:t>hatest</a:t>
            </a:r>
            <a:r>
              <a:rPr lang="en-US" b="0" dirty="0">
                <a:solidFill>
                  <a:schemeClr val="bg1"/>
                </a:solidFill>
                <a:latin typeface="Teen" pitchFamily="2" charset="0"/>
              </a:rPr>
              <a:t> thy friends. For thou hast declared this day, that thou </a:t>
            </a:r>
            <a:r>
              <a:rPr lang="en-US" b="0" dirty="0" err="1">
                <a:solidFill>
                  <a:schemeClr val="bg1"/>
                </a:solidFill>
                <a:latin typeface="Teen" pitchFamily="2" charset="0"/>
              </a:rPr>
              <a:t>regardest</a:t>
            </a:r>
            <a:r>
              <a:rPr lang="en-US" b="0" dirty="0">
                <a:solidFill>
                  <a:schemeClr val="bg1"/>
                </a:solidFill>
                <a:latin typeface="Teen" pitchFamily="2" charset="0"/>
              </a:rPr>
              <a:t> neither princes nor servants: for this day I perceive, that if Absalom had lived, and all we had died this day, then it had pleased thee well. </a:t>
            </a:r>
          </a:p>
        </p:txBody>
      </p:sp>
    </p:spTree>
    <p:extLst>
      <p:ext uri="{BB962C8B-B14F-4D97-AF65-F5344CB8AC3E}">
        <p14:creationId xmlns:p14="http://schemas.microsoft.com/office/powerpoint/2010/main" val="511000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1808335"/>
            <a:ext cx="9144000" cy="3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This is NOT living life to the fullest, </a:t>
            </a: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and </a:t>
            </a: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this </a:t>
            </a:r>
            <a:r>
              <a:rPr lang="en-US" sz="11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is NOT ACCEPTABLE!</a:t>
            </a:r>
            <a:endParaRPr lang="en-US" sz="115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94351286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401570"/>
            <a:ext cx="8724901" cy="4054861"/>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1401779"/>
            <a:ext cx="8616043" cy="405444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19:9-13</a:t>
            </a:r>
            <a:r>
              <a:rPr lang="en-US" b="0" dirty="0" smtClean="0">
                <a:solidFill>
                  <a:srgbClr val="FFFF00"/>
                </a:solidFill>
                <a:effectLst>
                  <a:outerShdw blurRad="50800" dist="50800" dir="5400000" algn="ctr" rotWithShape="0">
                    <a:schemeClr val="tx1"/>
                  </a:outerShdw>
                </a:effectLst>
                <a:latin typeface="Teen" pitchFamily="2" charset="0"/>
              </a:rPr>
              <a:t/>
            </a:r>
            <a:br>
              <a:rPr lang="en-US" b="0" dirty="0" smtClean="0">
                <a:solidFill>
                  <a:srgbClr val="FFFF00"/>
                </a:solidFill>
                <a:effectLst>
                  <a:outerShdw blurRad="50800" dist="50800" dir="5400000" algn="ctr" rotWithShape="0">
                    <a:schemeClr val="tx1"/>
                  </a:outerShdw>
                </a:effectLst>
                <a:latin typeface="Teen" pitchFamily="2" charset="0"/>
              </a:rPr>
            </a:br>
            <a:r>
              <a:rPr lang="en-US" b="0" baseline="30000" dirty="0">
                <a:solidFill>
                  <a:srgbClr val="FFC000"/>
                </a:solidFill>
                <a:latin typeface="Teen" pitchFamily="2" charset="0"/>
              </a:rPr>
              <a:t>9</a:t>
            </a:r>
            <a:r>
              <a:rPr lang="en-US" b="0" dirty="0">
                <a:solidFill>
                  <a:schemeClr val="bg1"/>
                </a:solidFill>
                <a:latin typeface="Teen" pitchFamily="2" charset="0"/>
              </a:rPr>
              <a:t>And all the people were at strife throughout all the tribes of Israel, saying, The king saved us out of the hand of our enemies, and he delivered us out of the hand of the Philistines; and now he is fled out of the land for Absalom. </a:t>
            </a:r>
          </a:p>
        </p:txBody>
      </p:sp>
    </p:spTree>
    <p:extLst>
      <p:ext uri="{BB962C8B-B14F-4D97-AF65-F5344CB8AC3E}">
        <p14:creationId xmlns:p14="http://schemas.microsoft.com/office/powerpoint/2010/main" val="4215991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427970"/>
            <a:ext cx="8724901" cy="6002061"/>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428179"/>
            <a:ext cx="8616043" cy="6001643"/>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19:9-13</a:t>
            </a:r>
            <a:r>
              <a:rPr lang="en-US" b="0" dirty="0" smtClean="0">
                <a:solidFill>
                  <a:srgbClr val="FFFF00"/>
                </a:solidFill>
                <a:effectLst>
                  <a:outerShdw blurRad="50800" dist="50800" dir="5400000" algn="ctr" rotWithShape="0">
                    <a:schemeClr val="tx1"/>
                  </a:outerShdw>
                </a:effectLst>
                <a:latin typeface="Teen" pitchFamily="2" charset="0"/>
              </a:rPr>
              <a:t/>
            </a:r>
            <a:br>
              <a:rPr lang="en-US" b="0" dirty="0" smtClean="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10</a:t>
            </a:r>
            <a:r>
              <a:rPr lang="en-US" b="0" dirty="0" smtClean="0">
                <a:solidFill>
                  <a:schemeClr val="bg1"/>
                </a:solidFill>
                <a:latin typeface="Teen" pitchFamily="2" charset="0"/>
              </a:rPr>
              <a:t>And </a:t>
            </a:r>
            <a:r>
              <a:rPr lang="en-US" b="0" dirty="0">
                <a:solidFill>
                  <a:schemeClr val="bg1"/>
                </a:solidFill>
                <a:latin typeface="Teen" pitchFamily="2" charset="0"/>
              </a:rPr>
              <a:t>Absalom, whom we anointed over us, is dead in battle. Now therefore why speak ye not a word of bringing the king back? </a:t>
            </a:r>
          </a:p>
          <a:p>
            <a:pPr>
              <a:lnSpc>
                <a:spcPct val="80000"/>
              </a:lnSpc>
            </a:pPr>
            <a:r>
              <a:rPr lang="en-US" b="0" baseline="30000" dirty="0" smtClean="0">
                <a:solidFill>
                  <a:srgbClr val="FFC000"/>
                </a:solidFill>
                <a:latin typeface="Teen" pitchFamily="2" charset="0"/>
              </a:rPr>
              <a:t>11</a:t>
            </a:r>
            <a:r>
              <a:rPr lang="en-US" b="0" dirty="0" smtClean="0">
                <a:solidFill>
                  <a:schemeClr val="bg1"/>
                </a:solidFill>
                <a:latin typeface="Teen" pitchFamily="2" charset="0"/>
              </a:rPr>
              <a:t>And </a:t>
            </a:r>
            <a:r>
              <a:rPr lang="en-US" b="0" dirty="0">
                <a:solidFill>
                  <a:schemeClr val="bg1"/>
                </a:solidFill>
                <a:latin typeface="Teen" pitchFamily="2" charset="0"/>
              </a:rPr>
              <a:t>king David sent to </a:t>
            </a:r>
            <a:r>
              <a:rPr lang="en-US" b="0" dirty="0" err="1">
                <a:solidFill>
                  <a:schemeClr val="bg1"/>
                </a:solidFill>
                <a:latin typeface="Teen" pitchFamily="2" charset="0"/>
              </a:rPr>
              <a:t>Zadok</a:t>
            </a:r>
            <a:r>
              <a:rPr lang="en-US" b="0" dirty="0">
                <a:solidFill>
                  <a:schemeClr val="bg1"/>
                </a:solidFill>
                <a:latin typeface="Teen" pitchFamily="2" charset="0"/>
              </a:rPr>
              <a:t> and to </a:t>
            </a:r>
            <a:r>
              <a:rPr lang="en-US" b="0" dirty="0" err="1">
                <a:solidFill>
                  <a:schemeClr val="bg1"/>
                </a:solidFill>
                <a:latin typeface="Teen" pitchFamily="2" charset="0"/>
              </a:rPr>
              <a:t>Abiathar</a:t>
            </a:r>
            <a:r>
              <a:rPr lang="en-US" b="0" dirty="0">
                <a:solidFill>
                  <a:schemeClr val="bg1"/>
                </a:solidFill>
                <a:latin typeface="Teen" pitchFamily="2" charset="0"/>
              </a:rPr>
              <a:t> the priests, saying, Speak unto the elders of Judah, saying, Why are ye the last to bring the king back to his house? seeing the speech of all Israel is come to the king, even to his house</a:t>
            </a:r>
            <a:r>
              <a:rPr lang="en-US" b="0" dirty="0" smtClean="0">
                <a:solidFill>
                  <a:schemeClr val="bg1"/>
                </a:solidFill>
                <a:latin typeface="Teen" pitchFamily="2" charset="0"/>
              </a:rPr>
              <a:t>.</a:t>
            </a:r>
            <a:endParaRPr lang="en-US" b="0" dirty="0">
              <a:solidFill>
                <a:schemeClr val="bg1"/>
              </a:solidFill>
              <a:latin typeface="Teen" pitchFamily="2" charset="0"/>
            </a:endParaRPr>
          </a:p>
        </p:txBody>
      </p:sp>
    </p:spTree>
    <p:extLst>
      <p:ext uri="{BB962C8B-B14F-4D97-AF65-F5344CB8AC3E}">
        <p14:creationId xmlns:p14="http://schemas.microsoft.com/office/powerpoint/2010/main" val="1880668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920412"/>
            <a:ext cx="8724901" cy="5017176"/>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920621"/>
            <a:ext cx="8616043" cy="5016758"/>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19:9-13</a:t>
            </a:r>
            <a:r>
              <a:rPr lang="en-US" b="0" dirty="0" smtClean="0">
                <a:solidFill>
                  <a:srgbClr val="FFFF00"/>
                </a:solidFill>
                <a:effectLst>
                  <a:outerShdw blurRad="50800" dist="50800" dir="5400000" algn="ctr" rotWithShape="0">
                    <a:schemeClr val="tx1"/>
                  </a:outerShdw>
                </a:effectLst>
                <a:latin typeface="Teen" pitchFamily="2" charset="0"/>
              </a:rPr>
              <a:t/>
            </a:r>
            <a:br>
              <a:rPr lang="en-US" b="0" dirty="0" smtClean="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12</a:t>
            </a:r>
            <a:r>
              <a:rPr lang="en-US" b="0" dirty="0" smtClean="0">
                <a:solidFill>
                  <a:schemeClr val="bg1"/>
                </a:solidFill>
                <a:latin typeface="Teen" pitchFamily="2" charset="0"/>
              </a:rPr>
              <a:t>Ye </a:t>
            </a:r>
            <a:r>
              <a:rPr lang="en-US" b="0" dirty="0">
                <a:solidFill>
                  <a:schemeClr val="bg1"/>
                </a:solidFill>
                <a:latin typeface="Teen" pitchFamily="2" charset="0"/>
              </a:rPr>
              <a:t>are my brethren, ye are my bones and my flesh: wherefore then are ye the last to bring back the king? </a:t>
            </a:r>
          </a:p>
          <a:p>
            <a:pPr>
              <a:lnSpc>
                <a:spcPct val="80000"/>
              </a:lnSpc>
            </a:pPr>
            <a:r>
              <a:rPr lang="en-US" b="0" baseline="30000" dirty="0" smtClean="0">
                <a:solidFill>
                  <a:srgbClr val="FFC000"/>
                </a:solidFill>
                <a:latin typeface="Teen" pitchFamily="2" charset="0"/>
              </a:rPr>
              <a:t>13</a:t>
            </a:r>
            <a:r>
              <a:rPr lang="en-US" b="0" dirty="0" smtClean="0">
                <a:solidFill>
                  <a:schemeClr val="bg1"/>
                </a:solidFill>
                <a:latin typeface="Teen" pitchFamily="2" charset="0"/>
              </a:rPr>
              <a:t>And </a:t>
            </a:r>
            <a:r>
              <a:rPr lang="en-US" b="0" dirty="0">
                <a:solidFill>
                  <a:schemeClr val="bg1"/>
                </a:solidFill>
                <a:latin typeface="Teen" pitchFamily="2" charset="0"/>
              </a:rPr>
              <a:t>say ye to </a:t>
            </a:r>
            <a:r>
              <a:rPr lang="en-US" b="0" dirty="0" err="1">
                <a:solidFill>
                  <a:schemeClr val="bg1"/>
                </a:solidFill>
                <a:latin typeface="Teen" pitchFamily="2" charset="0"/>
              </a:rPr>
              <a:t>Amasa</a:t>
            </a:r>
            <a:r>
              <a:rPr lang="en-US" b="0" dirty="0">
                <a:solidFill>
                  <a:schemeClr val="bg1"/>
                </a:solidFill>
                <a:latin typeface="Teen" pitchFamily="2" charset="0"/>
              </a:rPr>
              <a:t>, Art thou not of my bone, and of my flesh? God do so to me, and more also, if thou be not captain of the host before me continually in the room of </a:t>
            </a:r>
            <a:r>
              <a:rPr lang="en-US" b="0" dirty="0" err="1">
                <a:solidFill>
                  <a:schemeClr val="bg1"/>
                </a:solidFill>
                <a:latin typeface="Teen" pitchFamily="2" charset="0"/>
              </a:rPr>
              <a:t>Joab</a:t>
            </a:r>
            <a:r>
              <a:rPr lang="en-US" b="0" dirty="0">
                <a:solidFill>
                  <a:schemeClr val="bg1"/>
                </a:solidFill>
                <a:latin typeface="Teen" pitchFamily="2" charset="0"/>
              </a:rPr>
              <a:t>. </a:t>
            </a:r>
          </a:p>
        </p:txBody>
      </p:sp>
    </p:spTree>
    <p:extLst>
      <p:ext uri="{BB962C8B-B14F-4D97-AF65-F5344CB8AC3E}">
        <p14:creationId xmlns:p14="http://schemas.microsoft.com/office/powerpoint/2010/main" val="1979791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778695"/>
            <a:ext cx="91440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AMASA IS PROMOTED</a:t>
            </a:r>
            <a:endParaRPr lang="en-US" sz="13800" b="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3" name="Text Box 2"/>
          <p:cNvSpPr txBox="1">
            <a:spLocks noChangeArrowheads="1"/>
          </p:cNvSpPr>
          <p:nvPr/>
        </p:nvSpPr>
        <p:spPr bwMode="auto">
          <a:xfrm>
            <a:off x="0" y="3047560"/>
            <a:ext cx="9144000"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JOAB IS DEMOTED</a:t>
            </a:r>
            <a:endParaRPr lang="en-US" sz="125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011889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287506"/>
            <a:ext cx="9144000" cy="308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40000"/>
              </a:spcAft>
              <a:buClr>
                <a:srgbClr val="FFFF99"/>
              </a:buClr>
            </a:pPr>
            <a:r>
              <a:rPr lang="en-US" sz="14500" b="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Get Ready For</a:t>
            </a:r>
            <a:br>
              <a:rPr lang="en-US" sz="14500" b="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14500" b="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Message!</a:t>
            </a:r>
            <a:endParaRPr lang="en-US" sz="18100" b="0" dirty="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4225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153786"/>
            <a:ext cx="8724901" cy="4550429"/>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1153890"/>
            <a:ext cx="8616043" cy="4550220"/>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20:1</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dirty="0" smtClean="0">
                <a:solidFill>
                  <a:schemeClr val="bg1"/>
                </a:solidFill>
                <a:latin typeface="Teen" pitchFamily="2" charset="0"/>
              </a:rPr>
              <a:t>And </a:t>
            </a:r>
            <a:r>
              <a:rPr lang="en-US" b="0" dirty="0">
                <a:solidFill>
                  <a:schemeClr val="bg1"/>
                </a:solidFill>
                <a:latin typeface="Teen" pitchFamily="2" charset="0"/>
              </a:rPr>
              <a:t>there happened to be there a man of Belial, whose name was Sheba, the son of </a:t>
            </a:r>
            <a:r>
              <a:rPr lang="en-US" b="0" dirty="0" err="1">
                <a:solidFill>
                  <a:schemeClr val="bg1"/>
                </a:solidFill>
                <a:latin typeface="Teen" pitchFamily="2" charset="0"/>
              </a:rPr>
              <a:t>Bichri</a:t>
            </a:r>
            <a:r>
              <a:rPr lang="en-US" b="0" dirty="0">
                <a:solidFill>
                  <a:schemeClr val="bg1"/>
                </a:solidFill>
                <a:latin typeface="Teen" pitchFamily="2" charset="0"/>
              </a:rPr>
              <a:t>, a </a:t>
            </a:r>
            <a:r>
              <a:rPr lang="en-US" b="0" dirty="0" err="1">
                <a:solidFill>
                  <a:schemeClr val="bg1"/>
                </a:solidFill>
                <a:latin typeface="Teen" pitchFamily="2" charset="0"/>
              </a:rPr>
              <a:t>Benjamite</a:t>
            </a:r>
            <a:r>
              <a:rPr lang="en-US" b="0" dirty="0">
                <a:solidFill>
                  <a:schemeClr val="bg1"/>
                </a:solidFill>
                <a:latin typeface="Teen" pitchFamily="2" charset="0"/>
              </a:rPr>
              <a:t>: and he blew a trumpet, and said, We have no part in David, neither have we inheritance in the son of Jesse: every man to his tents, O Israel.</a:t>
            </a:r>
          </a:p>
        </p:txBody>
      </p:sp>
    </p:spTree>
    <p:extLst>
      <p:ext uri="{BB962C8B-B14F-4D97-AF65-F5344CB8AC3E}">
        <p14:creationId xmlns:p14="http://schemas.microsoft.com/office/powerpoint/2010/main" val="235506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153786"/>
            <a:ext cx="8724901" cy="4550429"/>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1153890"/>
            <a:ext cx="8616043" cy="4524315"/>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20:4-13</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a:solidFill>
                  <a:srgbClr val="FFC000"/>
                </a:solidFill>
                <a:latin typeface="Teen" pitchFamily="2" charset="0"/>
              </a:rPr>
              <a:t>4</a:t>
            </a:r>
            <a:r>
              <a:rPr lang="en-US" b="0" dirty="0">
                <a:solidFill>
                  <a:schemeClr val="bg1"/>
                </a:solidFill>
                <a:latin typeface="Teen" pitchFamily="2" charset="0"/>
              </a:rPr>
              <a:t>Then said the king to </a:t>
            </a:r>
            <a:r>
              <a:rPr lang="en-US" b="0" dirty="0" err="1">
                <a:solidFill>
                  <a:schemeClr val="bg1"/>
                </a:solidFill>
                <a:latin typeface="Teen" pitchFamily="2" charset="0"/>
              </a:rPr>
              <a:t>Amasa</a:t>
            </a:r>
            <a:r>
              <a:rPr lang="en-US" b="0" dirty="0">
                <a:solidFill>
                  <a:schemeClr val="bg1"/>
                </a:solidFill>
                <a:latin typeface="Teen" pitchFamily="2" charset="0"/>
              </a:rPr>
              <a:t>, Assemble me the men of Judah within three days, and be thou here present. </a:t>
            </a:r>
          </a:p>
          <a:p>
            <a:pPr>
              <a:lnSpc>
                <a:spcPct val="80000"/>
              </a:lnSpc>
            </a:pPr>
            <a:r>
              <a:rPr lang="en-US" b="0" baseline="30000" dirty="0" smtClean="0">
                <a:solidFill>
                  <a:srgbClr val="FFC000"/>
                </a:solidFill>
                <a:latin typeface="Teen" pitchFamily="2" charset="0"/>
              </a:rPr>
              <a:t>5</a:t>
            </a:r>
            <a:r>
              <a:rPr lang="en-US" b="0" dirty="0" smtClean="0">
                <a:solidFill>
                  <a:schemeClr val="bg1"/>
                </a:solidFill>
                <a:latin typeface="Teen" pitchFamily="2" charset="0"/>
              </a:rPr>
              <a:t>So </a:t>
            </a:r>
            <a:r>
              <a:rPr lang="en-US" b="0" dirty="0" err="1">
                <a:solidFill>
                  <a:schemeClr val="bg1"/>
                </a:solidFill>
                <a:latin typeface="Teen" pitchFamily="2" charset="0"/>
              </a:rPr>
              <a:t>Amasa</a:t>
            </a:r>
            <a:r>
              <a:rPr lang="en-US" b="0" dirty="0">
                <a:solidFill>
                  <a:schemeClr val="bg1"/>
                </a:solidFill>
                <a:latin typeface="Teen" pitchFamily="2" charset="0"/>
              </a:rPr>
              <a:t> went to assemble the men of Judah: but he tarried longer than the set time which he had appointed him</a:t>
            </a:r>
            <a:r>
              <a:rPr lang="en-US" b="0" dirty="0" smtClean="0">
                <a:solidFill>
                  <a:schemeClr val="bg1"/>
                </a:solidFill>
                <a:latin typeface="Teen" pitchFamily="2" charset="0"/>
              </a:rPr>
              <a:t>.</a:t>
            </a:r>
            <a:endParaRPr lang="en-US" b="0" dirty="0">
              <a:solidFill>
                <a:schemeClr val="bg1"/>
              </a:solidFill>
              <a:latin typeface="Teen" pitchFamily="2" charset="0"/>
            </a:endParaRPr>
          </a:p>
        </p:txBody>
      </p:sp>
    </p:spTree>
    <p:extLst>
      <p:ext uri="{BB962C8B-B14F-4D97-AF65-F5344CB8AC3E}">
        <p14:creationId xmlns:p14="http://schemas.microsoft.com/office/powerpoint/2010/main" val="2102490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81906"/>
            <a:ext cx="8724901" cy="6494189"/>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181958"/>
            <a:ext cx="8616043" cy="6494085"/>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20:4-13</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6</a:t>
            </a:r>
            <a:r>
              <a:rPr lang="en-US" b="0" dirty="0" smtClean="0">
                <a:solidFill>
                  <a:schemeClr val="bg1"/>
                </a:solidFill>
                <a:latin typeface="Teen" pitchFamily="2" charset="0"/>
              </a:rPr>
              <a:t>And </a:t>
            </a:r>
            <a:r>
              <a:rPr lang="en-US" b="0" dirty="0">
                <a:solidFill>
                  <a:schemeClr val="bg1"/>
                </a:solidFill>
                <a:latin typeface="Teen" pitchFamily="2" charset="0"/>
              </a:rPr>
              <a:t>David said to </a:t>
            </a:r>
            <a:r>
              <a:rPr lang="en-US" b="0" dirty="0" err="1">
                <a:solidFill>
                  <a:schemeClr val="bg1"/>
                </a:solidFill>
                <a:latin typeface="Teen" pitchFamily="2" charset="0"/>
              </a:rPr>
              <a:t>Abishai</a:t>
            </a:r>
            <a:r>
              <a:rPr lang="en-US" b="0" dirty="0">
                <a:solidFill>
                  <a:schemeClr val="bg1"/>
                </a:solidFill>
                <a:latin typeface="Teen" pitchFamily="2" charset="0"/>
              </a:rPr>
              <a:t>, Now shall Sheba the son of </a:t>
            </a:r>
            <a:r>
              <a:rPr lang="en-US" b="0" dirty="0" err="1">
                <a:solidFill>
                  <a:schemeClr val="bg1"/>
                </a:solidFill>
                <a:latin typeface="Teen" pitchFamily="2" charset="0"/>
              </a:rPr>
              <a:t>Bichri</a:t>
            </a:r>
            <a:r>
              <a:rPr lang="en-US" b="0" dirty="0">
                <a:solidFill>
                  <a:schemeClr val="bg1"/>
                </a:solidFill>
                <a:latin typeface="Teen" pitchFamily="2" charset="0"/>
              </a:rPr>
              <a:t> do us more harm than did Absalom: take thou thy lord's servants, and pursue after him, lest he get him fenced cities, and escape us. </a:t>
            </a:r>
          </a:p>
          <a:p>
            <a:pPr>
              <a:lnSpc>
                <a:spcPct val="80000"/>
              </a:lnSpc>
            </a:pPr>
            <a:r>
              <a:rPr lang="en-US" b="0" baseline="30000" dirty="0" smtClean="0">
                <a:solidFill>
                  <a:srgbClr val="FFC000"/>
                </a:solidFill>
                <a:latin typeface="Teen" pitchFamily="2" charset="0"/>
              </a:rPr>
              <a:t>7</a:t>
            </a:r>
            <a:r>
              <a:rPr lang="en-US" b="0" dirty="0" smtClean="0">
                <a:solidFill>
                  <a:schemeClr val="bg1"/>
                </a:solidFill>
                <a:latin typeface="Teen" pitchFamily="2" charset="0"/>
              </a:rPr>
              <a:t>And </a:t>
            </a:r>
            <a:r>
              <a:rPr lang="en-US" b="0" dirty="0">
                <a:solidFill>
                  <a:schemeClr val="bg1"/>
                </a:solidFill>
                <a:latin typeface="Teen" pitchFamily="2" charset="0"/>
              </a:rPr>
              <a:t>there went out after him </a:t>
            </a:r>
            <a:r>
              <a:rPr lang="en-US" b="0" dirty="0" err="1">
                <a:solidFill>
                  <a:schemeClr val="bg1"/>
                </a:solidFill>
                <a:latin typeface="Teen" pitchFamily="2" charset="0"/>
              </a:rPr>
              <a:t>Joab's</a:t>
            </a:r>
            <a:r>
              <a:rPr lang="en-US" b="0" dirty="0">
                <a:solidFill>
                  <a:schemeClr val="bg1"/>
                </a:solidFill>
                <a:latin typeface="Teen" pitchFamily="2" charset="0"/>
              </a:rPr>
              <a:t> men, and the </a:t>
            </a:r>
            <a:r>
              <a:rPr lang="en-US" b="0" dirty="0" err="1">
                <a:solidFill>
                  <a:schemeClr val="bg1"/>
                </a:solidFill>
                <a:latin typeface="Teen" pitchFamily="2" charset="0"/>
              </a:rPr>
              <a:t>Cherethites</a:t>
            </a:r>
            <a:r>
              <a:rPr lang="en-US" b="0" dirty="0">
                <a:solidFill>
                  <a:schemeClr val="bg1"/>
                </a:solidFill>
                <a:latin typeface="Teen" pitchFamily="2" charset="0"/>
              </a:rPr>
              <a:t>, and the </a:t>
            </a:r>
            <a:r>
              <a:rPr lang="en-US" b="0" dirty="0" err="1">
                <a:solidFill>
                  <a:schemeClr val="bg1"/>
                </a:solidFill>
                <a:latin typeface="Teen" pitchFamily="2" charset="0"/>
              </a:rPr>
              <a:t>Pelethites</a:t>
            </a:r>
            <a:r>
              <a:rPr lang="en-US" b="0" dirty="0">
                <a:solidFill>
                  <a:schemeClr val="bg1"/>
                </a:solidFill>
                <a:latin typeface="Teen" pitchFamily="2" charset="0"/>
              </a:rPr>
              <a:t>, and all the mighty men: and they went out of Jerusalem, to pursue after Sheba the son of </a:t>
            </a:r>
            <a:r>
              <a:rPr lang="en-US" b="0" dirty="0" err="1">
                <a:solidFill>
                  <a:schemeClr val="bg1"/>
                </a:solidFill>
                <a:latin typeface="Teen" pitchFamily="2" charset="0"/>
              </a:rPr>
              <a:t>Bichri</a:t>
            </a:r>
            <a:r>
              <a:rPr lang="en-US" b="0" dirty="0" smtClean="0">
                <a:solidFill>
                  <a:schemeClr val="bg1"/>
                </a:solidFill>
                <a:latin typeface="Teen" pitchFamily="2" charset="0"/>
              </a:rPr>
              <a:t>.</a:t>
            </a:r>
            <a:endParaRPr lang="en-US" b="0" dirty="0">
              <a:solidFill>
                <a:schemeClr val="bg1"/>
              </a:solidFill>
              <a:latin typeface="Teen" pitchFamily="2" charset="0"/>
            </a:endParaRPr>
          </a:p>
        </p:txBody>
      </p:sp>
    </p:spTree>
    <p:extLst>
      <p:ext uri="{BB962C8B-B14F-4D97-AF65-F5344CB8AC3E}">
        <p14:creationId xmlns:p14="http://schemas.microsoft.com/office/powerpoint/2010/main" val="3077361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153786"/>
            <a:ext cx="8724901" cy="4550429"/>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1153890"/>
            <a:ext cx="8616043" cy="4546886"/>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20:4-13</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8</a:t>
            </a:r>
            <a:r>
              <a:rPr lang="en-US" b="0" dirty="0" smtClean="0">
                <a:solidFill>
                  <a:schemeClr val="bg1"/>
                </a:solidFill>
                <a:latin typeface="Teen" pitchFamily="2" charset="0"/>
              </a:rPr>
              <a:t>When </a:t>
            </a:r>
            <a:r>
              <a:rPr lang="en-US" b="0" dirty="0">
                <a:solidFill>
                  <a:schemeClr val="bg1"/>
                </a:solidFill>
                <a:latin typeface="Teen" pitchFamily="2" charset="0"/>
              </a:rPr>
              <a:t>they were at the great stone which is in Gibeon, </a:t>
            </a:r>
            <a:r>
              <a:rPr lang="en-US" b="0" dirty="0" err="1">
                <a:solidFill>
                  <a:schemeClr val="bg1"/>
                </a:solidFill>
                <a:latin typeface="Teen" pitchFamily="2" charset="0"/>
              </a:rPr>
              <a:t>Amasa</a:t>
            </a:r>
            <a:r>
              <a:rPr lang="en-US" b="0" dirty="0">
                <a:solidFill>
                  <a:schemeClr val="bg1"/>
                </a:solidFill>
                <a:latin typeface="Teen" pitchFamily="2" charset="0"/>
              </a:rPr>
              <a:t> went before them. And </a:t>
            </a:r>
            <a:r>
              <a:rPr lang="en-US" b="0" dirty="0" err="1">
                <a:solidFill>
                  <a:schemeClr val="bg1"/>
                </a:solidFill>
                <a:latin typeface="Teen" pitchFamily="2" charset="0"/>
              </a:rPr>
              <a:t>Joab's</a:t>
            </a:r>
            <a:r>
              <a:rPr lang="en-US" b="0" dirty="0">
                <a:solidFill>
                  <a:schemeClr val="bg1"/>
                </a:solidFill>
                <a:latin typeface="Teen" pitchFamily="2" charset="0"/>
              </a:rPr>
              <a:t> garment that he had put on was girded unto him, and upon it a girdle with a sword fastened upon his loins in the sheath thereof; and as he went forth it fell out. </a:t>
            </a:r>
          </a:p>
        </p:txBody>
      </p:sp>
    </p:spTree>
    <p:extLst>
      <p:ext uri="{BB962C8B-B14F-4D97-AF65-F5344CB8AC3E}">
        <p14:creationId xmlns:p14="http://schemas.microsoft.com/office/powerpoint/2010/main" val="20336970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81906"/>
            <a:ext cx="8724901" cy="6494189"/>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181958"/>
            <a:ext cx="8616043" cy="6494085"/>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20:4-13</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9</a:t>
            </a:r>
            <a:r>
              <a:rPr lang="en-US" b="0" dirty="0" smtClean="0">
                <a:solidFill>
                  <a:schemeClr val="bg1"/>
                </a:solidFill>
                <a:latin typeface="Teen" pitchFamily="2" charset="0"/>
              </a:rPr>
              <a:t>And </a:t>
            </a:r>
            <a:r>
              <a:rPr lang="en-US" b="0" dirty="0" err="1">
                <a:solidFill>
                  <a:schemeClr val="bg1"/>
                </a:solidFill>
                <a:latin typeface="Teen" pitchFamily="2" charset="0"/>
              </a:rPr>
              <a:t>Joab</a:t>
            </a:r>
            <a:r>
              <a:rPr lang="en-US" b="0" dirty="0">
                <a:solidFill>
                  <a:schemeClr val="bg1"/>
                </a:solidFill>
                <a:latin typeface="Teen" pitchFamily="2" charset="0"/>
              </a:rPr>
              <a:t> said to </a:t>
            </a:r>
            <a:r>
              <a:rPr lang="en-US" b="0" dirty="0" err="1">
                <a:solidFill>
                  <a:schemeClr val="bg1"/>
                </a:solidFill>
                <a:latin typeface="Teen" pitchFamily="2" charset="0"/>
              </a:rPr>
              <a:t>Amasa</a:t>
            </a:r>
            <a:r>
              <a:rPr lang="en-US" b="0" dirty="0">
                <a:solidFill>
                  <a:schemeClr val="bg1"/>
                </a:solidFill>
                <a:latin typeface="Teen" pitchFamily="2" charset="0"/>
              </a:rPr>
              <a:t>, Art thou in health, my brother? And </a:t>
            </a:r>
            <a:r>
              <a:rPr lang="en-US" b="0" dirty="0" err="1">
                <a:solidFill>
                  <a:schemeClr val="bg1"/>
                </a:solidFill>
                <a:latin typeface="Teen" pitchFamily="2" charset="0"/>
              </a:rPr>
              <a:t>Joab</a:t>
            </a:r>
            <a:r>
              <a:rPr lang="en-US" b="0" dirty="0">
                <a:solidFill>
                  <a:schemeClr val="bg1"/>
                </a:solidFill>
                <a:latin typeface="Teen" pitchFamily="2" charset="0"/>
              </a:rPr>
              <a:t> took </a:t>
            </a:r>
            <a:r>
              <a:rPr lang="en-US" b="0" dirty="0" err="1">
                <a:solidFill>
                  <a:schemeClr val="bg1"/>
                </a:solidFill>
                <a:latin typeface="Teen" pitchFamily="2" charset="0"/>
              </a:rPr>
              <a:t>Amasa</a:t>
            </a:r>
            <a:r>
              <a:rPr lang="en-US" b="0" dirty="0">
                <a:solidFill>
                  <a:schemeClr val="bg1"/>
                </a:solidFill>
                <a:latin typeface="Teen" pitchFamily="2" charset="0"/>
              </a:rPr>
              <a:t> by the beard with the right hand to kiss him. </a:t>
            </a:r>
          </a:p>
          <a:p>
            <a:pPr>
              <a:lnSpc>
                <a:spcPct val="80000"/>
              </a:lnSpc>
            </a:pPr>
            <a:r>
              <a:rPr lang="en-US" b="0" baseline="30000" dirty="0" smtClean="0">
                <a:solidFill>
                  <a:srgbClr val="FFC000"/>
                </a:solidFill>
                <a:latin typeface="Teen" pitchFamily="2" charset="0"/>
              </a:rPr>
              <a:t>10</a:t>
            </a:r>
            <a:r>
              <a:rPr lang="en-US" b="0" dirty="0" smtClean="0">
                <a:solidFill>
                  <a:schemeClr val="bg1"/>
                </a:solidFill>
                <a:latin typeface="Teen" pitchFamily="2" charset="0"/>
              </a:rPr>
              <a:t>But </a:t>
            </a:r>
            <a:r>
              <a:rPr lang="en-US" b="0" dirty="0" err="1">
                <a:solidFill>
                  <a:schemeClr val="bg1"/>
                </a:solidFill>
                <a:latin typeface="Teen" pitchFamily="2" charset="0"/>
              </a:rPr>
              <a:t>Amasa</a:t>
            </a:r>
            <a:r>
              <a:rPr lang="en-US" b="0" dirty="0">
                <a:solidFill>
                  <a:schemeClr val="bg1"/>
                </a:solidFill>
                <a:latin typeface="Teen" pitchFamily="2" charset="0"/>
              </a:rPr>
              <a:t> took no heed to the sword that was in </a:t>
            </a:r>
            <a:r>
              <a:rPr lang="en-US" b="0" dirty="0" err="1">
                <a:solidFill>
                  <a:schemeClr val="bg1"/>
                </a:solidFill>
                <a:latin typeface="Teen" pitchFamily="2" charset="0"/>
              </a:rPr>
              <a:t>Joab's</a:t>
            </a:r>
            <a:r>
              <a:rPr lang="en-US" b="0" dirty="0">
                <a:solidFill>
                  <a:schemeClr val="bg1"/>
                </a:solidFill>
                <a:latin typeface="Teen" pitchFamily="2" charset="0"/>
              </a:rPr>
              <a:t> hand: so he smote him therewith in the fifth rib, and shed out his bowels to the ground, and struck him not again; and he died. So </a:t>
            </a:r>
            <a:r>
              <a:rPr lang="en-US" b="0" dirty="0" err="1">
                <a:solidFill>
                  <a:schemeClr val="bg1"/>
                </a:solidFill>
                <a:latin typeface="Teen" pitchFamily="2" charset="0"/>
              </a:rPr>
              <a:t>Joab</a:t>
            </a:r>
            <a:r>
              <a:rPr lang="en-US" b="0" dirty="0">
                <a:solidFill>
                  <a:schemeClr val="bg1"/>
                </a:solidFill>
                <a:latin typeface="Teen" pitchFamily="2" charset="0"/>
              </a:rPr>
              <a:t> and </a:t>
            </a:r>
            <a:r>
              <a:rPr lang="en-US" b="0" dirty="0" err="1">
                <a:solidFill>
                  <a:schemeClr val="bg1"/>
                </a:solidFill>
                <a:latin typeface="Teen" pitchFamily="2" charset="0"/>
              </a:rPr>
              <a:t>Abishai</a:t>
            </a:r>
            <a:r>
              <a:rPr lang="en-US" b="0" dirty="0">
                <a:solidFill>
                  <a:schemeClr val="bg1"/>
                </a:solidFill>
                <a:latin typeface="Teen" pitchFamily="2" charset="0"/>
              </a:rPr>
              <a:t> his brother pursued after Sheba the son of </a:t>
            </a:r>
            <a:r>
              <a:rPr lang="en-US" b="0" dirty="0" err="1">
                <a:solidFill>
                  <a:schemeClr val="bg1"/>
                </a:solidFill>
                <a:latin typeface="Teen" pitchFamily="2" charset="0"/>
              </a:rPr>
              <a:t>Bichri</a:t>
            </a:r>
            <a:r>
              <a:rPr lang="en-US" b="0" dirty="0" smtClean="0">
                <a:solidFill>
                  <a:schemeClr val="bg1"/>
                </a:solidFill>
                <a:latin typeface="Teen" pitchFamily="2" charset="0"/>
              </a:rPr>
              <a:t>.</a:t>
            </a:r>
            <a:endParaRPr lang="en-US" b="0" dirty="0">
              <a:solidFill>
                <a:schemeClr val="bg1"/>
              </a:solidFill>
              <a:latin typeface="Teen" pitchFamily="2" charset="0"/>
            </a:endParaRPr>
          </a:p>
        </p:txBody>
      </p:sp>
    </p:spTree>
    <p:extLst>
      <p:ext uri="{BB962C8B-B14F-4D97-AF65-F5344CB8AC3E}">
        <p14:creationId xmlns:p14="http://schemas.microsoft.com/office/powerpoint/2010/main" val="3010231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ext Box 2"/>
          <p:cNvSpPr txBox="1">
            <a:spLocks noChangeArrowheads="1"/>
          </p:cNvSpPr>
          <p:nvPr/>
        </p:nvSpPr>
        <p:spPr bwMode="auto">
          <a:xfrm>
            <a:off x="0" y="3807793"/>
            <a:ext cx="9144000" cy="312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3800" b="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a:t>
            </a:r>
            <a:r>
              <a:rPr lang="en-US" sz="13800" b="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MUST DEAL </a:t>
            </a:r>
            <a:r>
              <a:rPr lang="en-US" sz="13800" b="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WITH</a:t>
            </a:r>
            <a:br>
              <a:rPr lang="en-US" sz="13800" b="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13800" b="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INNER CONFLICT!</a:t>
            </a:r>
            <a:endParaRPr lang="en-US" sz="13800" b="0" dirty="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57509293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181906"/>
            <a:ext cx="8724901" cy="6494189"/>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181958"/>
            <a:ext cx="8616043" cy="6494085"/>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20:4-13</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11</a:t>
            </a:r>
            <a:r>
              <a:rPr lang="en-US" b="0" dirty="0" smtClean="0">
                <a:solidFill>
                  <a:schemeClr val="bg1"/>
                </a:solidFill>
                <a:latin typeface="Teen" pitchFamily="2" charset="0"/>
              </a:rPr>
              <a:t>And </a:t>
            </a:r>
            <a:r>
              <a:rPr lang="en-US" b="0" dirty="0">
                <a:solidFill>
                  <a:schemeClr val="bg1"/>
                </a:solidFill>
                <a:latin typeface="Teen" pitchFamily="2" charset="0"/>
              </a:rPr>
              <a:t>one of </a:t>
            </a:r>
            <a:r>
              <a:rPr lang="en-US" b="0" dirty="0" err="1">
                <a:solidFill>
                  <a:schemeClr val="bg1"/>
                </a:solidFill>
                <a:latin typeface="Teen" pitchFamily="2" charset="0"/>
              </a:rPr>
              <a:t>Joab's</a:t>
            </a:r>
            <a:r>
              <a:rPr lang="en-US" b="0" dirty="0">
                <a:solidFill>
                  <a:schemeClr val="bg1"/>
                </a:solidFill>
                <a:latin typeface="Teen" pitchFamily="2" charset="0"/>
              </a:rPr>
              <a:t> men stood by him, and said, He that </a:t>
            </a:r>
            <a:r>
              <a:rPr lang="en-US" b="0" dirty="0" err="1">
                <a:solidFill>
                  <a:schemeClr val="bg1"/>
                </a:solidFill>
                <a:latin typeface="Teen" pitchFamily="2" charset="0"/>
              </a:rPr>
              <a:t>favoureth</a:t>
            </a:r>
            <a:r>
              <a:rPr lang="en-US" b="0" dirty="0">
                <a:solidFill>
                  <a:schemeClr val="bg1"/>
                </a:solidFill>
                <a:latin typeface="Teen" pitchFamily="2" charset="0"/>
              </a:rPr>
              <a:t> </a:t>
            </a:r>
            <a:r>
              <a:rPr lang="en-US" b="0" dirty="0" err="1">
                <a:solidFill>
                  <a:schemeClr val="bg1"/>
                </a:solidFill>
                <a:latin typeface="Teen" pitchFamily="2" charset="0"/>
              </a:rPr>
              <a:t>Joab</a:t>
            </a:r>
            <a:r>
              <a:rPr lang="en-US" b="0" dirty="0">
                <a:solidFill>
                  <a:schemeClr val="bg1"/>
                </a:solidFill>
                <a:latin typeface="Teen" pitchFamily="2" charset="0"/>
              </a:rPr>
              <a:t>, and he that is for David, let him go after </a:t>
            </a:r>
            <a:r>
              <a:rPr lang="en-US" b="0" dirty="0" err="1">
                <a:solidFill>
                  <a:schemeClr val="bg1"/>
                </a:solidFill>
                <a:latin typeface="Teen" pitchFamily="2" charset="0"/>
              </a:rPr>
              <a:t>Joab</a:t>
            </a:r>
            <a:r>
              <a:rPr lang="en-US" b="0" dirty="0">
                <a:solidFill>
                  <a:schemeClr val="bg1"/>
                </a:solidFill>
                <a:latin typeface="Teen" pitchFamily="2" charset="0"/>
              </a:rPr>
              <a:t>. </a:t>
            </a:r>
          </a:p>
          <a:p>
            <a:pPr>
              <a:lnSpc>
                <a:spcPct val="80000"/>
              </a:lnSpc>
            </a:pPr>
            <a:r>
              <a:rPr lang="en-US" b="0" baseline="30000" dirty="0" smtClean="0">
                <a:solidFill>
                  <a:srgbClr val="FFC000"/>
                </a:solidFill>
                <a:latin typeface="Teen" pitchFamily="2" charset="0"/>
              </a:rPr>
              <a:t>12</a:t>
            </a:r>
            <a:r>
              <a:rPr lang="en-US" b="0" dirty="0" smtClean="0">
                <a:solidFill>
                  <a:schemeClr val="bg1"/>
                </a:solidFill>
                <a:latin typeface="Teen" pitchFamily="2" charset="0"/>
              </a:rPr>
              <a:t>And </a:t>
            </a:r>
            <a:r>
              <a:rPr lang="en-US" b="0" dirty="0" err="1">
                <a:solidFill>
                  <a:schemeClr val="bg1"/>
                </a:solidFill>
                <a:latin typeface="Teen" pitchFamily="2" charset="0"/>
              </a:rPr>
              <a:t>Amasa</a:t>
            </a:r>
            <a:r>
              <a:rPr lang="en-US" b="0" dirty="0">
                <a:solidFill>
                  <a:schemeClr val="bg1"/>
                </a:solidFill>
                <a:latin typeface="Teen" pitchFamily="2" charset="0"/>
              </a:rPr>
              <a:t> wallowed in blood in the midst of the highway. And when the man saw that all the people stood still, he removed </a:t>
            </a:r>
            <a:r>
              <a:rPr lang="en-US" b="0" dirty="0" err="1">
                <a:solidFill>
                  <a:schemeClr val="bg1"/>
                </a:solidFill>
                <a:latin typeface="Teen" pitchFamily="2" charset="0"/>
              </a:rPr>
              <a:t>Amasa</a:t>
            </a:r>
            <a:r>
              <a:rPr lang="en-US" b="0" dirty="0">
                <a:solidFill>
                  <a:schemeClr val="bg1"/>
                </a:solidFill>
                <a:latin typeface="Teen" pitchFamily="2" charset="0"/>
              </a:rPr>
              <a:t> out of the highway into the field, and cast a cloth upon him, when he saw that every one that came by him stood still</a:t>
            </a:r>
            <a:r>
              <a:rPr lang="en-US" b="0" dirty="0" smtClean="0">
                <a:solidFill>
                  <a:schemeClr val="bg1"/>
                </a:solidFill>
                <a:latin typeface="Teen" pitchFamily="2" charset="0"/>
              </a:rPr>
              <a:t>.</a:t>
            </a:r>
            <a:endParaRPr lang="en-US" b="0" dirty="0">
              <a:solidFill>
                <a:schemeClr val="bg1"/>
              </a:solidFill>
              <a:latin typeface="Teen" pitchFamily="2" charset="0"/>
            </a:endParaRPr>
          </a:p>
        </p:txBody>
      </p:sp>
    </p:spTree>
    <p:extLst>
      <p:ext uri="{BB962C8B-B14F-4D97-AF65-F5344CB8AC3E}">
        <p14:creationId xmlns:p14="http://schemas.microsoft.com/office/powerpoint/2010/main" val="763551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09550" y="2140390"/>
            <a:ext cx="8724901" cy="2577220"/>
          </a:xfrm>
          <a:prstGeom prst="rect">
            <a:avLst/>
          </a:prstGeom>
          <a:solidFill>
            <a:schemeClr val="tx1">
              <a:alpha val="60000"/>
            </a:schemeClr>
          </a:solidFill>
          <a:ln w="9525" cap="rnd">
            <a:noFill/>
            <a:prstDash val="sysDot"/>
            <a:miter lim="800000"/>
            <a:headEnd/>
            <a:tailEnd/>
          </a:ln>
          <a:effectLst/>
        </p:spPr>
        <p:txBody>
          <a:bodyPr wrap="none" anchor="ctr"/>
          <a:lstStyle/>
          <a:p>
            <a:endParaRPr lang="en-US" b="0" dirty="0">
              <a:latin typeface="Teen" pitchFamily="2" charset="0"/>
            </a:endParaRPr>
          </a:p>
        </p:txBody>
      </p:sp>
      <p:sp>
        <p:nvSpPr>
          <p:cNvPr id="3" name="Text Box 3"/>
          <p:cNvSpPr txBox="1">
            <a:spLocks noChangeArrowheads="1"/>
          </p:cNvSpPr>
          <p:nvPr/>
        </p:nvSpPr>
        <p:spPr bwMode="auto">
          <a:xfrm>
            <a:off x="263979" y="2140442"/>
            <a:ext cx="8616043" cy="2577116"/>
          </a:xfrm>
          <a:prstGeom prst="rect">
            <a:avLst/>
          </a:prstGeom>
          <a:noFill/>
          <a:ln w="9525">
            <a:noFill/>
            <a:miter lim="800000"/>
            <a:headEnd/>
            <a:tailEnd/>
          </a:ln>
          <a:effectLst/>
        </p:spPr>
        <p:txBody>
          <a:bodyPr wrap="square">
            <a:spAutoFit/>
          </a:bodyPr>
          <a:lstStyle/>
          <a:p>
            <a:pPr>
              <a:lnSpc>
                <a:spcPct val="80000"/>
              </a:lnSpc>
            </a:pPr>
            <a:r>
              <a:rPr lang="en-US" b="0" dirty="0" smtClean="0">
                <a:solidFill>
                  <a:srgbClr val="FFC000"/>
                </a:solidFill>
                <a:effectLst>
                  <a:outerShdw blurRad="50800" dist="50800" dir="5400000" algn="ctr" rotWithShape="0">
                    <a:schemeClr val="tx1"/>
                  </a:outerShdw>
                  <a:reflection blurRad="6350" stA="60000" endA="900" endPos="58000" dir="5400000" sy="-100000" algn="bl" rotWithShape="0"/>
                </a:effectLst>
                <a:latin typeface="Teen" pitchFamily="2" charset="0"/>
              </a:rPr>
              <a:t>2 Samuel 20:4-13</a:t>
            </a:r>
            <a:r>
              <a:rPr lang="en-US" b="0" dirty="0">
                <a:solidFill>
                  <a:srgbClr val="FFFF00"/>
                </a:solidFill>
                <a:effectLst>
                  <a:outerShdw blurRad="50800" dist="50800" dir="5400000" algn="ctr" rotWithShape="0">
                    <a:schemeClr val="tx1"/>
                  </a:outerShdw>
                </a:effectLst>
                <a:latin typeface="Teen" pitchFamily="2" charset="0"/>
              </a:rPr>
              <a:t/>
            </a:r>
            <a:br>
              <a:rPr lang="en-US" b="0" dirty="0">
                <a:solidFill>
                  <a:srgbClr val="FFFF00"/>
                </a:solidFill>
                <a:effectLst>
                  <a:outerShdw blurRad="50800" dist="50800" dir="5400000" algn="ctr" rotWithShape="0">
                    <a:schemeClr val="tx1"/>
                  </a:outerShdw>
                </a:effectLst>
                <a:latin typeface="Teen" pitchFamily="2" charset="0"/>
              </a:rPr>
            </a:br>
            <a:r>
              <a:rPr lang="en-US" b="0" baseline="30000" dirty="0" smtClean="0">
                <a:solidFill>
                  <a:srgbClr val="FFC000"/>
                </a:solidFill>
                <a:latin typeface="Teen" pitchFamily="2" charset="0"/>
              </a:rPr>
              <a:t>13</a:t>
            </a:r>
            <a:r>
              <a:rPr lang="en-US" b="0" dirty="0" smtClean="0">
                <a:solidFill>
                  <a:schemeClr val="bg1"/>
                </a:solidFill>
                <a:latin typeface="Teen" pitchFamily="2" charset="0"/>
              </a:rPr>
              <a:t>When </a:t>
            </a:r>
            <a:r>
              <a:rPr lang="en-US" b="0" dirty="0">
                <a:solidFill>
                  <a:schemeClr val="bg1"/>
                </a:solidFill>
                <a:latin typeface="Teen" pitchFamily="2" charset="0"/>
              </a:rPr>
              <a:t>he was removed out of the highway, all the people went on after </a:t>
            </a:r>
            <a:r>
              <a:rPr lang="en-US" b="0" dirty="0" err="1">
                <a:solidFill>
                  <a:schemeClr val="bg1"/>
                </a:solidFill>
                <a:latin typeface="Teen" pitchFamily="2" charset="0"/>
              </a:rPr>
              <a:t>Joab</a:t>
            </a:r>
            <a:r>
              <a:rPr lang="en-US" b="0" dirty="0">
                <a:solidFill>
                  <a:schemeClr val="bg1"/>
                </a:solidFill>
                <a:latin typeface="Teen" pitchFamily="2" charset="0"/>
              </a:rPr>
              <a:t>, to pursue after Sheba the son of </a:t>
            </a:r>
            <a:r>
              <a:rPr lang="en-US" b="0" dirty="0" err="1">
                <a:solidFill>
                  <a:schemeClr val="bg1"/>
                </a:solidFill>
                <a:latin typeface="Teen" pitchFamily="2" charset="0"/>
              </a:rPr>
              <a:t>Bichri</a:t>
            </a:r>
            <a:r>
              <a:rPr lang="en-US" b="0" dirty="0">
                <a:solidFill>
                  <a:schemeClr val="bg1"/>
                </a:solidFill>
                <a:latin typeface="Teen" pitchFamily="2" charset="0"/>
              </a:rPr>
              <a:t>.</a:t>
            </a:r>
          </a:p>
        </p:txBody>
      </p:sp>
    </p:spTree>
    <p:extLst>
      <p:ext uri="{BB962C8B-B14F-4D97-AF65-F5344CB8AC3E}">
        <p14:creationId xmlns:p14="http://schemas.microsoft.com/office/powerpoint/2010/main" val="17812123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5094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3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414" y="-167610"/>
            <a:ext cx="2461172" cy="2457077"/>
          </a:xfrm>
          <a:prstGeom prst="rect">
            <a:avLst/>
          </a:prstGeom>
        </p:spPr>
      </p:pic>
      <p:sp>
        <p:nvSpPr>
          <p:cNvPr id="3" name="Text Box 2"/>
          <p:cNvSpPr txBox="1">
            <a:spLocks noChangeArrowheads="1"/>
          </p:cNvSpPr>
          <p:nvPr/>
        </p:nvSpPr>
        <p:spPr bwMode="auto">
          <a:xfrm>
            <a:off x="0" y="342268"/>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000" b="0" spc="-15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CONFRONTING MY INNER CONFLICT</a:t>
            </a:r>
            <a:endParaRPr lang="en-US" sz="9000" b="0" spc="-15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0" y="845948"/>
            <a:ext cx="9144000"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1. </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a:t>
            </a:r>
            <a:r>
              <a:rPr lang="en-US" sz="12500" b="0" dirty="0" err="1"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Gotta</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Kill It!</a:t>
            </a:r>
            <a:endParaRPr lang="en-US" sz="125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8928" y="2659591"/>
            <a:ext cx="4126145" cy="4119280"/>
          </a:xfrm>
          <a:prstGeom prst="rect">
            <a:avLst/>
          </a:prstGeom>
        </p:spPr>
      </p:pic>
      <p:sp>
        <p:nvSpPr>
          <p:cNvPr id="6" name="Text Box 2"/>
          <p:cNvSpPr txBox="1">
            <a:spLocks noChangeArrowheads="1"/>
          </p:cNvSpPr>
          <p:nvPr/>
        </p:nvSpPr>
        <p:spPr bwMode="auto">
          <a:xfrm>
            <a:off x="0" y="3646683"/>
            <a:ext cx="91440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38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RENDER IT DEAD!</a:t>
            </a:r>
            <a:endParaRPr lang="en-US" sz="138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480969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4*#ppt_w"/>
                                          </p:val>
                                        </p:tav>
                                        <p:tav tm="100000">
                                          <p:val>
                                            <p:strVal val="#ppt_w"/>
                                          </p:val>
                                        </p:tav>
                                      </p:tavLst>
                                    </p:anim>
                                    <p:anim calcmode="lin" valueType="num">
                                      <p:cBhvr>
                                        <p:cTn id="8" dur="750" fill="hold"/>
                                        <p:tgtEl>
                                          <p:spTgt spid="2"/>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strVal val="4*#ppt_w"/>
                                          </p:val>
                                        </p:tav>
                                        <p:tav tm="100000">
                                          <p:val>
                                            <p:strVal val="#ppt_w"/>
                                          </p:val>
                                        </p:tav>
                                      </p:tavLst>
                                    </p:anim>
                                    <p:anim calcmode="lin" valueType="num">
                                      <p:cBhvr>
                                        <p:cTn id="26" dur="500" fill="hold"/>
                                        <p:tgtEl>
                                          <p:spTgt spid="5"/>
                                        </p:tgtEl>
                                        <p:attrNameLst>
                                          <p:attrName>ppt_h</p:attrName>
                                        </p:attrNameLst>
                                      </p:cBhvr>
                                      <p:tavLst>
                                        <p:tav tm="0">
                                          <p:val>
                                            <p:strVal val="4*#ppt_h"/>
                                          </p:val>
                                        </p:tav>
                                        <p:tav tm="100000">
                                          <p:val>
                                            <p:strVal val="#ppt_h"/>
                                          </p:val>
                                        </p:tav>
                                      </p:tavLst>
                                    </p:anim>
                                  </p:childTnLst>
                                </p:cTn>
                              </p:par>
                            </p:childTnLst>
                          </p:cTn>
                        </p:par>
                        <p:par>
                          <p:cTn id="27" fill="hold">
                            <p:stCondLst>
                              <p:cond delay="500"/>
                            </p:stCondLst>
                            <p:childTnLst>
                              <p:par>
                                <p:cTn id="28" presetID="53" presetClass="exit" presetSubtype="32" fill="hold" nodeType="afterEffect">
                                  <p:stCondLst>
                                    <p:cond delay="0"/>
                                  </p:stCondLst>
                                  <p:childTnLst>
                                    <p:anim calcmode="lin" valueType="num">
                                      <p:cBhvr>
                                        <p:cTn id="29" dur="500"/>
                                        <p:tgtEl>
                                          <p:spTgt spid="5"/>
                                        </p:tgtEl>
                                        <p:attrNameLst>
                                          <p:attrName>ppt_w</p:attrName>
                                        </p:attrNameLst>
                                      </p:cBhvr>
                                      <p:tavLst>
                                        <p:tav tm="0">
                                          <p:val>
                                            <p:strVal val="ppt_w"/>
                                          </p:val>
                                        </p:tav>
                                        <p:tav tm="100000">
                                          <p:val>
                                            <p:fltVal val="0"/>
                                          </p:val>
                                        </p:tav>
                                      </p:tavLst>
                                    </p:anim>
                                    <p:anim calcmode="lin" valueType="num">
                                      <p:cBhvr>
                                        <p:cTn id="30" dur="500"/>
                                        <p:tgtEl>
                                          <p:spTgt spid="5"/>
                                        </p:tgtEl>
                                        <p:attrNameLst>
                                          <p:attrName>ppt_h</p:attrName>
                                        </p:attrNameLst>
                                      </p:cBhvr>
                                      <p:tavLst>
                                        <p:tav tm="0">
                                          <p:val>
                                            <p:strVal val="ppt_h"/>
                                          </p:val>
                                        </p:tav>
                                        <p:tav tm="100000">
                                          <p:val>
                                            <p:fltVal val="0"/>
                                          </p:val>
                                        </p:tav>
                                      </p:tavLst>
                                    </p:anim>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53"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750" fill="hold"/>
                                        <p:tgtEl>
                                          <p:spTgt spid="6"/>
                                        </p:tgtEl>
                                        <p:attrNameLst>
                                          <p:attrName>ppt_w</p:attrName>
                                        </p:attrNameLst>
                                      </p:cBhvr>
                                      <p:tavLst>
                                        <p:tav tm="0">
                                          <p:val>
                                            <p:fltVal val="0"/>
                                          </p:val>
                                        </p:tav>
                                        <p:tav tm="100000">
                                          <p:val>
                                            <p:strVal val="#ppt_w"/>
                                          </p:val>
                                        </p:tav>
                                      </p:tavLst>
                                    </p:anim>
                                    <p:anim calcmode="lin" valueType="num">
                                      <p:cBhvr>
                                        <p:cTn id="36" dur="750" fill="hold"/>
                                        <p:tgtEl>
                                          <p:spTgt spid="6"/>
                                        </p:tgtEl>
                                        <p:attrNameLst>
                                          <p:attrName>ppt_h</p:attrName>
                                        </p:attrNameLst>
                                      </p:cBhvr>
                                      <p:tavLst>
                                        <p:tav tm="0">
                                          <p:val>
                                            <p:fltVal val="0"/>
                                          </p:val>
                                        </p:tav>
                                        <p:tav tm="100000">
                                          <p:val>
                                            <p:strVal val="#ppt_h"/>
                                          </p:val>
                                        </p:tav>
                                      </p:tavLst>
                                    </p:anim>
                                    <p:animEffect transition="in" filter="fade">
                                      <p:cBhvr>
                                        <p:cTn id="3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414" y="-167610"/>
            <a:ext cx="2461172" cy="2457077"/>
          </a:xfrm>
          <a:prstGeom prst="rect">
            <a:avLst/>
          </a:prstGeom>
        </p:spPr>
      </p:pic>
      <p:sp>
        <p:nvSpPr>
          <p:cNvPr id="3" name="Text Box 2"/>
          <p:cNvSpPr txBox="1">
            <a:spLocks noChangeArrowheads="1"/>
          </p:cNvSpPr>
          <p:nvPr/>
        </p:nvSpPr>
        <p:spPr bwMode="auto">
          <a:xfrm>
            <a:off x="0" y="342268"/>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000" b="0" spc="-15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CONFRONTING MY INNER CONFLICT</a:t>
            </a:r>
            <a:endParaRPr lang="en-US" sz="9000" b="0" spc="-15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0" y="845948"/>
            <a:ext cx="9144000"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1. </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a:t>
            </a:r>
            <a:r>
              <a:rPr lang="en-US" sz="12500" b="0" dirty="0" err="1"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Gotta</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Kill It!</a:t>
            </a:r>
            <a:endParaRPr lang="en-US" sz="125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6" name="Text Box 2"/>
          <p:cNvSpPr txBox="1">
            <a:spLocks noChangeArrowheads="1"/>
          </p:cNvSpPr>
          <p:nvPr/>
        </p:nvSpPr>
        <p:spPr bwMode="auto">
          <a:xfrm>
            <a:off x="0" y="3533793"/>
            <a:ext cx="9144000" cy="285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40000"/>
              </a:spcAft>
              <a:buClr>
                <a:srgbClr val="FFFF99"/>
              </a:buClr>
            </a:pPr>
            <a: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Instead of it killing me, I</a:t>
            </a:r>
            <a: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cs typeface="Sakkal Majalla" pitchFamily="2" charset="-78"/>
              </a:rPr>
              <a:t>’</a:t>
            </a:r>
            <a:r>
              <a:rPr lang="en-US" sz="138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ll kill it!</a:t>
            </a:r>
            <a:endParaRPr lang="en-US" sz="138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113653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414" y="-167610"/>
            <a:ext cx="2461172" cy="2457077"/>
          </a:xfrm>
          <a:prstGeom prst="rect">
            <a:avLst/>
          </a:prstGeom>
        </p:spPr>
      </p:pic>
      <p:sp>
        <p:nvSpPr>
          <p:cNvPr id="3" name="Text Box 2"/>
          <p:cNvSpPr txBox="1">
            <a:spLocks noChangeArrowheads="1"/>
          </p:cNvSpPr>
          <p:nvPr/>
        </p:nvSpPr>
        <p:spPr bwMode="auto">
          <a:xfrm>
            <a:off x="0" y="342268"/>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000" b="0" spc="-15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CONFRONTING MY INNER CONFLICT</a:t>
            </a:r>
            <a:endParaRPr lang="en-US" sz="9000" b="0" spc="-15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0" y="845948"/>
            <a:ext cx="9144000"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2. </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a:t>
            </a:r>
            <a:r>
              <a:rPr lang="en-US" sz="12500" b="0" dirty="0" err="1"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Gotta</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Quit It!</a:t>
            </a:r>
            <a:endParaRPr lang="en-US" sz="125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8928" y="2659591"/>
            <a:ext cx="4126145" cy="4119280"/>
          </a:xfrm>
          <a:prstGeom prst="rect">
            <a:avLst/>
          </a:prstGeom>
        </p:spPr>
      </p:pic>
      <p:sp>
        <p:nvSpPr>
          <p:cNvPr id="6" name="Text Box 2"/>
          <p:cNvSpPr txBox="1">
            <a:spLocks noChangeArrowheads="1"/>
          </p:cNvSpPr>
          <p:nvPr/>
        </p:nvSpPr>
        <p:spPr bwMode="auto">
          <a:xfrm>
            <a:off x="0" y="3646683"/>
            <a:ext cx="91440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3800" b="0" spc="-15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STOP LOOKING AT IT!</a:t>
            </a:r>
            <a:endParaRPr lang="en-US" sz="13800" b="0" spc="-15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2352865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4*#ppt_w"/>
                                          </p:val>
                                        </p:tav>
                                        <p:tav tm="100000">
                                          <p:val>
                                            <p:strVal val="#ppt_w"/>
                                          </p:val>
                                        </p:tav>
                                      </p:tavLst>
                                    </p:anim>
                                    <p:anim calcmode="lin" valueType="num">
                                      <p:cBhvr>
                                        <p:cTn id="15" dur="500" fill="hold"/>
                                        <p:tgtEl>
                                          <p:spTgt spid="5"/>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53" presetClass="exit" presetSubtype="32" fill="hold" nodeType="afterEffect">
                                  <p:stCondLst>
                                    <p:cond delay="0"/>
                                  </p:stCondLst>
                                  <p:childTnLst>
                                    <p:anim calcmode="lin" valueType="num">
                                      <p:cBhvr>
                                        <p:cTn id="18" dur="500"/>
                                        <p:tgtEl>
                                          <p:spTgt spid="5"/>
                                        </p:tgtEl>
                                        <p:attrNameLst>
                                          <p:attrName>ppt_w</p:attrName>
                                        </p:attrNameLst>
                                      </p:cBhvr>
                                      <p:tavLst>
                                        <p:tav tm="0">
                                          <p:val>
                                            <p:strVal val="ppt_w"/>
                                          </p:val>
                                        </p:tav>
                                        <p:tav tm="100000">
                                          <p:val>
                                            <p:fltVal val="0"/>
                                          </p:val>
                                        </p:tav>
                                      </p:tavLst>
                                    </p:anim>
                                    <p:anim calcmode="lin" valueType="num">
                                      <p:cBhvr>
                                        <p:cTn id="19" dur="500"/>
                                        <p:tgtEl>
                                          <p:spTgt spid="5"/>
                                        </p:tgtEl>
                                        <p:attrNameLst>
                                          <p:attrName>ppt_h</p:attrName>
                                        </p:attrNameLst>
                                      </p:cBhvr>
                                      <p:tavLst>
                                        <p:tav tm="0">
                                          <p:val>
                                            <p:strVal val="ppt_h"/>
                                          </p:val>
                                        </p:tav>
                                        <p:tav tm="100000">
                                          <p:val>
                                            <p:fltVal val="0"/>
                                          </p:val>
                                        </p:tav>
                                      </p:tavLst>
                                    </p:anim>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750" fill="hold"/>
                                        <p:tgtEl>
                                          <p:spTgt spid="6"/>
                                        </p:tgtEl>
                                        <p:attrNameLst>
                                          <p:attrName>ppt_w</p:attrName>
                                        </p:attrNameLst>
                                      </p:cBhvr>
                                      <p:tavLst>
                                        <p:tav tm="0">
                                          <p:val>
                                            <p:fltVal val="0"/>
                                          </p:val>
                                        </p:tav>
                                        <p:tav tm="100000">
                                          <p:val>
                                            <p:strVal val="#ppt_w"/>
                                          </p:val>
                                        </p:tav>
                                      </p:tavLst>
                                    </p:anim>
                                    <p:anim calcmode="lin" valueType="num">
                                      <p:cBhvr>
                                        <p:cTn id="25" dur="750" fill="hold"/>
                                        <p:tgtEl>
                                          <p:spTgt spid="6"/>
                                        </p:tgtEl>
                                        <p:attrNameLst>
                                          <p:attrName>ppt_h</p:attrName>
                                        </p:attrNameLst>
                                      </p:cBhvr>
                                      <p:tavLst>
                                        <p:tav tm="0">
                                          <p:val>
                                            <p:fltVal val="0"/>
                                          </p:val>
                                        </p:tav>
                                        <p:tav tm="100000">
                                          <p:val>
                                            <p:strVal val="#ppt_h"/>
                                          </p:val>
                                        </p:tav>
                                      </p:tavLst>
                                    </p:anim>
                                    <p:animEffect transition="in" filter="fade">
                                      <p:cBhvr>
                                        <p:cTn id="2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414" y="-167610"/>
            <a:ext cx="2461172" cy="2457077"/>
          </a:xfrm>
          <a:prstGeom prst="rect">
            <a:avLst/>
          </a:prstGeom>
        </p:spPr>
      </p:pic>
      <p:sp>
        <p:nvSpPr>
          <p:cNvPr id="3" name="Text Box 2"/>
          <p:cNvSpPr txBox="1">
            <a:spLocks noChangeArrowheads="1"/>
          </p:cNvSpPr>
          <p:nvPr/>
        </p:nvSpPr>
        <p:spPr bwMode="auto">
          <a:xfrm>
            <a:off x="0" y="342268"/>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000" b="0" spc="-15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CONFRONTING MY INNER CONFLICT</a:t>
            </a:r>
            <a:endParaRPr lang="en-US" sz="9000" b="0" spc="-15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0" y="845948"/>
            <a:ext cx="9144000"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2. </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a:t>
            </a:r>
            <a:r>
              <a:rPr lang="en-US" sz="12500" b="0" dirty="0" err="1"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Gotta</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Quit It!</a:t>
            </a:r>
            <a:endParaRPr lang="en-US" sz="125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7" name="Text Box 2"/>
          <p:cNvSpPr txBox="1">
            <a:spLocks noChangeArrowheads="1"/>
          </p:cNvSpPr>
          <p:nvPr/>
        </p:nvSpPr>
        <p:spPr bwMode="auto">
          <a:xfrm>
            <a:off x="0" y="3251568"/>
            <a:ext cx="9144000" cy="346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40000"/>
              </a:spcAft>
              <a:buClr>
                <a:srgbClr val="FFFF99"/>
              </a:buClr>
            </a:pPr>
            <a:r>
              <a:rPr lang="en-US" sz="11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Rubbernecking slows me down and causes a jam up inside of me</a:t>
            </a:r>
            <a:endParaRPr lang="en-US" sz="110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23896532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414" y="-167610"/>
            <a:ext cx="2461172" cy="2457077"/>
          </a:xfrm>
          <a:prstGeom prst="rect">
            <a:avLst/>
          </a:prstGeom>
        </p:spPr>
      </p:pic>
      <p:sp>
        <p:nvSpPr>
          <p:cNvPr id="3" name="Text Box 2"/>
          <p:cNvSpPr txBox="1">
            <a:spLocks noChangeArrowheads="1"/>
          </p:cNvSpPr>
          <p:nvPr/>
        </p:nvSpPr>
        <p:spPr bwMode="auto">
          <a:xfrm>
            <a:off x="0" y="342268"/>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000" b="0" spc="-15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CONFRONTING MY INNER CONFLICT</a:t>
            </a:r>
            <a:endParaRPr lang="en-US" sz="9000" b="0" spc="-15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0" y="845948"/>
            <a:ext cx="9144000"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2. </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a:t>
            </a:r>
            <a:r>
              <a:rPr lang="en-US" sz="12500" b="0" dirty="0" err="1"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Gotta</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Quit It!</a:t>
            </a:r>
            <a:endParaRPr lang="en-US" sz="125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7" name="Text Box 2"/>
          <p:cNvSpPr txBox="1">
            <a:spLocks noChangeArrowheads="1"/>
          </p:cNvSpPr>
          <p:nvPr/>
        </p:nvSpPr>
        <p:spPr bwMode="auto">
          <a:xfrm>
            <a:off x="0" y="3556371"/>
            <a:ext cx="9144000" cy="281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40000"/>
              </a:spcAft>
              <a:buClr>
                <a:srgbClr val="FFFF99"/>
              </a:buClr>
            </a:pPr>
            <a:r>
              <a:rPr lang="en-US" sz="13200" b="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am paralyzed emotionally...</a:t>
            </a:r>
            <a:endParaRPr lang="en-US" sz="13200" b="0" dirty="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90625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414" y="-167610"/>
            <a:ext cx="2461172" cy="2457077"/>
          </a:xfrm>
          <a:prstGeom prst="rect">
            <a:avLst/>
          </a:prstGeom>
        </p:spPr>
      </p:pic>
      <p:sp>
        <p:nvSpPr>
          <p:cNvPr id="3" name="Text Box 2"/>
          <p:cNvSpPr txBox="1">
            <a:spLocks noChangeArrowheads="1"/>
          </p:cNvSpPr>
          <p:nvPr/>
        </p:nvSpPr>
        <p:spPr bwMode="auto">
          <a:xfrm>
            <a:off x="0" y="342268"/>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000" b="0" spc="-15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CONFRONTING MY INNER CONFLICT</a:t>
            </a:r>
            <a:endParaRPr lang="en-US" sz="9000" b="0" spc="-15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0" y="845948"/>
            <a:ext cx="9144000"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3. </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a:t>
            </a:r>
            <a:r>
              <a:rPr lang="en-US" sz="12500" b="0" dirty="0" err="1"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Gotta</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Drag It!</a:t>
            </a:r>
            <a:endParaRPr lang="en-US" sz="125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8928" y="2659591"/>
            <a:ext cx="4126145" cy="4119280"/>
          </a:xfrm>
          <a:prstGeom prst="rect">
            <a:avLst/>
          </a:prstGeom>
        </p:spPr>
      </p:pic>
      <p:sp>
        <p:nvSpPr>
          <p:cNvPr id="6" name="Text Box 2"/>
          <p:cNvSpPr txBox="1">
            <a:spLocks noChangeArrowheads="1"/>
          </p:cNvSpPr>
          <p:nvPr/>
        </p:nvSpPr>
        <p:spPr bwMode="auto">
          <a:xfrm>
            <a:off x="0" y="3624105"/>
            <a:ext cx="9144000" cy="293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40000"/>
              </a:spcAft>
              <a:buClr>
                <a:srgbClr val="FFFF99"/>
              </a:buClr>
            </a:pPr>
            <a:r>
              <a:rPr lang="en-US" sz="13800" b="0" spc="-15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GET IT OFF THE ROAD AND COVER IT UP</a:t>
            </a:r>
            <a:endParaRPr lang="en-US" sz="13800" b="0" spc="-15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477161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4*#ppt_w"/>
                                          </p:val>
                                        </p:tav>
                                        <p:tav tm="100000">
                                          <p:val>
                                            <p:strVal val="#ppt_w"/>
                                          </p:val>
                                        </p:tav>
                                      </p:tavLst>
                                    </p:anim>
                                    <p:anim calcmode="lin" valueType="num">
                                      <p:cBhvr>
                                        <p:cTn id="15" dur="500" fill="hold"/>
                                        <p:tgtEl>
                                          <p:spTgt spid="5"/>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53" presetClass="exit" presetSubtype="32" fill="hold" nodeType="afterEffect">
                                  <p:stCondLst>
                                    <p:cond delay="0"/>
                                  </p:stCondLst>
                                  <p:childTnLst>
                                    <p:anim calcmode="lin" valueType="num">
                                      <p:cBhvr>
                                        <p:cTn id="18" dur="500"/>
                                        <p:tgtEl>
                                          <p:spTgt spid="5"/>
                                        </p:tgtEl>
                                        <p:attrNameLst>
                                          <p:attrName>ppt_w</p:attrName>
                                        </p:attrNameLst>
                                      </p:cBhvr>
                                      <p:tavLst>
                                        <p:tav tm="0">
                                          <p:val>
                                            <p:strVal val="ppt_w"/>
                                          </p:val>
                                        </p:tav>
                                        <p:tav tm="100000">
                                          <p:val>
                                            <p:fltVal val="0"/>
                                          </p:val>
                                        </p:tav>
                                      </p:tavLst>
                                    </p:anim>
                                    <p:anim calcmode="lin" valueType="num">
                                      <p:cBhvr>
                                        <p:cTn id="19" dur="500"/>
                                        <p:tgtEl>
                                          <p:spTgt spid="5"/>
                                        </p:tgtEl>
                                        <p:attrNameLst>
                                          <p:attrName>ppt_h</p:attrName>
                                        </p:attrNameLst>
                                      </p:cBhvr>
                                      <p:tavLst>
                                        <p:tav tm="0">
                                          <p:val>
                                            <p:strVal val="ppt_h"/>
                                          </p:val>
                                        </p:tav>
                                        <p:tav tm="100000">
                                          <p:val>
                                            <p:fltVal val="0"/>
                                          </p:val>
                                        </p:tav>
                                      </p:tavLst>
                                    </p:anim>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750" fill="hold"/>
                                        <p:tgtEl>
                                          <p:spTgt spid="6"/>
                                        </p:tgtEl>
                                        <p:attrNameLst>
                                          <p:attrName>ppt_w</p:attrName>
                                        </p:attrNameLst>
                                      </p:cBhvr>
                                      <p:tavLst>
                                        <p:tav tm="0">
                                          <p:val>
                                            <p:fltVal val="0"/>
                                          </p:val>
                                        </p:tav>
                                        <p:tav tm="100000">
                                          <p:val>
                                            <p:strVal val="#ppt_w"/>
                                          </p:val>
                                        </p:tav>
                                      </p:tavLst>
                                    </p:anim>
                                    <p:anim calcmode="lin" valueType="num">
                                      <p:cBhvr>
                                        <p:cTn id="25" dur="750" fill="hold"/>
                                        <p:tgtEl>
                                          <p:spTgt spid="6"/>
                                        </p:tgtEl>
                                        <p:attrNameLst>
                                          <p:attrName>ppt_h</p:attrName>
                                        </p:attrNameLst>
                                      </p:cBhvr>
                                      <p:tavLst>
                                        <p:tav tm="0">
                                          <p:val>
                                            <p:fltVal val="0"/>
                                          </p:val>
                                        </p:tav>
                                        <p:tav tm="100000">
                                          <p:val>
                                            <p:strVal val="#ppt_h"/>
                                          </p:val>
                                        </p:tav>
                                      </p:tavLst>
                                    </p:anim>
                                    <p:animEffect transition="in" filter="fade">
                                      <p:cBhvr>
                                        <p:cTn id="2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414" y="-167610"/>
            <a:ext cx="2461172" cy="2457077"/>
          </a:xfrm>
          <a:prstGeom prst="rect">
            <a:avLst/>
          </a:prstGeom>
        </p:spPr>
      </p:pic>
      <p:sp>
        <p:nvSpPr>
          <p:cNvPr id="3" name="Text Box 2"/>
          <p:cNvSpPr txBox="1">
            <a:spLocks noChangeArrowheads="1"/>
          </p:cNvSpPr>
          <p:nvPr/>
        </p:nvSpPr>
        <p:spPr bwMode="auto">
          <a:xfrm>
            <a:off x="0" y="342268"/>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000" b="0" spc="-15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CONFRONTING MY INNER CONFLICT</a:t>
            </a:r>
            <a:endParaRPr lang="en-US" sz="9000" b="0" spc="-15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0" y="845948"/>
            <a:ext cx="9144000"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3. </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a:t>
            </a:r>
            <a:r>
              <a:rPr lang="en-US" sz="12500" b="0" dirty="0" err="1"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Gotta</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Drag It!</a:t>
            </a:r>
            <a:endParaRPr lang="en-US" sz="125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7" name="Text Box 2"/>
          <p:cNvSpPr txBox="1">
            <a:spLocks noChangeArrowheads="1"/>
          </p:cNvSpPr>
          <p:nvPr/>
        </p:nvSpPr>
        <p:spPr bwMode="auto">
          <a:xfrm>
            <a:off x="0" y="3654350"/>
            <a:ext cx="9144000" cy="281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40000"/>
              </a:spcAft>
              <a:buClr>
                <a:srgbClr val="FFFF99"/>
              </a:buClr>
            </a:pPr>
            <a:r>
              <a:rPr lang="en-US" sz="132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will stop talking</a:t>
            </a:r>
            <a:br>
              <a:rPr lang="en-US" sz="132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132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about it!</a:t>
            </a:r>
            <a:endParaRPr lang="en-US" sz="132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2272367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 y="1288476"/>
            <a:ext cx="4197929" cy="396790"/>
          </a:xfrm>
          <a:prstGeom prst="rect">
            <a:avLst/>
          </a:prstGeom>
          <a:solidFill>
            <a:schemeClr val="tx1">
              <a:lumMod val="85000"/>
              <a:lumOff val="15000"/>
            </a:schemeClr>
          </a:solidFill>
          <a:ln>
            <a:noFill/>
          </a:ln>
          <a:effectLst>
            <a:glow rad="228600">
              <a:schemeClr val="accent4">
                <a:satMod val="175000"/>
                <a:alpha val="40000"/>
              </a:schemeClr>
            </a:glow>
          </a:effectLst>
          <a:extLst/>
        </p:spPr>
        <p:txBody>
          <a:bodyPr wrap="none" anchor="ctr"/>
          <a:lstStyle/>
          <a:p>
            <a:endParaRPr lang="en-US" b="0" spc="-150">
              <a:solidFill>
                <a:srgbClr val="FFFFFF"/>
              </a:solidFill>
            </a:endParaRPr>
          </a:p>
        </p:txBody>
      </p:sp>
      <p:sp>
        <p:nvSpPr>
          <p:cNvPr id="4" name="Rectangle 3"/>
          <p:cNvSpPr>
            <a:spLocks noChangeArrowheads="1"/>
          </p:cNvSpPr>
          <p:nvPr/>
        </p:nvSpPr>
        <p:spPr bwMode="auto">
          <a:xfrm>
            <a:off x="-2" y="2645587"/>
            <a:ext cx="4197929" cy="396790"/>
          </a:xfrm>
          <a:prstGeom prst="rect">
            <a:avLst/>
          </a:prstGeom>
          <a:solidFill>
            <a:schemeClr val="tx1">
              <a:lumMod val="85000"/>
              <a:lumOff val="15000"/>
            </a:schemeClr>
          </a:solidFill>
          <a:ln>
            <a:noFill/>
          </a:ln>
          <a:effectLst>
            <a:glow rad="228600">
              <a:schemeClr val="accent4">
                <a:satMod val="175000"/>
                <a:alpha val="40000"/>
              </a:schemeClr>
            </a:glow>
          </a:effectLst>
          <a:extLst/>
        </p:spPr>
        <p:txBody>
          <a:bodyPr wrap="none" anchor="ctr"/>
          <a:lstStyle/>
          <a:p>
            <a:endParaRPr lang="en-US" b="0" spc="-150">
              <a:solidFill>
                <a:srgbClr val="FFFFFF"/>
              </a:solidFill>
            </a:endParaRPr>
          </a:p>
        </p:txBody>
      </p:sp>
      <p:sp>
        <p:nvSpPr>
          <p:cNvPr id="5" name="Rectangle 4"/>
          <p:cNvSpPr>
            <a:spLocks noChangeArrowheads="1"/>
          </p:cNvSpPr>
          <p:nvPr/>
        </p:nvSpPr>
        <p:spPr bwMode="auto">
          <a:xfrm>
            <a:off x="-3" y="3981916"/>
            <a:ext cx="4197929" cy="396790"/>
          </a:xfrm>
          <a:prstGeom prst="rect">
            <a:avLst/>
          </a:prstGeom>
          <a:solidFill>
            <a:schemeClr val="tx1">
              <a:lumMod val="85000"/>
              <a:lumOff val="15000"/>
            </a:schemeClr>
          </a:solidFill>
          <a:ln>
            <a:noFill/>
          </a:ln>
          <a:effectLst>
            <a:glow rad="228600">
              <a:schemeClr val="accent4">
                <a:satMod val="175000"/>
                <a:alpha val="40000"/>
              </a:schemeClr>
            </a:glow>
          </a:effectLst>
          <a:extLst/>
        </p:spPr>
        <p:txBody>
          <a:bodyPr wrap="none" anchor="ctr"/>
          <a:lstStyle/>
          <a:p>
            <a:endParaRPr lang="en-US" b="0" spc="-150">
              <a:solidFill>
                <a:srgbClr val="FFFFFF"/>
              </a:solidFill>
            </a:endParaRPr>
          </a:p>
        </p:txBody>
      </p:sp>
      <p:sp>
        <p:nvSpPr>
          <p:cNvPr id="6" name="Rectangle 5"/>
          <p:cNvSpPr>
            <a:spLocks noChangeArrowheads="1"/>
          </p:cNvSpPr>
          <p:nvPr/>
        </p:nvSpPr>
        <p:spPr bwMode="auto">
          <a:xfrm>
            <a:off x="-4" y="5336722"/>
            <a:ext cx="4197929" cy="396790"/>
          </a:xfrm>
          <a:prstGeom prst="rect">
            <a:avLst/>
          </a:prstGeom>
          <a:solidFill>
            <a:schemeClr val="tx1">
              <a:lumMod val="85000"/>
              <a:lumOff val="15000"/>
            </a:schemeClr>
          </a:solidFill>
          <a:ln>
            <a:noFill/>
          </a:ln>
          <a:effectLst>
            <a:glow rad="228600">
              <a:schemeClr val="accent4">
                <a:satMod val="175000"/>
                <a:alpha val="40000"/>
              </a:schemeClr>
            </a:glow>
          </a:effectLst>
          <a:extLst/>
        </p:spPr>
        <p:txBody>
          <a:bodyPr wrap="none" anchor="ctr"/>
          <a:lstStyle/>
          <a:p>
            <a:endParaRPr lang="en-US" sz="4400" b="0" spc="-150">
              <a:solidFill>
                <a:srgbClr val="FFFFFF"/>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36" y="746372"/>
            <a:ext cx="1483466" cy="1480998"/>
          </a:xfrm>
          <a:prstGeom prst="rect">
            <a:avLst/>
          </a:prstGeom>
          <a:effectLst>
            <a:glow rad="508000">
              <a:schemeClr val="accent4">
                <a:satMod val="175000"/>
                <a:alpha val="50000"/>
              </a:schemeClr>
            </a:glow>
          </a:effectLst>
        </p:spPr>
      </p:pic>
      <p:sp>
        <p:nvSpPr>
          <p:cNvPr id="8" name="Text Box 2"/>
          <p:cNvSpPr txBox="1">
            <a:spLocks noChangeArrowheads="1"/>
          </p:cNvSpPr>
          <p:nvPr/>
        </p:nvSpPr>
        <p:spPr bwMode="auto">
          <a:xfrm>
            <a:off x="779323" y="405622"/>
            <a:ext cx="836467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2000" spc="600" dirty="0" smtClean="0">
                <a:ln>
                  <a:solidFill>
                    <a:srgbClr val="000000"/>
                  </a:solidFill>
                </a:ln>
                <a:solidFill>
                  <a:srgbClr val="FFC000"/>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E</a:t>
            </a:r>
            <a:r>
              <a:rPr lang="en-US" sz="9600" b="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nemy</a:t>
            </a:r>
            <a:endParaRPr lang="en-US" sz="9600" b="0" dirty="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40" y="2103483"/>
            <a:ext cx="1483466" cy="1480998"/>
          </a:xfrm>
          <a:prstGeom prst="rect">
            <a:avLst/>
          </a:prstGeom>
          <a:effectLst>
            <a:glow rad="508000">
              <a:schemeClr val="accent4">
                <a:satMod val="175000"/>
                <a:alpha val="50000"/>
              </a:schemeClr>
            </a:glo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36" y="3439812"/>
            <a:ext cx="1483466" cy="1480998"/>
          </a:xfrm>
          <a:prstGeom prst="rect">
            <a:avLst/>
          </a:prstGeom>
          <a:effectLst>
            <a:glow rad="508000">
              <a:schemeClr val="accent4">
                <a:satMod val="175000"/>
                <a:alpha val="50000"/>
              </a:schemeClr>
            </a:glo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36" y="4818623"/>
            <a:ext cx="1483466" cy="1480998"/>
          </a:xfrm>
          <a:prstGeom prst="rect">
            <a:avLst/>
          </a:prstGeom>
          <a:effectLst>
            <a:glow rad="508000">
              <a:schemeClr val="accent4">
                <a:satMod val="175000"/>
                <a:alpha val="50000"/>
              </a:schemeClr>
            </a:glow>
          </a:effectLst>
        </p:spPr>
      </p:pic>
      <p:sp>
        <p:nvSpPr>
          <p:cNvPr id="12" name="Text Box 2"/>
          <p:cNvSpPr txBox="1">
            <a:spLocks noChangeArrowheads="1"/>
          </p:cNvSpPr>
          <p:nvPr/>
        </p:nvSpPr>
        <p:spPr bwMode="auto">
          <a:xfrm>
            <a:off x="779322" y="1762733"/>
            <a:ext cx="836467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2000" spc="600" dirty="0" smtClean="0">
                <a:ln>
                  <a:solidFill>
                    <a:srgbClr val="000000"/>
                  </a:solidFill>
                </a:ln>
                <a:solidFill>
                  <a:srgbClr val="FFC000"/>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A</a:t>
            </a:r>
            <a:r>
              <a:rPr lang="en-US" sz="9600" b="0" dirty="0" smtClean="0">
                <a:ln>
                  <a:solidFill>
                    <a:srgbClr val="000000"/>
                  </a:solidFill>
                </a:ln>
                <a:solidFill>
                  <a:srgbClr val="00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ttack</a:t>
            </a:r>
            <a:endParaRPr lang="en-US" sz="9600" b="0" dirty="0">
              <a:ln>
                <a:solidFill>
                  <a:srgbClr val="000000"/>
                </a:solidFill>
              </a:ln>
              <a:solidFill>
                <a:srgbClr val="00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14" name="Text Box 2"/>
          <p:cNvSpPr txBox="1">
            <a:spLocks noChangeArrowheads="1"/>
          </p:cNvSpPr>
          <p:nvPr/>
        </p:nvSpPr>
        <p:spPr bwMode="auto">
          <a:xfrm>
            <a:off x="779321" y="3120647"/>
            <a:ext cx="836467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2000" spc="600" dirty="0" smtClean="0">
                <a:ln>
                  <a:solidFill>
                    <a:srgbClr val="000000"/>
                  </a:solidFill>
                </a:ln>
                <a:solidFill>
                  <a:srgbClr val="FFC000"/>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R</a:t>
            </a:r>
            <a:r>
              <a:rPr lang="en-US" sz="9600" b="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obs</a:t>
            </a:r>
            <a:endParaRPr lang="en-US" sz="9600" b="0" dirty="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15" name="Text Box 2"/>
          <p:cNvSpPr txBox="1">
            <a:spLocks noChangeArrowheads="1"/>
          </p:cNvSpPr>
          <p:nvPr/>
        </p:nvSpPr>
        <p:spPr bwMode="auto">
          <a:xfrm>
            <a:off x="779320" y="4475453"/>
            <a:ext cx="836467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2000" spc="600" dirty="0" smtClean="0">
                <a:ln>
                  <a:solidFill>
                    <a:srgbClr val="000000"/>
                  </a:solidFill>
                </a:ln>
                <a:solidFill>
                  <a:srgbClr val="FFC000"/>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L</a:t>
            </a:r>
            <a:r>
              <a:rPr lang="en-US" sz="9600" b="0" dirty="0" smtClean="0">
                <a:ln>
                  <a:solidFill>
                    <a:srgbClr val="000000"/>
                  </a:solidFill>
                </a:ln>
                <a:solidFill>
                  <a:srgbClr val="66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ife</a:t>
            </a:r>
            <a:endParaRPr lang="en-US" sz="9600" b="0" dirty="0">
              <a:ln>
                <a:solidFill>
                  <a:srgbClr val="000000"/>
                </a:solidFill>
              </a:ln>
              <a:solidFill>
                <a:srgbClr val="66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290035531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3" presetClass="entr" presetSubtype="3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750" fill="hold"/>
                                        <p:tgtEl>
                                          <p:spTgt spid="7"/>
                                        </p:tgtEl>
                                        <p:attrNameLst>
                                          <p:attrName>ppt_w</p:attrName>
                                        </p:attrNameLst>
                                      </p:cBhvr>
                                      <p:tavLst>
                                        <p:tav tm="0">
                                          <p:val>
                                            <p:strVal val="4*#ppt_w"/>
                                          </p:val>
                                        </p:tav>
                                        <p:tav tm="100000">
                                          <p:val>
                                            <p:strVal val="#ppt_w"/>
                                          </p:val>
                                        </p:tav>
                                      </p:tavLst>
                                    </p:anim>
                                    <p:anim calcmode="lin" valueType="num">
                                      <p:cBhvr>
                                        <p:cTn id="16" dur="750" fill="hold"/>
                                        <p:tgtEl>
                                          <p:spTgt spid="7"/>
                                        </p:tgtEl>
                                        <p:attrNameLst>
                                          <p:attrName>ppt_h</p:attrName>
                                        </p:attrNameLst>
                                      </p:cBhvr>
                                      <p:tavLst>
                                        <p:tav tm="0">
                                          <p:val>
                                            <p:strVal val="4*#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3" presetClass="entr" presetSubtype="32"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750" fill="hold"/>
                                        <p:tgtEl>
                                          <p:spTgt spid="9"/>
                                        </p:tgtEl>
                                        <p:attrNameLst>
                                          <p:attrName>ppt_w</p:attrName>
                                        </p:attrNameLst>
                                      </p:cBhvr>
                                      <p:tavLst>
                                        <p:tav tm="0">
                                          <p:val>
                                            <p:strVal val="4*#ppt_w"/>
                                          </p:val>
                                        </p:tav>
                                        <p:tav tm="100000">
                                          <p:val>
                                            <p:strVal val="#ppt_w"/>
                                          </p:val>
                                        </p:tav>
                                      </p:tavLst>
                                    </p:anim>
                                    <p:anim calcmode="lin" valueType="num">
                                      <p:cBhvr>
                                        <p:cTn id="30" dur="75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0-#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par>
                                <p:cTn id="41" presetID="23" presetClass="entr" presetSubtype="32"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750" fill="hold"/>
                                        <p:tgtEl>
                                          <p:spTgt spid="10"/>
                                        </p:tgtEl>
                                        <p:attrNameLst>
                                          <p:attrName>ppt_w</p:attrName>
                                        </p:attrNameLst>
                                      </p:cBhvr>
                                      <p:tavLst>
                                        <p:tav tm="0">
                                          <p:val>
                                            <p:strVal val="4*#ppt_w"/>
                                          </p:val>
                                        </p:tav>
                                        <p:tav tm="100000">
                                          <p:val>
                                            <p:strVal val="#ppt_w"/>
                                          </p:val>
                                        </p:tav>
                                      </p:tavLst>
                                    </p:anim>
                                    <p:anim calcmode="lin" valueType="num">
                                      <p:cBhvr>
                                        <p:cTn id="44" dur="750" fill="hold"/>
                                        <p:tgtEl>
                                          <p:spTgt spid="10"/>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0-#ppt_w/2"/>
                                          </p:val>
                                        </p:tav>
                                        <p:tav tm="100000">
                                          <p:val>
                                            <p:strVal val="#ppt_x"/>
                                          </p:val>
                                        </p:tav>
                                      </p:tavLst>
                                    </p:anim>
                                    <p:anim calcmode="lin" valueType="num">
                                      <p:cBhvr additive="base">
                                        <p:cTn id="54" dur="500" fill="hold"/>
                                        <p:tgtEl>
                                          <p:spTgt spid="6"/>
                                        </p:tgtEl>
                                        <p:attrNameLst>
                                          <p:attrName>ppt_y</p:attrName>
                                        </p:attrNameLst>
                                      </p:cBhvr>
                                      <p:tavLst>
                                        <p:tav tm="0">
                                          <p:val>
                                            <p:strVal val="#ppt_y"/>
                                          </p:val>
                                        </p:tav>
                                        <p:tav tm="100000">
                                          <p:val>
                                            <p:strVal val="#ppt_y"/>
                                          </p:val>
                                        </p:tav>
                                      </p:tavLst>
                                    </p:anim>
                                  </p:childTnLst>
                                </p:cTn>
                              </p:par>
                              <p:par>
                                <p:cTn id="55" presetID="23" presetClass="entr" presetSubtype="3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750" fill="hold"/>
                                        <p:tgtEl>
                                          <p:spTgt spid="11"/>
                                        </p:tgtEl>
                                        <p:attrNameLst>
                                          <p:attrName>ppt_w</p:attrName>
                                        </p:attrNameLst>
                                      </p:cBhvr>
                                      <p:tavLst>
                                        <p:tav tm="0">
                                          <p:val>
                                            <p:strVal val="4*#ppt_w"/>
                                          </p:val>
                                        </p:tav>
                                        <p:tav tm="100000">
                                          <p:val>
                                            <p:strVal val="#ppt_w"/>
                                          </p:val>
                                        </p:tav>
                                      </p:tavLst>
                                    </p:anim>
                                    <p:anim calcmode="lin" valueType="num">
                                      <p:cBhvr>
                                        <p:cTn id="58" dur="750" fill="hold"/>
                                        <p:tgtEl>
                                          <p:spTgt spid="1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p:bldP spid="12" grpId="0"/>
      <p:bldP spid="14" grpId="0"/>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414" y="-167610"/>
            <a:ext cx="2461172" cy="2457077"/>
          </a:xfrm>
          <a:prstGeom prst="rect">
            <a:avLst/>
          </a:prstGeom>
        </p:spPr>
      </p:pic>
      <p:sp>
        <p:nvSpPr>
          <p:cNvPr id="3" name="Text Box 2"/>
          <p:cNvSpPr txBox="1">
            <a:spLocks noChangeArrowheads="1"/>
          </p:cNvSpPr>
          <p:nvPr/>
        </p:nvSpPr>
        <p:spPr bwMode="auto">
          <a:xfrm>
            <a:off x="0" y="342268"/>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000" b="0" spc="-15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CONFRONTING MY INNER CONFLICT</a:t>
            </a:r>
            <a:endParaRPr lang="en-US" sz="9000" b="0" spc="-15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0" y="845948"/>
            <a:ext cx="9144000"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3. </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a:t>
            </a:r>
            <a:r>
              <a:rPr lang="en-US" sz="12500" b="0" dirty="0" err="1"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Gotta</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Drag It!</a:t>
            </a:r>
            <a:endParaRPr lang="en-US" sz="125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7" name="Text Box 2"/>
          <p:cNvSpPr txBox="1">
            <a:spLocks noChangeArrowheads="1"/>
          </p:cNvSpPr>
          <p:nvPr/>
        </p:nvSpPr>
        <p:spPr bwMode="auto">
          <a:xfrm>
            <a:off x="0" y="3654350"/>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It</a:t>
            </a:r>
            <a:r>
              <a:rPr lang="en-US" sz="8000" b="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cs typeface="Sakkal Majalla" pitchFamily="2" charset="-78"/>
              </a:rPr>
              <a:t>’</a:t>
            </a:r>
            <a:r>
              <a:rPr lang="en-US" sz="8000" b="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GONE, GONE, GONE</a:t>
            </a:r>
            <a:endParaRPr lang="en-US" sz="8000" b="0" dirty="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6" name="Text Box 2"/>
          <p:cNvSpPr txBox="1">
            <a:spLocks noChangeArrowheads="1"/>
          </p:cNvSpPr>
          <p:nvPr/>
        </p:nvSpPr>
        <p:spPr bwMode="auto">
          <a:xfrm>
            <a:off x="0" y="4574402"/>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And I</a:t>
            </a:r>
            <a:r>
              <a:rPr lang="en-US" sz="8000" b="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cs typeface="Sakkal Majalla" pitchFamily="2" charset="-78"/>
              </a:rPr>
              <a:t>’</a:t>
            </a:r>
            <a:r>
              <a:rPr lang="en-US" sz="8000" b="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m moving ON, ON, ON</a:t>
            </a:r>
            <a:endParaRPr lang="en-US" sz="8000" b="0" dirty="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2936061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414" y="-167610"/>
            <a:ext cx="2461172" cy="2457077"/>
          </a:xfrm>
          <a:prstGeom prst="rect">
            <a:avLst/>
          </a:prstGeom>
        </p:spPr>
      </p:pic>
      <p:sp>
        <p:nvSpPr>
          <p:cNvPr id="3" name="Text Box 2"/>
          <p:cNvSpPr txBox="1">
            <a:spLocks noChangeArrowheads="1"/>
          </p:cNvSpPr>
          <p:nvPr/>
        </p:nvSpPr>
        <p:spPr bwMode="auto">
          <a:xfrm>
            <a:off x="0" y="342268"/>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000" b="0" spc="-15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CONFRONTING MY INNER CONFLICT</a:t>
            </a:r>
            <a:endParaRPr lang="en-US" sz="9000" b="0" spc="-15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0" y="845948"/>
            <a:ext cx="9144000"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3. </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a:t>
            </a:r>
            <a:r>
              <a:rPr lang="en-US" sz="12500" b="0" dirty="0" err="1"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Gotta</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Drag It!</a:t>
            </a:r>
            <a:endParaRPr lang="en-US" sz="125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7" name="Text Box 2"/>
          <p:cNvSpPr txBox="1">
            <a:spLocks noChangeArrowheads="1"/>
          </p:cNvSpPr>
          <p:nvPr/>
        </p:nvSpPr>
        <p:spPr bwMode="auto">
          <a:xfrm>
            <a:off x="0" y="3589034"/>
            <a:ext cx="9144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200" b="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It</a:t>
            </a:r>
            <a:r>
              <a:rPr lang="en-US" sz="9200" b="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cs typeface="Sakkal Majalla" pitchFamily="2" charset="-78"/>
              </a:rPr>
              <a:t>’</a:t>
            </a:r>
            <a:r>
              <a:rPr lang="en-US" sz="9200" b="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GONE, GONE, GONE</a:t>
            </a:r>
            <a:endParaRPr lang="en-US" sz="9200" b="0" dirty="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6" name="Text Box 2"/>
          <p:cNvSpPr txBox="1">
            <a:spLocks noChangeArrowheads="1"/>
          </p:cNvSpPr>
          <p:nvPr/>
        </p:nvSpPr>
        <p:spPr bwMode="auto">
          <a:xfrm>
            <a:off x="0" y="4509086"/>
            <a:ext cx="914400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200" b="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And I</a:t>
            </a:r>
            <a:r>
              <a:rPr lang="en-US" sz="9200" b="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cs typeface="Sakkal Majalla" pitchFamily="2" charset="-78"/>
              </a:rPr>
              <a:t>’</a:t>
            </a:r>
            <a:r>
              <a:rPr lang="en-US" sz="9200" b="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m moving ON, ON, ON</a:t>
            </a:r>
            <a:endParaRPr lang="en-US" sz="9200" b="0" dirty="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803968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414" y="-167610"/>
            <a:ext cx="2461172" cy="2457077"/>
          </a:xfrm>
          <a:prstGeom prst="rect">
            <a:avLst/>
          </a:prstGeom>
        </p:spPr>
      </p:pic>
      <p:sp>
        <p:nvSpPr>
          <p:cNvPr id="3" name="Text Box 2"/>
          <p:cNvSpPr txBox="1">
            <a:spLocks noChangeArrowheads="1"/>
          </p:cNvSpPr>
          <p:nvPr/>
        </p:nvSpPr>
        <p:spPr bwMode="auto">
          <a:xfrm>
            <a:off x="0" y="342268"/>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000" b="0" spc="-15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CONFRONTING MY INNER CONFLICT</a:t>
            </a:r>
            <a:endParaRPr lang="en-US" sz="9000" b="0" spc="-15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0" y="845948"/>
            <a:ext cx="9144000"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3. </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a:t>
            </a:r>
            <a:r>
              <a:rPr lang="en-US" sz="12500" b="0" dirty="0" err="1"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Gotta</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Drag It!</a:t>
            </a:r>
            <a:endParaRPr lang="en-US" sz="125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7" name="Text Box 2"/>
          <p:cNvSpPr txBox="1">
            <a:spLocks noChangeArrowheads="1"/>
          </p:cNvSpPr>
          <p:nvPr/>
        </p:nvSpPr>
        <p:spPr bwMode="auto">
          <a:xfrm>
            <a:off x="0" y="3599920"/>
            <a:ext cx="914400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0500" spc="-15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It</a:t>
            </a:r>
            <a:r>
              <a:rPr lang="en-US" sz="10500" spc="-15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cs typeface="Sakkal Majalla" pitchFamily="2" charset="-78"/>
              </a:rPr>
              <a:t>’</a:t>
            </a:r>
            <a:r>
              <a:rPr lang="en-US" sz="10500" spc="-15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a:t>
            </a:r>
            <a:r>
              <a:rPr lang="en-US" sz="10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GONE</a:t>
            </a:r>
            <a:r>
              <a:rPr lang="en-US" sz="10500" spc="-15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a:t>
            </a:r>
            <a:r>
              <a:rPr lang="en-US" sz="10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GONE</a:t>
            </a:r>
            <a:r>
              <a:rPr lang="en-US" sz="10500" spc="-150" dirty="0" smtClean="0">
                <a:solidFill>
                  <a:srgbClr val="92D05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a:t>
            </a:r>
            <a:r>
              <a:rPr lang="en-US" sz="10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GONE</a:t>
            </a:r>
            <a:endParaRPr lang="en-US" sz="10500" spc="-15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6" name="Text Box 2"/>
          <p:cNvSpPr txBox="1">
            <a:spLocks noChangeArrowheads="1"/>
          </p:cNvSpPr>
          <p:nvPr/>
        </p:nvSpPr>
        <p:spPr bwMode="auto">
          <a:xfrm>
            <a:off x="0" y="4519972"/>
            <a:ext cx="9144000"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050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And I</a:t>
            </a:r>
            <a:r>
              <a:rPr lang="en-US" sz="1050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cs typeface="Sakkal Majalla" pitchFamily="2" charset="-78"/>
              </a:rPr>
              <a:t>’</a:t>
            </a:r>
            <a:r>
              <a:rPr lang="en-US" sz="1050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m moving </a:t>
            </a:r>
            <a:r>
              <a:rPr lang="en-US" sz="10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ON</a:t>
            </a:r>
            <a:r>
              <a:rPr lang="en-US" sz="1050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a:t>
            </a:r>
            <a:r>
              <a:rPr lang="en-US" sz="10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ON</a:t>
            </a:r>
            <a:r>
              <a:rPr lang="en-US" sz="10500" spc="-15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a:t>
            </a:r>
            <a:r>
              <a:rPr lang="en-US" sz="10500" spc="-15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ON</a:t>
            </a:r>
            <a:endParaRPr lang="en-US" sz="10500" spc="-15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40535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414" y="-167610"/>
            <a:ext cx="2461172" cy="2457077"/>
          </a:xfrm>
          <a:prstGeom prst="rect">
            <a:avLst/>
          </a:prstGeom>
        </p:spPr>
      </p:pic>
      <p:sp>
        <p:nvSpPr>
          <p:cNvPr id="3" name="Text Box 2"/>
          <p:cNvSpPr txBox="1">
            <a:spLocks noChangeArrowheads="1"/>
          </p:cNvSpPr>
          <p:nvPr/>
        </p:nvSpPr>
        <p:spPr bwMode="auto">
          <a:xfrm>
            <a:off x="0" y="342268"/>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000" b="0" spc="-15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CONFRONTING MY INNER CONFLICT</a:t>
            </a:r>
            <a:endParaRPr lang="en-US" sz="9000" b="0" spc="-15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0" y="845948"/>
            <a:ext cx="9144000"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4. </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a:t>
            </a:r>
            <a:r>
              <a:rPr lang="en-US" sz="12500" b="0" dirty="0" err="1"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Gotta</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Know It!</a:t>
            </a:r>
            <a:endParaRPr lang="en-US" sz="125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8928" y="2749903"/>
            <a:ext cx="4126145" cy="4119280"/>
          </a:xfrm>
          <a:prstGeom prst="rect">
            <a:avLst/>
          </a:prstGeom>
        </p:spPr>
      </p:pic>
      <p:sp>
        <p:nvSpPr>
          <p:cNvPr id="6" name="Text Box 2"/>
          <p:cNvSpPr txBox="1">
            <a:spLocks noChangeArrowheads="1"/>
          </p:cNvSpPr>
          <p:nvPr/>
        </p:nvSpPr>
        <p:spPr bwMode="auto">
          <a:xfrm>
            <a:off x="0" y="3296724"/>
            <a:ext cx="9144000" cy="361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40000"/>
              </a:spcAft>
              <a:buClr>
                <a:srgbClr val="FFFF99"/>
              </a:buClr>
            </a:pPr>
            <a:r>
              <a:rPr lang="en-US" sz="11500" b="0" spc="-15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WHEN I HAVE PASSED ON THE OTHER SIDE IF IT... THERE IS OPEN ROAD!</a:t>
            </a:r>
            <a:endParaRPr lang="en-US" sz="11500" b="0" spc="-15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7276237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4*#ppt_w"/>
                                          </p:val>
                                        </p:tav>
                                        <p:tav tm="100000">
                                          <p:val>
                                            <p:strVal val="#ppt_w"/>
                                          </p:val>
                                        </p:tav>
                                      </p:tavLst>
                                    </p:anim>
                                    <p:anim calcmode="lin" valueType="num">
                                      <p:cBhvr>
                                        <p:cTn id="15" dur="500" fill="hold"/>
                                        <p:tgtEl>
                                          <p:spTgt spid="5"/>
                                        </p:tgtEl>
                                        <p:attrNameLst>
                                          <p:attrName>ppt_h</p:attrName>
                                        </p:attrNameLst>
                                      </p:cBhvr>
                                      <p:tavLst>
                                        <p:tav tm="0">
                                          <p:val>
                                            <p:strVal val="4*#ppt_h"/>
                                          </p:val>
                                        </p:tav>
                                        <p:tav tm="100000">
                                          <p:val>
                                            <p:strVal val="#ppt_h"/>
                                          </p:val>
                                        </p:tav>
                                      </p:tavLst>
                                    </p:anim>
                                  </p:childTnLst>
                                </p:cTn>
                              </p:par>
                            </p:childTnLst>
                          </p:cTn>
                        </p:par>
                        <p:par>
                          <p:cTn id="16" fill="hold">
                            <p:stCondLst>
                              <p:cond delay="500"/>
                            </p:stCondLst>
                            <p:childTnLst>
                              <p:par>
                                <p:cTn id="17" presetID="53" presetClass="exit" presetSubtype="32" fill="hold" nodeType="afterEffect">
                                  <p:stCondLst>
                                    <p:cond delay="0"/>
                                  </p:stCondLst>
                                  <p:childTnLst>
                                    <p:anim calcmode="lin" valueType="num">
                                      <p:cBhvr>
                                        <p:cTn id="18" dur="500"/>
                                        <p:tgtEl>
                                          <p:spTgt spid="5"/>
                                        </p:tgtEl>
                                        <p:attrNameLst>
                                          <p:attrName>ppt_w</p:attrName>
                                        </p:attrNameLst>
                                      </p:cBhvr>
                                      <p:tavLst>
                                        <p:tav tm="0">
                                          <p:val>
                                            <p:strVal val="ppt_w"/>
                                          </p:val>
                                        </p:tav>
                                        <p:tav tm="100000">
                                          <p:val>
                                            <p:fltVal val="0"/>
                                          </p:val>
                                        </p:tav>
                                      </p:tavLst>
                                    </p:anim>
                                    <p:anim calcmode="lin" valueType="num">
                                      <p:cBhvr>
                                        <p:cTn id="19" dur="500"/>
                                        <p:tgtEl>
                                          <p:spTgt spid="5"/>
                                        </p:tgtEl>
                                        <p:attrNameLst>
                                          <p:attrName>ppt_h</p:attrName>
                                        </p:attrNameLst>
                                      </p:cBhvr>
                                      <p:tavLst>
                                        <p:tav tm="0">
                                          <p:val>
                                            <p:strVal val="ppt_h"/>
                                          </p:val>
                                        </p:tav>
                                        <p:tav tm="100000">
                                          <p:val>
                                            <p:fltVal val="0"/>
                                          </p:val>
                                        </p:tav>
                                      </p:tavLst>
                                    </p:anim>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750" fill="hold"/>
                                        <p:tgtEl>
                                          <p:spTgt spid="6"/>
                                        </p:tgtEl>
                                        <p:attrNameLst>
                                          <p:attrName>ppt_w</p:attrName>
                                        </p:attrNameLst>
                                      </p:cBhvr>
                                      <p:tavLst>
                                        <p:tav tm="0">
                                          <p:val>
                                            <p:fltVal val="0"/>
                                          </p:val>
                                        </p:tav>
                                        <p:tav tm="100000">
                                          <p:val>
                                            <p:strVal val="#ppt_w"/>
                                          </p:val>
                                        </p:tav>
                                      </p:tavLst>
                                    </p:anim>
                                    <p:anim calcmode="lin" valueType="num">
                                      <p:cBhvr>
                                        <p:cTn id="25" dur="750" fill="hold"/>
                                        <p:tgtEl>
                                          <p:spTgt spid="6"/>
                                        </p:tgtEl>
                                        <p:attrNameLst>
                                          <p:attrName>ppt_h</p:attrName>
                                        </p:attrNameLst>
                                      </p:cBhvr>
                                      <p:tavLst>
                                        <p:tav tm="0">
                                          <p:val>
                                            <p:fltVal val="0"/>
                                          </p:val>
                                        </p:tav>
                                        <p:tav tm="100000">
                                          <p:val>
                                            <p:strVal val="#ppt_h"/>
                                          </p:val>
                                        </p:tav>
                                      </p:tavLst>
                                    </p:anim>
                                    <p:animEffect transition="in" filter="fade">
                                      <p:cBhvr>
                                        <p:cTn id="2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414" y="-167610"/>
            <a:ext cx="2461172" cy="2457077"/>
          </a:xfrm>
          <a:prstGeom prst="rect">
            <a:avLst/>
          </a:prstGeom>
        </p:spPr>
      </p:pic>
      <p:sp>
        <p:nvSpPr>
          <p:cNvPr id="3" name="Text Box 2"/>
          <p:cNvSpPr txBox="1">
            <a:spLocks noChangeArrowheads="1"/>
          </p:cNvSpPr>
          <p:nvPr/>
        </p:nvSpPr>
        <p:spPr bwMode="auto">
          <a:xfrm>
            <a:off x="0" y="342268"/>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000" b="0" spc="-15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CONFRONTING MY INNER CONFLICT</a:t>
            </a:r>
            <a:endParaRPr lang="en-US" sz="9000" b="0" spc="-15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4" name="Text Box 2"/>
          <p:cNvSpPr txBox="1">
            <a:spLocks noChangeArrowheads="1"/>
          </p:cNvSpPr>
          <p:nvPr/>
        </p:nvSpPr>
        <p:spPr bwMode="auto">
          <a:xfrm>
            <a:off x="0" y="845948"/>
            <a:ext cx="9144000"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5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4. </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 </a:t>
            </a:r>
            <a:r>
              <a:rPr lang="en-US" sz="12500" b="0" dirty="0" err="1"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Gotta</a:t>
            </a:r>
            <a:r>
              <a:rPr lang="en-US" sz="12500" b="0" dirty="0" smtClean="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Know It!</a:t>
            </a:r>
            <a:endParaRPr lang="en-US" sz="12500" b="0" dirty="0">
              <a:solidFill>
                <a:srgbClr val="FFFF00"/>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7" name="Text Box 2"/>
          <p:cNvSpPr txBox="1">
            <a:spLocks noChangeArrowheads="1"/>
          </p:cNvSpPr>
          <p:nvPr/>
        </p:nvSpPr>
        <p:spPr bwMode="auto">
          <a:xfrm>
            <a:off x="0" y="3251568"/>
            <a:ext cx="9144000" cy="3461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65000"/>
              </a:lnSpc>
              <a:spcAft>
                <a:spcPct val="40000"/>
              </a:spcAft>
              <a:buClr>
                <a:srgbClr val="FFFF99"/>
              </a:buClr>
            </a:pPr>
            <a:r>
              <a:rPr lang="en-US" sz="11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It was not as big as</a:t>
            </a:r>
            <a:br>
              <a:rPr lang="en-US" sz="11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11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the enemy had led</a:t>
            </a:r>
            <a:br>
              <a:rPr lang="en-US" sz="11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br>
            <a:r>
              <a:rPr lang="en-US" sz="110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me to believe</a:t>
            </a:r>
            <a:endParaRPr lang="en-US" sz="110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116581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3997" cy="6857997"/>
          </a:xfrm>
          <a:prstGeom prst="rect">
            <a:avLst/>
          </a:prstGeom>
        </p:spPr>
      </p:pic>
      <p:sp>
        <p:nvSpPr>
          <p:cNvPr id="2" name="Rectangle 1"/>
          <p:cNvSpPr>
            <a:spLocks noChangeArrowheads="1"/>
          </p:cNvSpPr>
          <p:nvPr/>
        </p:nvSpPr>
        <p:spPr bwMode="auto">
          <a:xfrm>
            <a:off x="-1" y="1288476"/>
            <a:ext cx="4197929" cy="396790"/>
          </a:xfrm>
          <a:prstGeom prst="rect">
            <a:avLst/>
          </a:prstGeom>
          <a:solidFill>
            <a:schemeClr val="tx1">
              <a:lumMod val="85000"/>
              <a:lumOff val="15000"/>
            </a:schemeClr>
          </a:solidFill>
          <a:ln>
            <a:noFill/>
          </a:ln>
          <a:effectLst>
            <a:glow rad="228600">
              <a:schemeClr val="accent4">
                <a:satMod val="175000"/>
                <a:alpha val="40000"/>
              </a:schemeClr>
            </a:glow>
          </a:effectLst>
          <a:extLst/>
        </p:spPr>
        <p:txBody>
          <a:bodyPr wrap="none" anchor="ctr"/>
          <a:lstStyle/>
          <a:p>
            <a:endParaRPr lang="en-US" b="0" spc="-150">
              <a:solidFill>
                <a:srgbClr val="FFFFFF"/>
              </a:solidFill>
            </a:endParaRPr>
          </a:p>
        </p:txBody>
      </p:sp>
      <p:sp>
        <p:nvSpPr>
          <p:cNvPr id="3" name="Rectangle 2"/>
          <p:cNvSpPr>
            <a:spLocks noChangeArrowheads="1"/>
          </p:cNvSpPr>
          <p:nvPr/>
        </p:nvSpPr>
        <p:spPr bwMode="auto">
          <a:xfrm>
            <a:off x="-2" y="2645587"/>
            <a:ext cx="4197929" cy="396790"/>
          </a:xfrm>
          <a:prstGeom prst="rect">
            <a:avLst/>
          </a:prstGeom>
          <a:solidFill>
            <a:schemeClr val="tx1">
              <a:lumMod val="85000"/>
              <a:lumOff val="15000"/>
            </a:schemeClr>
          </a:solidFill>
          <a:ln>
            <a:noFill/>
          </a:ln>
          <a:effectLst>
            <a:glow rad="228600">
              <a:schemeClr val="accent4">
                <a:satMod val="175000"/>
                <a:alpha val="40000"/>
              </a:schemeClr>
            </a:glow>
          </a:effectLst>
          <a:extLst/>
        </p:spPr>
        <p:txBody>
          <a:bodyPr wrap="none" anchor="ctr"/>
          <a:lstStyle/>
          <a:p>
            <a:endParaRPr lang="en-US" b="0" spc="-150">
              <a:solidFill>
                <a:srgbClr val="FFFFFF"/>
              </a:solidFill>
            </a:endParaRPr>
          </a:p>
        </p:txBody>
      </p:sp>
      <p:sp>
        <p:nvSpPr>
          <p:cNvPr id="4" name="Rectangle 3"/>
          <p:cNvSpPr>
            <a:spLocks noChangeArrowheads="1"/>
          </p:cNvSpPr>
          <p:nvPr/>
        </p:nvSpPr>
        <p:spPr bwMode="auto">
          <a:xfrm>
            <a:off x="-3" y="3981916"/>
            <a:ext cx="4197929" cy="396790"/>
          </a:xfrm>
          <a:prstGeom prst="rect">
            <a:avLst/>
          </a:prstGeom>
          <a:solidFill>
            <a:schemeClr val="tx1">
              <a:lumMod val="85000"/>
              <a:lumOff val="15000"/>
            </a:schemeClr>
          </a:solidFill>
          <a:ln>
            <a:noFill/>
          </a:ln>
          <a:effectLst>
            <a:glow rad="228600">
              <a:schemeClr val="accent4">
                <a:satMod val="175000"/>
                <a:alpha val="40000"/>
              </a:schemeClr>
            </a:glow>
          </a:effectLst>
          <a:extLst/>
        </p:spPr>
        <p:txBody>
          <a:bodyPr wrap="none" anchor="ctr"/>
          <a:lstStyle/>
          <a:p>
            <a:endParaRPr lang="en-US" b="0" spc="-150">
              <a:solidFill>
                <a:srgbClr val="FFFFFF"/>
              </a:solidFill>
            </a:endParaRPr>
          </a:p>
        </p:txBody>
      </p:sp>
      <p:sp>
        <p:nvSpPr>
          <p:cNvPr id="5" name="Rectangle 4"/>
          <p:cNvSpPr>
            <a:spLocks noChangeArrowheads="1"/>
          </p:cNvSpPr>
          <p:nvPr/>
        </p:nvSpPr>
        <p:spPr bwMode="auto">
          <a:xfrm>
            <a:off x="-4" y="5336722"/>
            <a:ext cx="4197929" cy="396790"/>
          </a:xfrm>
          <a:prstGeom prst="rect">
            <a:avLst/>
          </a:prstGeom>
          <a:solidFill>
            <a:schemeClr val="tx1">
              <a:lumMod val="85000"/>
              <a:lumOff val="15000"/>
            </a:schemeClr>
          </a:solidFill>
          <a:ln>
            <a:noFill/>
          </a:ln>
          <a:effectLst>
            <a:glow rad="228600">
              <a:schemeClr val="accent4">
                <a:satMod val="175000"/>
                <a:alpha val="40000"/>
              </a:schemeClr>
            </a:glow>
          </a:effectLst>
          <a:extLst/>
        </p:spPr>
        <p:txBody>
          <a:bodyPr wrap="none" anchor="ctr"/>
          <a:lstStyle/>
          <a:p>
            <a:endParaRPr lang="en-US" sz="4400" b="0" spc="-150">
              <a:solidFill>
                <a:srgbClr val="FFFFFF"/>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636" y="746372"/>
            <a:ext cx="1483466" cy="1480998"/>
          </a:xfrm>
          <a:prstGeom prst="rect">
            <a:avLst/>
          </a:prstGeom>
          <a:effectLst>
            <a:glow rad="508000">
              <a:schemeClr val="accent4">
                <a:satMod val="175000"/>
                <a:alpha val="50000"/>
              </a:schemeClr>
            </a:glow>
          </a:effectLst>
        </p:spPr>
      </p:pic>
      <p:sp>
        <p:nvSpPr>
          <p:cNvPr id="7" name="Text Box 2"/>
          <p:cNvSpPr txBox="1">
            <a:spLocks noChangeArrowheads="1"/>
          </p:cNvSpPr>
          <p:nvPr/>
        </p:nvSpPr>
        <p:spPr bwMode="auto">
          <a:xfrm>
            <a:off x="779323" y="645114"/>
            <a:ext cx="8364677"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0500" spc="300" dirty="0" smtClean="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K</a:t>
            </a:r>
            <a:r>
              <a:rPr lang="en-US" sz="10500" spc="30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ill It</a:t>
            </a:r>
            <a:endParaRPr lang="en-US" sz="10500" spc="300" dirty="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640" y="2103483"/>
            <a:ext cx="1483466" cy="1480998"/>
          </a:xfrm>
          <a:prstGeom prst="rect">
            <a:avLst/>
          </a:prstGeom>
          <a:effectLst>
            <a:glow rad="508000">
              <a:schemeClr val="accent4">
                <a:satMod val="175000"/>
                <a:alpha val="50000"/>
              </a:schemeClr>
            </a:glo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636" y="3439812"/>
            <a:ext cx="1483466" cy="1480998"/>
          </a:xfrm>
          <a:prstGeom prst="rect">
            <a:avLst/>
          </a:prstGeom>
          <a:effectLst>
            <a:glow rad="508000">
              <a:schemeClr val="accent4">
                <a:satMod val="175000"/>
                <a:alpha val="50000"/>
              </a:schemeClr>
            </a:glo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636" y="4818623"/>
            <a:ext cx="1483466" cy="1480998"/>
          </a:xfrm>
          <a:prstGeom prst="rect">
            <a:avLst/>
          </a:prstGeom>
          <a:effectLst>
            <a:glow rad="508000">
              <a:schemeClr val="accent4">
                <a:satMod val="175000"/>
                <a:alpha val="50000"/>
              </a:schemeClr>
            </a:glow>
          </a:effectLst>
        </p:spPr>
      </p:pic>
      <p:sp>
        <p:nvSpPr>
          <p:cNvPr id="11" name="Text Box 2"/>
          <p:cNvSpPr txBox="1">
            <a:spLocks noChangeArrowheads="1"/>
          </p:cNvSpPr>
          <p:nvPr/>
        </p:nvSpPr>
        <p:spPr bwMode="auto">
          <a:xfrm>
            <a:off x="779322" y="2002225"/>
            <a:ext cx="8364677"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0500" spc="300" dirty="0" smtClean="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Q</a:t>
            </a:r>
            <a:r>
              <a:rPr lang="en-US" sz="10500" spc="300" dirty="0" smtClean="0">
                <a:ln>
                  <a:solidFill>
                    <a:srgbClr val="000000"/>
                  </a:solidFill>
                </a:ln>
                <a:solidFill>
                  <a:srgbClr val="00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uit It</a:t>
            </a:r>
            <a:endParaRPr lang="en-US" sz="10500" spc="300" dirty="0">
              <a:ln>
                <a:solidFill>
                  <a:srgbClr val="000000"/>
                </a:solidFill>
              </a:ln>
              <a:solidFill>
                <a:srgbClr val="00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12" name="Text Box 2"/>
          <p:cNvSpPr txBox="1">
            <a:spLocks noChangeArrowheads="1"/>
          </p:cNvSpPr>
          <p:nvPr/>
        </p:nvSpPr>
        <p:spPr bwMode="auto">
          <a:xfrm>
            <a:off x="779321" y="3360139"/>
            <a:ext cx="8364677"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0500" spc="300" dirty="0" smtClean="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D</a:t>
            </a:r>
            <a:r>
              <a:rPr lang="en-US" sz="10500" spc="30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rag It</a:t>
            </a:r>
            <a:endParaRPr lang="en-US" sz="10500" spc="300" dirty="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13" name="Text Box 2"/>
          <p:cNvSpPr txBox="1">
            <a:spLocks noChangeArrowheads="1"/>
          </p:cNvSpPr>
          <p:nvPr/>
        </p:nvSpPr>
        <p:spPr bwMode="auto">
          <a:xfrm>
            <a:off x="779320" y="4714945"/>
            <a:ext cx="8364677"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0500" spc="300" dirty="0" smtClean="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K</a:t>
            </a:r>
            <a:r>
              <a:rPr lang="en-US" sz="10500" spc="300" dirty="0" smtClean="0">
                <a:ln>
                  <a:solidFill>
                    <a:srgbClr val="000000"/>
                  </a:solidFill>
                </a:ln>
                <a:solidFill>
                  <a:srgbClr val="66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now It</a:t>
            </a:r>
            <a:endParaRPr lang="en-US" sz="10500" spc="300" dirty="0">
              <a:ln>
                <a:solidFill>
                  <a:srgbClr val="000000"/>
                </a:solidFill>
              </a:ln>
              <a:solidFill>
                <a:srgbClr val="66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283479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par>
                                <p:cTn id="18" presetID="23" presetClass="entr" presetSubtype="3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750" fill="hold"/>
                                        <p:tgtEl>
                                          <p:spTgt spid="6"/>
                                        </p:tgtEl>
                                        <p:attrNameLst>
                                          <p:attrName>ppt_w</p:attrName>
                                        </p:attrNameLst>
                                      </p:cBhvr>
                                      <p:tavLst>
                                        <p:tav tm="0">
                                          <p:val>
                                            <p:strVal val="4*#ppt_w"/>
                                          </p:val>
                                        </p:tav>
                                        <p:tav tm="100000">
                                          <p:val>
                                            <p:strVal val="#ppt_w"/>
                                          </p:val>
                                        </p:tav>
                                      </p:tavLst>
                                    </p:anim>
                                    <p:anim calcmode="lin" valueType="num">
                                      <p:cBhvr>
                                        <p:cTn id="21" dur="75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0-#ppt_w/2"/>
                                          </p:val>
                                        </p:tav>
                                        <p:tav tm="100000">
                                          <p:val>
                                            <p:strVal val="#ppt_x"/>
                                          </p:val>
                                        </p:tav>
                                      </p:tavLst>
                                    </p:anim>
                                    <p:anim calcmode="lin" valueType="num">
                                      <p:cBhvr additive="base">
                                        <p:cTn id="31" dur="500" fill="hold"/>
                                        <p:tgtEl>
                                          <p:spTgt spid="3"/>
                                        </p:tgtEl>
                                        <p:attrNameLst>
                                          <p:attrName>ppt_y</p:attrName>
                                        </p:attrNameLst>
                                      </p:cBhvr>
                                      <p:tavLst>
                                        <p:tav tm="0">
                                          <p:val>
                                            <p:strVal val="#ppt_y"/>
                                          </p:val>
                                        </p:tav>
                                        <p:tav tm="100000">
                                          <p:val>
                                            <p:strVal val="#ppt_y"/>
                                          </p:val>
                                        </p:tav>
                                      </p:tavLst>
                                    </p:anim>
                                  </p:childTnLst>
                                </p:cTn>
                              </p:par>
                              <p:par>
                                <p:cTn id="32" presetID="23" presetClass="entr" presetSubtype="32"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750" fill="hold"/>
                                        <p:tgtEl>
                                          <p:spTgt spid="8"/>
                                        </p:tgtEl>
                                        <p:attrNameLst>
                                          <p:attrName>ppt_w</p:attrName>
                                        </p:attrNameLst>
                                      </p:cBhvr>
                                      <p:tavLst>
                                        <p:tav tm="0">
                                          <p:val>
                                            <p:strVal val="4*#ppt_w"/>
                                          </p:val>
                                        </p:tav>
                                        <p:tav tm="100000">
                                          <p:val>
                                            <p:strVal val="#ppt_w"/>
                                          </p:val>
                                        </p:tav>
                                      </p:tavLst>
                                    </p:anim>
                                    <p:anim calcmode="lin" valueType="num">
                                      <p:cBhvr>
                                        <p:cTn id="35" dur="75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1+#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0-#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3" presetClass="entr" presetSubtype="32"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750" fill="hold"/>
                                        <p:tgtEl>
                                          <p:spTgt spid="9"/>
                                        </p:tgtEl>
                                        <p:attrNameLst>
                                          <p:attrName>ppt_w</p:attrName>
                                        </p:attrNameLst>
                                      </p:cBhvr>
                                      <p:tavLst>
                                        <p:tav tm="0">
                                          <p:val>
                                            <p:strVal val="4*#ppt_w"/>
                                          </p:val>
                                        </p:tav>
                                        <p:tav tm="100000">
                                          <p:val>
                                            <p:strVal val="#ppt_w"/>
                                          </p:val>
                                        </p:tav>
                                      </p:tavLst>
                                    </p:anim>
                                    <p:anim calcmode="lin" valueType="num">
                                      <p:cBhvr>
                                        <p:cTn id="49" dur="75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1+#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500" fill="hold"/>
                                        <p:tgtEl>
                                          <p:spTgt spid="5"/>
                                        </p:tgtEl>
                                        <p:attrNameLst>
                                          <p:attrName>ppt_x</p:attrName>
                                        </p:attrNameLst>
                                      </p:cBhvr>
                                      <p:tavLst>
                                        <p:tav tm="0">
                                          <p:val>
                                            <p:strVal val="0-#ppt_w/2"/>
                                          </p:val>
                                        </p:tav>
                                        <p:tav tm="100000">
                                          <p:val>
                                            <p:strVal val="#ppt_x"/>
                                          </p:val>
                                        </p:tav>
                                      </p:tavLst>
                                    </p:anim>
                                    <p:anim calcmode="lin" valueType="num">
                                      <p:cBhvr additive="base">
                                        <p:cTn id="59" dur="500" fill="hold"/>
                                        <p:tgtEl>
                                          <p:spTgt spid="5"/>
                                        </p:tgtEl>
                                        <p:attrNameLst>
                                          <p:attrName>ppt_y</p:attrName>
                                        </p:attrNameLst>
                                      </p:cBhvr>
                                      <p:tavLst>
                                        <p:tav tm="0">
                                          <p:val>
                                            <p:strVal val="#ppt_y"/>
                                          </p:val>
                                        </p:tav>
                                        <p:tav tm="100000">
                                          <p:val>
                                            <p:strVal val="#ppt_y"/>
                                          </p:val>
                                        </p:tav>
                                      </p:tavLst>
                                    </p:anim>
                                  </p:childTnLst>
                                </p:cTn>
                              </p:par>
                              <p:par>
                                <p:cTn id="60" presetID="23" presetClass="entr" presetSubtype="32"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750" fill="hold"/>
                                        <p:tgtEl>
                                          <p:spTgt spid="10"/>
                                        </p:tgtEl>
                                        <p:attrNameLst>
                                          <p:attrName>ppt_w</p:attrName>
                                        </p:attrNameLst>
                                      </p:cBhvr>
                                      <p:tavLst>
                                        <p:tav tm="0">
                                          <p:val>
                                            <p:strVal val="4*#ppt_w"/>
                                          </p:val>
                                        </p:tav>
                                        <p:tav tm="100000">
                                          <p:val>
                                            <p:strVal val="#ppt_w"/>
                                          </p:val>
                                        </p:tav>
                                      </p:tavLst>
                                    </p:anim>
                                    <p:anim calcmode="lin" valueType="num">
                                      <p:cBhvr>
                                        <p:cTn id="63" dur="75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P spid="11" grpId="0"/>
      <p:bldP spid="12"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 y="1288476"/>
            <a:ext cx="4197929" cy="396790"/>
          </a:xfrm>
          <a:prstGeom prst="rect">
            <a:avLst/>
          </a:prstGeom>
          <a:solidFill>
            <a:schemeClr val="tx1">
              <a:lumMod val="85000"/>
              <a:lumOff val="15000"/>
            </a:schemeClr>
          </a:solidFill>
          <a:ln>
            <a:noFill/>
          </a:ln>
          <a:effectLst>
            <a:glow rad="228600">
              <a:schemeClr val="accent4">
                <a:satMod val="175000"/>
                <a:alpha val="40000"/>
              </a:schemeClr>
            </a:glow>
          </a:effectLst>
          <a:extLst/>
        </p:spPr>
        <p:txBody>
          <a:bodyPr wrap="none" anchor="ctr"/>
          <a:lstStyle/>
          <a:p>
            <a:endParaRPr lang="en-US" b="0" spc="-150">
              <a:solidFill>
                <a:srgbClr val="FFFFFF"/>
              </a:solidFill>
            </a:endParaRPr>
          </a:p>
        </p:txBody>
      </p:sp>
      <p:sp>
        <p:nvSpPr>
          <p:cNvPr id="3" name="Rectangle 2"/>
          <p:cNvSpPr>
            <a:spLocks noChangeArrowheads="1"/>
          </p:cNvSpPr>
          <p:nvPr/>
        </p:nvSpPr>
        <p:spPr bwMode="auto">
          <a:xfrm>
            <a:off x="-2" y="2645587"/>
            <a:ext cx="4197929" cy="396790"/>
          </a:xfrm>
          <a:prstGeom prst="rect">
            <a:avLst/>
          </a:prstGeom>
          <a:solidFill>
            <a:schemeClr val="tx1">
              <a:lumMod val="85000"/>
              <a:lumOff val="15000"/>
            </a:schemeClr>
          </a:solidFill>
          <a:ln>
            <a:noFill/>
          </a:ln>
          <a:effectLst>
            <a:glow rad="228600">
              <a:schemeClr val="accent4">
                <a:satMod val="175000"/>
                <a:alpha val="40000"/>
              </a:schemeClr>
            </a:glow>
          </a:effectLst>
          <a:extLst/>
        </p:spPr>
        <p:txBody>
          <a:bodyPr wrap="none" anchor="ctr"/>
          <a:lstStyle/>
          <a:p>
            <a:endParaRPr lang="en-US" b="0" spc="-150">
              <a:solidFill>
                <a:srgbClr val="FFFFFF"/>
              </a:solidFill>
            </a:endParaRPr>
          </a:p>
        </p:txBody>
      </p:sp>
      <p:sp>
        <p:nvSpPr>
          <p:cNvPr id="4" name="Rectangle 3"/>
          <p:cNvSpPr>
            <a:spLocks noChangeArrowheads="1"/>
          </p:cNvSpPr>
          <p:nvPr/>
        </p:nvSpPr>
        <p:spPr bwMode="auto">
          <a:xfrm>
            <a:off x="-3" y="3981916"/>
            <a:ext cx="4197929" cy="396790"/>
          </a:xfrm>
          <a:prstGeom prst="rect">
            <a:avLst/>
          </a:prstGeom>
          <a:solidFill>
            <a:schemeClr val="tx1">
              <a:lumMod val="85000"/>
              <a:lumOff val="15000"/>
            </a:schemeClr>
          </a:solidFill>
          <a:ln>
            <a:noFill/>
          </a:ln>
          <a:effectLst>
            <a:glow rad="228600">
              <a:schemeClr val="accent4">
                <a:satMod val="175000"/>
                <a:alpha val="40000"/>
              </a:schemeClr>
            </a:glow>
          </a:effectLst>
          <a:extLst/>
        </p:spPr>
        <p:txBody>
          <a:bodyPr wrap="none" anchor="ctr"/>
          <a:lstStyle/>
          <a:p>
            <a:endParaRPr lang="en-US" b="0" spc="-150">
              <a:solidFill>
                <a:srgbClr val="FFFFFF"/>
              </a:solidFill>
            </a:endParaRPr>
          </a:p>
        </p:txBody>
      </p:sp>
      <p:sp>
        <p:nvSpPr>
          <p:cNvPr id="5" name="Rectangle 4"/>
          <p:cNvSpPr>
            <a:spLocks noChangeArrowheads="1"/>
          </p:cNvSpPr>
          <p:nvPr/>
        </p:nvSpPr>
        <p:spPr bwMode="auto">
          <a:xfrm>
            <a:off x="-4" y="5336722"/>
            <a:ext cx="4197929" cy="396790"/>
          </a:xfrm>
          <a:prstGeom prst="rect">
            <a:avLst/>
          </a:prstGeom>
          <a:solidFill>
            <a:schemeClr val="tx1">
              <a:lumMod val="85000"/>
              <a:lumOff val="15000"/>
            </a:schemeClr>
          </a:solidFill>
          <a:ln>
            <a:noFill/>
          </a:ln>
          <a:effectLst>
            <a:glow rad="228600">
              <a:schemeClr val="accent4">
                <a:satMod val="175000"/>
                <a:alpha val="40000"/>
              </a:schemeClr>
            </a:glow>
          </a:effectLst>
          <a:extLst/>
        </p:spPr>
        <p:txBody>
          <a:bodyPr wrap="none" anchor="ctr"/>
          <a:lstStyle/>
          <a:p>
            <a:endParaRPr lang="en-US" sz="4400" b="0" spc="-150">
              <a:solidFill>
                <a:srgbClr val="FFFFFF"/>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36" y="746372"/>
            <a:ext cx="1483466" cy="1480998"/>
          </a:xfrm>
          <a:prstGeom prst="rect">
            <a:avLst/>
          </a:prstGeom>
          <a:effectLst>
            <a:glow rad="508000">
              <a:schemeClr val="accent4">
                <a:satMod val="175000"/>
                <a:alpha val="50000"/>
              </a:schemeClr>
            </a:glow>
          </a:effectLst>
        </p:spPr>
      </p:pic>
      <p:sp>
        <p:nvSpPr>
          <p:cNvPr id="7" name="Text Box 2"/>
          <p:cNvSpPr txBox="1">
            <a:spLocks noChangeArrowheads="1"/>
          </p:cNvSpPr>
          <p:nvPr/>
        </p:nvSpPr>
        <p:spPr bwMode="auto">
          <a:xfrm>
            <a:off x="779323" y="645114"/>
            <a:ext cx="8364677"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0500" spc="300" dirty="0" smtClean="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K</a:t>
            </a:r>
            <a:r>
              <a:rPr lang="en-US" sz="10500" spc="30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ill It!</a:t>
            </a:r>
            <a:endParaRPr lang="en-US" sz="10500" spc="300" dirty="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40" y="2103483"/>
            <a:ext cx="1483466" cy="1480998"/>
          </a:xfrm>
          <a:prstGeom prst="rect">
            <a:avLst/>
          </a:prstGeom>
          <a:effectLst>
            <a:glow rad="508000">
              <a:schemeClr val="accent4">
                <a:satMod val="175000"/>
                <a:alpha val="50000"/>
              </a:schemeClr>
            </a:glo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36" y="3439812"/>
            <a:ext cx="1483466" cy="1480998"/>
          </a:xfrm>
          <a:prstGeom prst="rect">
            <a:avLst/>
          </a:prstGeom>
          <a:effectLst>
            <a:glow rad="508000">
              <a:schemeClr val="accent4">
                <a:satMod val="175000"/>
                <a:alpha val="50000"/>
              </a:schemeClr>
            </a:glo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36" y="4818623"/>
            <a:ext cx="1483466" cy="1480998"/>
          </a:xfrm>
          <a:prstGeom prst="rect">
            <a:avLst/>
          </a:prstGeom>
          <a:effectLst>
            <a:glow rad="508000">
              <a:schemeClr val="accent4">
                <a:satMod val="175000"/>
                <a:alpha val="50000"/>
              </a:schemeClr>
            </a:glow>
          </a:effectLst>
        </p:spPr>
      </p:pic>
      <p:sp>
        <p:nvSpPr>
          <p:cNvPr id="11" name="Text Box 2"/>
          <p:cNvSpPr txBox="1">
            <a:spLocks noChangeArrowheads="1"/>
          </p:cNvSpPr>
          <p:nvPr/>
        </p:nvSpPr>
        <p:spPr bwMode="auto">
          <a:xfrm>
            <a:off x="779322" y="2002225"/>
            <a:ext cx="8364677"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0500" spc="300" dirty="0" smtClean="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Q</a:t>
            </a:r>
            <a:r>
              <a:rPr lang="en-US" sz="10500" spc="300" dirty="0" smtClean="0">
                <a:ln>
                  <a:solidFill>
                    <a:srgbClr val="000000"/>
                  </a:solidFill>
                </a:ln>
                <a:solidFill>
                  <a:srgbClr val="00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uit It!</a:t>
            </a:r>
            <a:endParaRPr lang="en-US" sz="10500" spc="300" dirty="0">
              <a:ln>
                <a:solidFill>
                  <a:srgbClr val="000000"/>
                </a:solidFill>
              </a:ln>
              <a:solidFill>
                <a:srgbClr val="00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12" name="Text Box 2"/>
          <p:cNvSpPr txBox="1">
            <a:spLocks noChangeArrowheads="1"/>
          </p:cNvSpPr>
          <p:nvPr/>
        </p:nvSpPr>
        <p:spPr bwMode="auto">
          <a:xfrm>
            <a:off x="779321" y="3360139"/>
            <a:ext cx="8364677"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0500" spc="300" dirty="0" smtClean="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D</a:t>
            </a:r>
            <a:r>
              <a:rPr lang="en-US" sz="10500" spc="300" dirty="0" smtClean="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rag It!</a:t>
            </a:r>
            <a:endParaRPr lang="en-US" sz="10500" spc="300" dirty="0">
              <a:ln>
                <a:solidFill>
                  <a:srgbClr val="000000"/>
                </a:solidFill>
              </a:ln>
              <a:solidFill>
                <a:srgbClr val="FFFF99"/>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
        <p:nvSpPr>
          <p:cNvPr id="13" name="Text Box 2"/>
          <p:cNvSpPr txBox="1">
            <a:spLocks noChangeArrowheads="1"/>
          </p:cNvSpPr>
          <p:nvPr/>
        </p:nvSpPr>
        <p:spPr bwMode="auto">
          <a:xfrm>
            <a:off x="779320" y="4714945"/>
            <a:ext cx="8364677"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Aft>
                <a:spcPct val="40000"/>
              </a:spcAft>
              <a:buClr>
                <a:srgbClr val="FFFFFF"/>
              </a:buClr>
            </a:pPr>
            <a:r>
              <a:rPr lang="en-US" sz="10500" spc="300" smtClean="0">
                <a:ln>
                  <a:solidFill>
                    <a:srgbClr val="000000"/>
                  </a:solidFill>
                </a:ln>
                <a:solidFill>
                  <a:schemeClr val="bg1"/>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K</a:t>
            </a:r>
            <a:r>
              <a:rPr lang="en-US" sz="10500" spc="300" smtClean="0">
                <a:ln>
                  <a:solidFill>
                    <a:srgbClr val="000000"/>
                  </a:solidFill>
                </a:ln>
                <a:solidFill>
                  <a:srgbClr val="66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rPr>
              <a:t>now It!</a:t>
            </a:r>
            <a:endParaRPr lang="en-US" sz="10500" spc="300" dirty="0">
              <a:ln>
                <a:solidFill>
                  <a:srgbClr val="000000"/>
                </a:solidFill>
              </a:ln>
              <a:solidFill>
                <a:srgbClr val="66FFFF"/>
              </a:solidFill>
              <a:effectLst>
                <a:glow rad="228600">
                  <a:srgbClr val="000000">
                    <a:satMod val="175000"/>
                    <a:alpha val="70000"/>
                  </a:srgb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569374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3" presetClass="entr" presetSubtype="3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strVal val="4*#ppt_w"/>
                                          </p:val>
                                        </p:tav>
                                        <p:tav tm="100000">
                                          <p:val>
                                            <p:strVal val="#ppt_w"/>
                                          </p:val>
                                        </p:tav>
                                      </p:tavLst>
                                    </p:anim>
                                    <p:anim calcmode="lin" valueType="num">
                                      <p:cBhvr>
                                        <p:cTn id="16" dur="75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23" presetClass="entr" presetSubtype="32"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750" fill="hold"/>
                                        <p:tgtEl>
                                          <p:spTgt spid="8"/>
                                        </p:tgtEl>
                                        <p:attrNameLst>
                                          <p:attrName>ppt_w</p:attrName>
                                        </p:attrNameLst>
                                      </p:cBhvr>
                                      <p:tavLst>
                                        <p:tav tm="0">
                                          <p:val>
                                            <p:strVal val="4*#ppt_w"/>
                                          </p:val>
                                        </p:tav>
                                        <p:tav tm="100000">
                                          <p:val>
                                            <p:strVal val="#ppt_w"/>
                                          </p:val>
                                        </p:tav>
                                      </p:tavLst>
                                    </p:anim>
                                    <p:anim calcmode="lin" valueType="num">
                                      <p:cBhvr>
                                        <p:cTn id="30" dur="750" fill="hold"/>
                                        <p:tgtEl>
                                          <p:spTgt spid="8"/>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23" presetClass="entr" presetSubtype="32"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strVal val="4*#ppt_w"/>
                                          </p:val>
                                        </p:tav>
                                        <p:tav tm="100000">
                                          <p:val>
                                            <p:strVal val="#ppt_w"/>
                                          </p:val>
                                        </p:tav>
                                      </p:tavLst>
                                    </p:anim>
                                    <p:anim calcmode="lin" valueType="num">
                                      <p:cBhvr>
                                        <p:cTn id="44" dur="75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0-#ppt_w/2"/>
                                          </p:val>
                                        </p:tav>
                                        <p:tav tm="100000">
                                          <p:val>
                                            <p:strVal val="#ppt_x"/>
                                          </p:val>
                                        </p:tav>
                                      </p:tavLst>
                                    </p:anim>
                                    <p:anim calcmode="lin" valueType="num">
                                      <p:cBhvr additive="base">
                                        <p:cTn id="54" dur="500" fill="hold"/>
                                        <p:tgtEl>
                                          <p:spTgt spid="5"/>
                                        </p:tgtEl>
                                        <p:attrNameLst>
                                          <p:attrName>ppt_y</p:attrName>
                                        </p:attrNameLst>
                                      </p:cBhvr>
                                      <p:tavLst>
                                        <p:tav tm="0">
                                          <p:val>
                                            <p:strVal val="#ppt_y"/>
                                          </p:val>
                                        </p:tav>
                                        <p:tav tm="100000">
                                          <p:val>
                                            <p:strVal val="#ppt_y"/>
                                          </p:val>
                                        </p:tav>
                                      </p:tavLst>
                                    </p:anim>
                                  </p:childTnLst>
                                </p:cTn>
                              </p:par>
                              <p:par>
                                <p:cTn id="55" presetID="23" presetClass="entr" presetSubtype="32"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750" fill="hold"/>
                                        <p:tgtEl>
                                          <p:spTgt spid="10"/>
                                        </p:tgtEl>
                                        <p:attrNameLst>
                                          <p:attrName>ppt_w</p:attrName>
                                        </p:attrNameLst>
                                      </p:cBhvr>
                                      <p:tavLst>
                                        <p:tav tm="0">
                                          <p:val>
                                            <p:strVal val="4*#ppt_w"/>
                                          </p:val>
                                        </p:tav>
                                        <p:tav tm="100000">
                                          <p:val>
                                            <p:strVal val="#ppt_w"/>
                                          </p:val>
                                        </p:tav>
                                      </p:tavLst>
                                    </p:anim>
                                    <p:anim calcmode="lin" valueType="num">
                                      <p:cBhvr>
                                        <p:cTn id="58" dur="75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P spid="11" grpId="0"/>
      <p:bldP spid="12"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4146463"/>
            <a:ext cx="9144000"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66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Render It Dead!</a:t>
            </a:r>
            <a:endParaRPr lang="en-US" sz="166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35669789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4338375"/>
            <a:ext cx="91440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5000" b="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No Rubbernecking!</a:t>
            </a:r>
            <a:endParaRPr lang="en-US" sz="15000" b="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648127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3*#ppt_w"/>
                                          </p:val>
                                        </p:tav>
                                        <p:tav tm="100000">
                                          <p:val>
                                            <p:strVal val="#ppt_w"/>
                                          </p:val>
                                        </p:tav>
                                      </p:tavLst>
                                    </p:anim>
                                    <p:anim calcmode="lin" valueType="num">
                                      <p:cBhvr>
                                        <p:cTn id="8" dur="500" fill="hold"/>
                                        <p:tgtEl>
                                          <p:spTgt spid="1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4801224"/>
            <a:ext cx="9144000"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500" b="0" spc="-15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It</a:t>
            </a:r>
            <a:r>
              <a:rPr lang="en-US" sz="12500" b="0" spc="-15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cs typeface="Sakkal Majalla" pitchFamily="2" charset="-78"/>
              </a:rPr>
              <a:t>’</a:t>
            </a:r>
            <a:r>
              <a:rPr lang="en-US" sz="12500" b="0" spc="-15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s GONE, GONE, GONE!</a:t>
            </a:r>
            <a:endParaRPr lang="en-US" sz="12500" b="0" spc="-15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549528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3*#ppt_w"/>
                                          </p:val>
                                        </p:tav>
                                        <p:tav tm="100000">
                                          <p:val>
                                            <p:strVal val="#ppt_w"/>
                                          </p:val>
                                        </p:tav>
                                      </p:tavLst>
                                    </p:anim>
                                    <p:anim calcmode="lin" valueType="num">
                                      <p:cBhvr>
                                        <p:cTn id="8" dur="500" fill="hold"/>
                                        <p:tgtEl>
                                          <p:spTgt spid="1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481859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4801224"/>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000" b="0" spc="-15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I</a:t>
            </a:r>
            <a:r>
              <a:rPr lang="en-US" sz="12000" b="0" spc="-15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cs typeface="Sakkal Majalla" pitchFamily="2" charset="-78"/>
              </a:rPr>
              <a:t>’</a:t>
            </a:r>
            <a:r>
              <a:rPr lang="en-US" sz="12000" b="0" spc="-15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m</a:t>
            </a:r>
            <a:r>
              <a:rPr lang="en-US" sz="12000" b="0" spc="-150" dirty="0" smtClean="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 Moving ON, ON, ON!</a:t>
            </a:r>
            <a:endParaRPr lang="en-US" sz="12000" b="0" spc="-150" dirty="0">
              <a:solidFill>
                <a:srgbClr val="FFFF99"/>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952932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3*#ppt_w"/>
                                          </p:val>
                                        </p:tav>
                                        <p:tav tm="100000">
                                          <p:val>
                                            <p:strVal val="#ppt_w"/>
                                          </p:val>
                                        </p:tav>
                                      </p:tavLst>
                                    </p:anim>
                                    <p:anim calcmode="lin" valueType="num">
                                      <p:cBhvr>
                                        <p:cTn id="8" dur="500" fill="hold"/>
                                        <p:tgtEl>
                                          <p:spTgt spid="1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4473843"/>
            <a:ext cx="914400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5000" b="0" spc="-150" dirty="0" smtClean="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OPEN ROAD AHEAD!</a:t>
            </a:r>
            <a:endParaRPr lang="en-US" sz="15000" b="0" spc="-150" dirty="0">
              <a:solidFill>
                <a:srgbClr val="00FFFF"/>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spTree>
    <p:extLst>
      <p:ext uri="{BB962C8B-B14F-4D97-AF65-F5344CB8AC3E}">
        <p14:creationId xmlns:p14="http://schemas.microsoft.com/office/powerpoint/2010/main" val="1179327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3*#ppt_w"/>
                                          </p:val>
                                        </p:tav>
                                        <p:tav tm="100000">
                                          <p:val>
                                            <p:strVal val="#ppt_w"/>
                                          </p:val>
                                        </p:tav>
                                      </p:tavLst>
                                    </p:anim>
                                    <p:anim calcmode="lin" valueType="num">
                                      <p:cBhvr>
                                        <p:cTn id="8" dur="500" fill="hold"/>
                                        <p:tgtEl>
                                          <p:spTgt spid="1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3996" cy="6857997"/>
          </a:xfrm>
          <a:prstGeom prst="rect">
            <a:avLst/>
          </a:prstGeom>
        </p:spPr>
      </p:pic>
    </p:spTree>
    <p:extLst>
      <p:ext uri="{BB962C8B-B14F-4D97-AF65-F5344CB8AC3E}">
        <p14:creationId xmlns:p14="http://schemas.microsoft.com/office/powerpoint/2010/main" val="3200523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6709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4*#ppt_w"/>
                                          </p:val>
                                        </p:tav>
                                        <p:tav tm="100000">
                                          <p:val>
                                            <p:strVal val="#ppt_w"/>
                                          </p:val>
                                        </p:tav>
                                      </p:tavLst>
                                    </p:anim>
                                    <p:anim calcmode="lin" valueType="num">
                                      <p:cBhvr>
                                        <p:cTn id="8" dur="1000" fill="hold"/>
                                        <p:tgtEl>
                                          <p:spTgt spid="2"/>
                                        </p:tgtEl>
                                        <p:attrNameLst>
                                          <p:attrName>ppt_h</p:attrName>
                                        </p:attrNameLst>
                                      </p:cBhvr>
                                      <p:tavLst>
                                        <p:tav tm="0">
                                          <p:val>
                                            <p:strVal val="4*#ppt_h"/>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9325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0" y="2559998"/>
            <a:ext cx="91440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3800" b="0" dirty="0" smtClean="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Today...</a:t>
            </a:r>
            <a:endParaRPr lang="en-US" sz="13800" b="0" dirty="0">
              <a:solidFill>
                <a:srgbClr val="FFFF66"/>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37273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4*#ppt_w"/>
                                          </p:val>
                                        </p:tav>
                                        <p:tav tm="100000">
                                          <p:val>
                                            <p:strVal val="#ppt_w"/>
                                          </p:val>
                                        </p:tav>
                                      </p:tavLst>
                                    </p:anim>
                                    <p:anim calcmode="lin" valueType="num">
                                      <p:cBhvr>
                                        <p:cTn id="13" dur="10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0" y="2396366"/>
            <a:ext cx="9144000" cy="195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100" b="0" dirty="0" smtClean="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rPr>
              <a:t>A MOVIE PREVIEW</a:t>
            </a:r>
            <a:endParaRPr lang="en-US" sz="15100" b="0" dirty="0">
              <a:solidFill>
                <a:schemeClr val="bg1"/>
              </a:solidFill>
              <a:effectLst>
                <a:glow rad="317500">
                  <a:schemeClr val="accent4">
                    <a:satMod val="175000"/>
                    <a:alpha val="70000"/>
                  </a:schemeClr>
                </a:glow>
                <a:outerShdw blurRad="50800" dist="38100" dir="2700000" algn="tl" rotWithShape="0">
                  <a:prstClr val="black">
                    <a:alpha val="40000"/>
                  </a:prstClr>
                </a:outerShdw>
              </a:effectLst>
              <a:latin typeface="CHANTAL" pitchFamily="2" charset="2"/>
              <a:cs typeface="Sakkal Majalla" pitchFamily="2" charset="-78"/>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997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ger's Font">
      <a:majorFont>
        <a:latin typeface="Teen"/>
        <a:ea typeface=""/>
        <a:cs typeface="Arial"/>
      </a:majorFont>
      <a:minorFont>
        <a:latin typeface="Tee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ger's Font">
      <a:majorFont>
        <a:latin typeface="Teen"/>
        <a:ea typeface=""/>
        <a:cs typeface="Arial"/>
      </a:majorFont>
      <a:minorFont>
        <a:latin typeface="Tee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45479</TotalTime>
  <Words>554</Words>
  <Application>Microsoft Office PowerPoint</Application>
  <PresentationFormat>On-screen Show (4:3)</PresentationFormat>
  <Paragraphs>201</Paragraphs>
  <Slides>74</Slides>
  <Notes>74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74</vt:i4>
      </vt:variant>
    </vt:vector>
  </HeadingPairs>
  <TitlesOfParts>
    <vt:vector size="84" baseType="lpstr">
      <vt:lpstr>Arial</vt:lpstr>
      <vt:lpstr>CHANTAL</vt:lpstr>
      <vt:lpstr>Libel Suit</vt:lpstr>
      <vt:lpstr>ZWAdobeF</vt:lpstr>
      <vt:lpstr>Tempus Sans ITC</vt:lpstr>
      <vt:lpstr>Teen</vt:lpstr>
      <vt:lpstr>Sakkal Majalla</vt:lpstr>
      <vt:lpstr>BattleLines</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3535</cp:revision>
  <dcterms:created xsi:type="dcterms:W3CDTF">2005-02-19T02:02:57Z</dcterms:created>
  <dcterms:modified xsi:type="dcterms:W3CDTF">2012-04-29T05:20:59Z</dcterms:modified>
</cp:coreProperties>
</file>