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74"/>
  </p:notesMasterIdLst>
  <p:sldIdLst>
    <p:sldId id="9488" r:id="rId3"/>
    <p:sldId id="10171" r:id="rId4"/>
    <p:sldId id="10433" r:id="rId5"/>
    <p:sldId id="10452" r:id="rId6"/>
    <p:sldId id="10453" r:id="rId7"/>
    <p:sldId id="10454" r:id="rId8"/>
    <p:sldId id="10455" r:id="rId9"/>
    <p:sldId id="10456" r:id="rId10"/>
    <p:sldId id="10434" r:id="rId11"/>
    <p:sldId id="10457" r:id="rId12"/>
    <p:sldId id="10458" r:id="rId13"/>
    <p:sldId id="10459" r:id="rId14"/>
    <p:sldId id="10460" r:id="rId15"/>
    <p:sldId id="10461" r:id="rId16"/>
    <p:sldId id="10462" r:id="rId17"/>
    <p:sldId id="10463" r:id="rId18"/>
    <p:sldId id="10464" r:id="rId19"/>
    <p:sldId id="10435" r:id="rId20"/>
    <p:sldId id="10465" r:id="rId21"/>
    <p:sldId id="10466" r:id="rId22"/>
    <p:sldId id="10467" r:id="rId23"/>
    <p:sldId id="10468" r:id="rId24"/>
    <p:sldId id="10469" r:id="rId25"/>
    <p:sldId id="10470" r:id="rId26"/>
    <p:sldId id="10471" r:id="rId27"/>
    <p:sldId id="10436" r:id="rId28"/>
    <p:sldId id="10472" r:id="rId29"/>
    <p:sldId id="10473" r:id="rId30"/>
    <p:sldId id="10437" r:id="rId31"/>
    <p:sldId id="10438" r:id="rId32"/>
    <p:sldId id="10474" r:id="rId33"/>
    <p:sldId id="10439" r:id="rId34"/>
    <p:sldId id="10475" r:id="rId35"/>
    <p:sldId id="10476" r:id="rId36"/>
    <p:sldId id="10477" r:id="rId37"/>
    <p:sldId id="10478" r:id="rId38"/>
    <p:sldId id="10479" r:id="rId39"/>
    <p:sldId id="10480" r:id="rId40"/>
    <p:sldId id="10481" r:id="rId41"/>
    <p:sldId id="10482" r:id="rId42"/>
    <p:sldId id="10483" r:id="rId43"/>
    <p:sldId id="10484" r:id="rId44"/>
    <p:sldId id="10440" r:id="rId45"/>
    <p:sldId id="10441" r:id="rId46"/>
    <p:sldId id="10485" r:id="rId47"/>
    <p:sldId id="10486" r:id="rId48"/>
    <p:sldId id="10487" r:id="rId49"/>
    <p:sldId id="10442" r:id="rId50"/>
    <p:sldId id="10488" r:id="rId51"/>
    <p:sldId id="10489" r:id="rId52"/>
    <p:sldId id="10490" r:id="rId53"/>
    <p:sldId id="10491" r:id="rId54"/>
    <p:sldId id="10492" r:id="rId55"/>
    <p:sldId id="10493" r:id="rId56"/>
    <p:sldId id="10494" r:id="rId57"/>
    <p:sldId id="10495" r:id="rId58"/>
    <p:sldId id="10496" r:id="rId59"/>
    <p:sldId id="10497" r:id="rId60"/>
    <p:sldId id="10498" r:id="rId61"/>
    <p:sldId id="10499" r:id="rId62"/>
    <p:sldId id="10500" r:id="rId63"/>
    <p:sldId id="10443" r:id="rId64"/>
    <p:sldId id="10501" r:id="rId65"/>
    <p:sldId id="10502" r:id="rId66"/>
    <p:sldId id="10444" r:id="rId67"/>
    <p:sldId id="10503" r:id="rId68"/>
    <p:sldId id="10504" r:id="rId69"/>
    <p:sldId id="10505" r:id="rId70"/>
    <p:sldId id="10445" r:id="rId71"/>
    <p:sldId id="10446" r:id="rId72"/>
    <p:sldId id="10170" r:id="rId73"/>
  </p:sldIdLst>
  <p:sldSz cx="9144000" cy="6858000" type="screen4x3"/>
  <p:notesSz cx="6858000" cy="9144000"/>
  <p:embeddedFontLst>
    <p:embeddedFont>
      <p:font typeface="CHANTAL" pitchFamily="2" charset="2"/>
      <p:regular r:id="rId75"/>
    </p:embeddedFont>
    <p:embeddedFont>
      <p:font typeface="Sakkal Majalla" pitchFamily="2" charset="-78"/>
      <p:regular r:id="rId76"/>
      <p:bold r:id="rId77"/>
    </p:embeddedFont>
    <p:embeddedFont>
      <p:font typeface="Teen" pitchFamily="2" charset="0"/>
      <p:regular r:id="rId78"/>
      <p:bold r:id="rId79"/>
      <p:italic r:id="rId80"/>
      <p:boldItalic r:id="rId81"/>
    </p:embeddedFont>
    <p:embeddedFont>
      <p:font typeface="Libel Suit" pitchFamily="2" charset="0"/>
      <p:regular r:id="rId82"/>
    </p:embeddedFont>
    <p:embeddedFont>
      <p:font typeface="Tempus Sans ITC" pitchFamily="82" charset="0"/>
      <p:regular r:id="rId83"/>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FF"/>
    <a:srgbClr val="CCECFF"/>
    <a:srgbClr val="66CCFF"/>
    <a:srgbClr val="FFFF66"/>
    <a:srgbClr val="7CF485"/>
    <a:srgbClr val="66FFFF"/>
    <a:srgbClr val="DCE038"/>
    <a:srgbClr val="CC99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69" autoAdjust="0"/>
    <p:restoredTop sz="94228" autoAdjust="0"/>
  </p:normalViewPr>
  <p:slideViewPr>
    <p:cSldViewPr snapToGrid="0">
      <p:cViewPr varScale="1">
        <p:scale>
          <a:sx n="92" d="100"/>
          <a:sy n="92" d="100"/>
        </p:scale>
        <p:origin x="-12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2.fntdata"/><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font" Target="fonts/font5.fntdata"/><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8.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6.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1.fntdata"/><Relationship Id="rId83"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181B2464-35C1-4427-808B-2622A5B89447}" type="slidenum">
              <a:rPr lang="en-US"/>
              <a:pPr/>
              <a:t>‹#›</a:t>
            </a:fld>
            <a:endParaRPr lang="en-US"/>
          </a:p>
        </p:txBody>
      </p:sp>
    </p:spTree>
    <p:extLst>
      <p:ext uri="{BB962C8B-B14F-4D97-AF65-F5344CB8AC3E}">
        <p14:creationId xmlns:p14="http://schemas.microsoft.com/office/powerpoint/2010/main" val="20181308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2</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70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71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DE580C-ED6E-4DE4-BDB6-95C39EDD07AC}" type="slidenum">
              <a:rPr lang="en-US"/>
              <a:pPr/>
              <a:t>‹#›</a:t>
            </a:fld>
            <a:endParaRPr lang="en-US"/>
          </a:p>
        </p:txBody>
      </p:sp>
    </p:spTree>
    <p:extLst>
      <p:ext uri="{BB962C8B-B14F-4D97-AF65-F5344CB8AC3E}">
        <p14:creationId xmlns:p14="http://schemas.microsoft.com/office/powerpoint/2010/main" val="31991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1E2A5-12C1-490A-ADDE-322B5F82B0AF}" type="slidenum">
              <a:rPr lang="en-US"/>
              <a:pPr/>
              <a:t>‹#›</a:t>
            </a:fld>
            <a:endParaRPr lang="en-US"/>
          </a:p>
        </p:txBody>
      </p:sp>
    </p:spTree>
    <p:extLst>
      <p:ext uri="{BB962C8B-B14F-4D97-AF65-F5344CB8AC3E}">
        <p14:creationId xmlns:p14="http://schemas.microsoft.com/office/powerpoint/2010/main" val="1479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590F70-025D-46E7-A6A3-0854CAF4067B}" type="slidenum">
              <a:rPr lang="en-US"/>
              <a:pPr/>
              <a:t>‹#›</a:t>
            </a:fld>
            <a:endParaRPr lang="en-US"/>
          </a:p>
        </p:txBody>
      </p:sp>
    </p:spTree>
    <p:extLst>
      <p:ext uri="{BB962C8B-B14F-4D97-AF65-F5344CB8AC3E}">
        <p14:creationId xmlns:p14="http://schemas.microsoft.com/office/powerpoint/2010/main" val="403829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36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B1768-63EE-4C78-B21F-8EC932490A58}" type="slidenum">
              <a:rPr lang="en-US"/>
              <a:pPr/>
              <a:t>‹#›</a:t>
            </a:fld>
            <a:endParaRPr lang="en-US"/>
          </a:p>
        </p:txBody>
      </p:sp>
    </p:spTree>
    <p:extLst>
      <p:ext uri="{BB962C8B-B14F-4D97-AF65-F5344CB8AC3E}">
        <p14:creationId xmlns:p14="http://schemas.microsoft.com/office/powerpoint/2010/main" val="95696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D04168-4B0C-4ED7-B1D9-26B3634B67F7}" type="slidenum">
              <a:rPr lang="en-US"/>
              <a:pPr/>
              <a:t>‹#›</a:t>
            </a:fld>
            <a:endParaRPr lang="en-US"/>
          </a:p>
        </p:txBody>
      </p:sp>
    </p:spTree>
    <p:extLst>
      <p:ext uri="{BB962C8B-B14F-4D97-AF65-F5344CB8AC3E}">
        <p14:creationId xmlns:p14="http://schemas.microsoft.com/office/powerpoint/2010/main" val="1100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C42EC0-32F7-4D0A-B541-C3A19E868DD0}" type="slidenum">
              <a:rPr lang="en-US"/>
              <a:pPr/>
              <a:t>‹#›</a:t>
            </a:fld>
            <a:endParaRPr lang="en-US"/>
          </a:p>
        </p:txBody>
      </p:sp>
    </p:spTree>
    <p:extLst>
      <p:ext uri="{BB962C8B-B14F-4D97-AF65-F5344CB8AC3E}">
        <p14:creationId xmlns:p14="http://schemas.microsoft.com/office/powerpoint/2010/main" val="38457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DDF08B-D1C6-4E8B-B1C0-730568C45DD3}" type="slidenum">
              <a:rPr lang="en-US"/>
              <a:pPr/>
              <a:t>‹#›</a:t>
            </a:fld>
            <a:endParaRPr lang="en-US"/>
          </a:p>
        </p:txBody>
      </p:sp>
    </p:spTree>
    <p:extLst>
      <p:ext uri="{BB962C8B-B14F-4D97-AF65-F5344CB8AC3E}">
        <p14:creationId xmlns:p14="http://schemas.microsoft.com/office/powerpoint/2010/main" val="32006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E4C174-6F63-4C38-AD61-E99DF4D7B90B}" type="slidenum">
              <a:rPr lang="en-US"/>
              <a:pPr/>
              <a:t>‹#›</a:t>
            </a:fld>
            <a:endParaRPr lang="en-US"/>
          </a:p>
        </p:txBody>
      </p:sp>
    </p:spTree>
    <p:extLst>
      <p:ext uri="{BB962C8B-B14F-4D97-AF65-F5344CB8AC3E}">
        <p14:creationId xmlns:p14="http://schemas.microsoft.com/office/powerpoint/2010/main" val="390949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pPr/>
              <a:t>‹#›</a:t>
            </a:fld>
            <a:endParaRPr lang="en-US"/>
          </a:p>
        </p:txBody>
      </p:sp>
    </p:spTree>
    <p:extLst>
      <p:ext uri="{BB962C8B-B14F-4D97-AF65-F5344CB8AC3E}">
        <p14:creationId xmlns:p14="http://schemas.microsoft.com/office/powerpoint/2010/main" val="2313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145D26-9FAE-4565-A816-BC47CEFB5E90}" type="slidenum">
              <a:rPr lang="en-US"/>
              <a:pPr/>
              <a:t>‹#›</a:t>
            </a:fld>
            <a:endParaRPr lang="en-US"/>
          </a:p>
        </p:txBody>
      </p:sp>
    </p:spTree>
    <p:extLst>
      <p:ext uri="{BB962C8B-B14F-4D97-AF65-F5344CB8AC3E}">
        <p14:creationId xmlns:p14="http://schemas.microsoft.com/office/powerpoint/2010/main" val="27965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1BBF3B-C318-4182-B715-FB8A61CC1C0F}" type="slidenum">
              <a:rPr lang="en-US"/>
              <a:pPr/>
              <a:t>‹#›</a:t>
            </a:fld>
            <a:endParaRPr lang="en-US"/>
          </a:p>
        </p:txBody>
      </p:sp>
    </p:spTree>
    <p:extLst>
      <p:ext uri="{BB962C8B-B14F-4D97-AF65-F5344CB8AC3E}">
        <p14:creationId xmlns:p14="http://schemas.microsoft.com/office/powerpoint/2010/main" val="126091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6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4*#ppt_w"/>
                                          </p:val>
                                        </p:tav>
                                        <p:tav tm="100000">
                                          <p:val>
                                            <p:strVal val="#ppt_w"/>
                                          </p:val>
                                        </p:tav>
                                      </p:tavLst>
                                    </p:anim>
                                    <p:anim calcmode="lin" valueType="num">
                                      <p:cBhvr>
                                        <p:cTn id="8"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461203"/>
            <a:ext cx="9144000" cy="422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5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He Has Given Me A New Life, And Desires For Me To Live Life With Purpose, And Experience My Full Potential</a:t>
            </a:r>
            <a:endParaRPr lang="en-US" sz="95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305608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854624"/>
            <a:ext cx="9144000" cy="3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rgbClr val="CCEC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JESUS IS MY GOOD SHEPHERD, AND WANTS THE VERY BEST FOR ME!</a:t>
            </a:r>
            <a:endParaRPr lang="en-US" sz="11500" b="0" dirty="0">
              <a:solidFill>
                <a:srgbClr val="CCEC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673388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500943"/>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...but there is a problem!</a:t>
            </a:r>
            <a:endParaRPr lang="en-US" sz="110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33494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80761"/>
            <a:ext cx="91440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5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HAVE AN ENEMY!</a:t>
            </a:r>
            <a:endParaRPr lang="en-US" sz="158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Rectangle 2"/>
          <p:cNvSpPr>
            <a:spLocks noChangeArrowheads="1"/>
          </p:cNvSpPr>
          <p:nvPr/>
        </p:nvSpPr>
        <p:spPr bwMode="auto">
          <a:xfrm>
            <a:off x="209550" y="2610191"/>
            <a:ext cx="8724901" cy="355280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63979" y="2623564"/>
            <a:ext cx="8616043" cy="353943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Ephesians 6:10-12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a:solidFill>
                  <a:srgbClr val="FFC000"/>
                </a:solidFill>
                <a:latin typeface="Teen" pitchFamily="2" charset="0"/>
              </a:rPr>
              <a:t>10</a:t>
            </a:r>
            <a:r>
              <a:rPr lang="en-US" b="0" dirty="0">
                <a:solidFill>
                  <a:schemeClr val="bg1"/>
                </a:solidFill>
                <a:latin typeface="Teen" pitchFamily="2" charset="0"/>
              </a:rPr>
              <a:t>Finally, my brethren, be strong in the Lord, and in the power of his might. </a:t>
            </a:r>
          </a:p>
          <a:p>
            <a:pPr>
              <a:lnSpc>
                <a:spcPct val="80000"/>
              </a:lnSpc>
            </a:pPr>
            <a:r>
              <a:rPr lang="en-US" b="0" baseline="30000" dirty="0" smtClean="0">
                <a:solidFill>
                  <a:srgbClr val="FFC000"/>
                </a:solidFill>
                <a:latin typeface="Teen" pitchFamily="2" charset="0"/>
              </a:rPr>
              <a:t>11</a:t>
            </a:r>
            <a:r>
              <a:rPr lang="en-US" b="0" dirty="0" smtClean="0">
                <a:solidFill>
                  <a:schemeClr val="bg1"/>
                </a:solidFill>
                <a:latin typeface="Teen" pitchFamily="2" charset="0"/>
              </a:rPr>
              <a:t>Put </a:t>
            </a:r>
            <a:r>
              <a:rPr lang="en-US" b="0" dirty="0">
                <a:solidFill>
                  <a:schemeClr val="bg1"/>
                </a:solidFill>
                <a:latin typeface="Teen" pitchFamily="2" charset="0"/>
              </a:rPr>
              <a:t>on the whole </a:t>
            </a:r>
            <a:r>
              <a:rPr lang="en-US" b="0" dirty="0" err="1">
                <a:solidFill>
                  <a:schemeClr val="bg1"/>
                </a:solidFill>
                <a:latin typeface="Teen" pitchFamily="2" charset="0"/>
              </a:rPr>
              <a:t>armour</a:t>
            </a:r>
            <a:r>
              <a:rPr lang="en-US" b="0" dirty="0">
                <a:solidFill>
                  <a:schemeClr val="bg1"/>
                </a:solidFill>
                <a:latin typeface="Teen" pitchFamily="2" charset="0"/>
              </a:rPr>
              <a:t> of God, that ye may be able to stand against the wiles of the devil. </a:t>
            </a:r>
          </a:p>
        </p:txBody>
      </p:sp>
    </p:spTree>
    <p:extLst>
      <p:ext uri="{BB962C8B-B14F-4D97-AF65-F5344CB8AC3E}">
        <p14:creationId xmlns:p14="http://schemas.microsoft.com/office/powerpoint/2010/main" val="1009669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80761"/>
            <a:ext cx="91440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5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HAVE AN ENEMY!</a:t>
            </a:r>
            <a:endParaRPr lang="en-US" sz="158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Rectangle 2"/>
          <p:cNvSpPr>
            <a:spLocks noChangeArrowheads="1"/>
          </p:cNvSpPr>
          <p:nvPr/>
        </p:nvSpPr>
        <p:spPr bwMode="auto">
          <a:xfrm>
            <a:off x="209550" y="2610191"/>
            <a:ext cx="8724901" cy="3575374"/>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63979" y="2623564"/>
            <a:ext cx="8616043" cy="356200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Ephesians 6:10-12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12</a:t>
            </a:r>
            <a:r>
              <a:rPr lang="en-US" b="0" dirty="0" smtClean="0">
                <a:solidFill>
                  <a:schemeClr val="bg1"/>
                </a:solidFill>
                <a:latin typeface="Teen" pitchFamily="2" charset="0"/>
              </a:rPr>
              <a:t>For </a:t>
            </a:r>
            <a:r>
              <a:rPr lang="en-US" b="0" dirty="0">
                <a:solidFill>
                  <a:schemeClr val="bg1"/>
                </a:solidFill>
                <a:latin typeface="Teen" pitchFamily="2" charset="0"/>
              </a:rPr>
              <a:t>we wrestle not against flesh and blood, but against principalities, against powers, against the rulers of the darkness of this world, against spiritual wickedness in high places.</a:t>
            </a:r>
          </a:p>
        </p:txBody>
      </p:sp>
    </p:spTree>
    <p:extLst>
      <p:ext uri="{BB962C8B-B14F-4D97-AF65-F5344CB8AC3E}">
        <p14:creationId xmlns:p14="http://schemas.microsoft.com/office/powerpoint/2010/main" val="783097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2634" y="464574"/>
            <a:ext cx="5938733" cy="5928852"/>
          </a:xfrm>
          <a:prstGeom prst="rect">
            <a:avLst/>
          </a:prstGeom>
        </p:spPr>
      </p:pic>
      <p:sp>
        <p:nvSpPr>
          <p:cNvPr id="2" name="Text Box 2"/>
          <p:cNvSpPr txBox="1">
            <a:spLocks noChangeArrowheads="1"/>
          </p:cNvSpPr>
          <p:nvPr/>
        </p:nvSpPr>
        <p:spPr bwMode="auto">
          <a:xfrm>
            <a:off x="0" y="1502190"/>
            <a:ext cx="9144000" cy="441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THERE IS A</a:t>
            </a:r>
            <a:b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BATTLE, AND IT</a:t>
            </a:r>
            <a:b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IS INSIDE OF ME!</a:t>
            </a:r>
            <a:endParaRPr lang="en-US" sz="132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155351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ppt_w"/>
                                          </p:val>
                                        </p:tav>
                                        <p:tav tm="100000">
                                          <p:val>
                                            <p:strVal val="#ppt_w"/>
                                          </p:val>
                                        </p:tav>
                                      </p:tavLst>
                                    </p:anim>
                                    <p:anim calcmode="lin" valueType="num">
                                      <p:cBhvr>
                                        <p:cTn id="8" dur="10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53" presetClass="exit" presetSubtype="32" fill="hold" nodeType="afterEffect">
                                  <p:stCondLst>
                                    <p:cond delay="0"/>
                                  </p:stCondLst>
                                  <p:childTnLst>
                                    <p:anim calcmode="lin" valueType="num">
                                      <p:cBhvr>
                                        <p:cTn id="11" dur="1000"/>
                                        <p:tgtEl>
                                          <p:spTgt spid="3"/>
                                        </p:tgtEl>
                                        <p:attrNameLst>
                                          <p:attrName>ppt_w</p:attrName>
                                        </p:attrNameLst>
                                      </p:cBhvr>
                                      <p:tavLst>
                                        <p:tav tm="0">
                                          <p:val>
                                            <p:strVal val="ppt_w"/>
                                          </p:val>
                                        </p:tav>
                                        <p:tav tm="100000">
                                          <p:val>
                                            <p:fltVal val="0"/>
                                          </p:val>
                                        </p:tav>
                                      </p:tavLst>
                                    </p:anim>
                                    <p:anim calcmode="lin" valueType="num">
                                      <p:cBhvr>
                                        <p:cTn id="12" dur="1000"/>
                                        <p:tgtEl>
                                          <p:spTgt spid="3"/>
                                        </p:tgtEl>
                                        <p:attrNameLst>
                                          <p:attrName>ppt_h</p:attrName>
                                        </p:attrNameLst>
                                      </p:cBhvr>
                                      <p:tavLst>
                                        <p:tav tm="0">
                                          <p:val>
                                            <p:strVal val="ppt_h"/>
                                          </p:val>
                                        </p:tav>
                                        <p:tav tm="100000">
                                          <p:val>
                                            <p:fltVal val="0"/>
                                          </p:val>
                                        </p:tav>
                                      </p:tavLst>
                                    </p:anim>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047734"/>
            <a:ext cx="9144000" cy="520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5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We are all different, and the strategy of plan of attack from the ENEMY is unique to our individual personality and past experiences</a:t>
            </a:r>
            <a:endParaRPr lang="en-US" sz="95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952464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2634" y="464574"/>
            <a:ext cx="5938733" cy="5928852"/>
          </a:xfrm>
          <a:prstGeom prst="rect">
            <a:avLst/>
          </a:prstGeom>
        </p:spPr>
      </p:pic>
      <p:sp>
        <p:nvSpPr>
          <p:cNvPr id="2" name="Text Box 2"/>
          <p:cNvSpPr txBox="1">
            <a:spLocks noChangeArrowheads="1"/>
          </p:cNvSpPr>
          <p:nvPr/>
        </p:nvSpPr>
        <p:spPr bwMode="auto">
          <a:xfrm>
            <a:off x="0" y="1556323"/>
            <a:ext cx="9144000" cy="441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WE ALL HAVE</a:t>
            </a:r>
            <a:b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 BATTLE WE</a:t>
            </a:r>
            <a:b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MUST FIGHT!</a:t>
            </a:r>
            <a:endParaRPr lang="en-US" sz="132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540618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ppt_w"/>
                                          </p:val>
                                        </p:tav>
                                        <p:tav tm="100000">
                                          <p:val>
                                            <p:strVal val="#ppt_w"/>
                                          </p:val>
                                        </p:tav>
                                      </p:tavLst>
                                    </p:anim>
                                    <p:anim calcmode="lin" valueType="num">
                                      <p:cBhvr>
                                        <p:cTn id="8" dur="10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53" presetClass="exit" presetSubtype="32" fill="hold" nodeType="afterEffect">
                                  <p:stCondLst>
                                    <p:cond delay="0"/>
                                  </p:stCondLst>
                                  <p:childTnLst>
                                    <p:anim calcmode="lin" valueType="num">
                                      <p:cBhvr>
                                        <p:cTn id="11" dur="1000"/>
                                        <p:tgtEl>
                                          <p:spTgt spid="3"/>
                                        </p:tgtEl>
                                        <p:attrNameLst>
                                          <p:attrName>ppt_w</p:attrName>
                                        </p:attrNameLst>
                                      </p:cBhvr>
                                      <p:tavLst>
                                        <p:tav tm="0">
                                          <p:val>
                                            <p:strVal val="ppt_w"/>
                                          </p:val>
                                        </p:tav>
                                        <p:tav tm="100000">
                                          <p:val>
                                            <p:fltVal val="0"/>
                                          </p:val>
                                        </p:tav>
                                      </p:tavLst>
                                    </p:anim>
                                    <p:anim calcmode="lin" valueType="num">
                                      <p:cBhvr>
                                        <p:cTn id="12" dur="1000"/>
                                        <p:tgtEl>
                                          <p:spTgt spid="3"/>
                                        </p:tgtEl>
                                        <p:attrNameLst>
                                          <p:attrName>ppt_h</p:attrName>
                                        </p:attrNameLst>
                                      </p:cBhvr>
                                      <p:tavLst>
                                        <p:tav tm="0">
                                          <p:val>
                                            <p:strVal val="ppt_h"/>
                                          </p:val>
                                        </p:tav>
                                        <p:tav tm="100000">
                                          <p:val>
                                            <p:fltVal val="0"/>
                                          </p:val>
                                        </p:tav>
                                      </p:tavLst>
                                    </p:anim>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2626198"/>
            <a:ext cx="8724901" cy="1605604"/>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2632885"/>
            <a:ext cx="8616043" cy="159223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3:30</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smtClean="0">
                <a:solidFill>
                  <a:schemeClr val="bg1"/>
                </a:solidFill>
                <a:latin typeface="Teen" pitchFamily="2" charset="0"/>
              </a:rPr>
              <a:t>He must increase, but I must decrease.</a:t>
            </a:r>
            <a:endParaRPr lang="en-US" b="0" dirty="0">
              <a:solidFill>
                <a:schemeClr val="bg1"/>
              </a:solidFill>
              <a:latin typeface="Teen" pitchFamily="2" charset="0"/>
            </a:endParaRPr>
          </a:p>
        </p:txBody>
      </p:sp>
    </p:spTree>
    <p:extLst>
      <p:ext uri="{BB962C8B-B14F-4D97-AF65-F5344CB8AC3E}">
        <p14:creationId xmlns:p14="http://schemas.microsoft.com/office/powerpoint/2010/main" val="554273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2383320"/>
            <a:ext cx="8724901" cy="209136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2386664"/>
            <a:ext cx="8616043" cy="208467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1 Corinthians 15:31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I protest by your rejoicing which I have in Christ Jesus our Lord, I die daily.</a:t>
            </a:r>
          </a:p>
        </p:txBody>
      </p:sp>
    </p:spTree>
    <p:extLst>
      <p:ext uri="{BB962C8B-B14F-4D97-AF65-F5344CB8AC3E}">
        <p14:creationId xmlns:p14="http://schemas.microsoft.com/office/powerpoint/2010/main" val="3459071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69803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4*#ppt_w"/>
                                          </p:val>
                                        </p:tav>
                                        <p:tav tm="100000">
                                          <p:val>
                                            <p:strVal val="#ppt_w"/>
                                          </p:val>
                                        </p:tav>
                                      </p:tavLst>
                                    </p:anim>
                                    <p:anim calcmode="lin" valueType="num">
                                      <p:cBhvr>
                                        <p:cTn id="8"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2383320"/>
            <a:ext cx="8724901" cy="209136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2386664"/>
            <a:ext cx="8616043" cy="208467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Matthew 26:41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Watch and pray, that ye enter not into temptation: the spirit indeed is willing, but the flesh is weak. </a:t>
            </a:r>
          </a:p>
        </p:txBody>
      </p:sp>
    </p:spTree>
    <p:extLst>
      <p:ext uri="{BB962C8B-B14F-4D97-AF65-F5344CB8AC3E}">
        <p14:creationId xmlns:p14="http://schemas.microsoft.com/office/powerpoint/2010/main" val="283869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718189"/>
            <a:ext cx="9144000" cy="3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Though Different...</a:t>
            </a:r>
            <a:r>
              <a:rPr lang="en-US" sz="115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r>
            <a:br>
              <a:rPr lang="en-US" sz="115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15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We All Have The</a:t>
            </a:r>
            <a:br>
              <a:rPr lang="en-US" sz="115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15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Same Goal...</a:t>
            </a:r>
            <a:endParaRPr lang="en-US" sz="115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508629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2634" y="464574"/>
            <a:ext cx="5938733" cy="5928852"/>
          </a:xfrm>
          <a:prstGeom prst="rect">
            <a:avLst/>
          </a:prstGeom>
        </p:spPr>
      </p:pic>
      <p:sp>
        <p:nvSpPr>
          <p:cNvPr id="2" name="Text Box 2"/>
          <p:cNvSpPr txBox="1">
            <a:spLocks noChangeArrowheads="1"/>
          </p:cNvSpPr>
          <p:nvPr/>
        </p:nvSpPr>
        <p:spPr bwMode="auto">
          <a:xfrm>
            <a:off x="0" y="2204936"/>
            <a:ext cx="9144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500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STAND AND FIGHT!</a:t>
            </a:r>
            <a:endParaRPr lang="en-US" sz="15000" spc="-15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766456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4*#ppt_w"/>
                                          </p:val>
                                        </p:tav>
                                        <p:tav tm="100000">
                                          <p:val>
                                            <p:strVal val="#ppt_w"/>
                                          </p:val>
                                        </p:tav>
                                      </p:tavLst>
                                    </p:anim>
                                    <p:anim calcmode="lin" valueType="num">
                                      <p:cBhvr>
                                        <p:cTn id="8" dur="750" fill="hold"/>
                                        <p:tgtEl>
                                          <p:spTgt spid="3"/>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100977"/>
            <a:ext cx="9144000" cy="31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Stand against the WILES of the devil</a:t>
            </a:r>
            <a:endParaRPr lang="en-US" sz="138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60401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850184"/>
            <a:ext cx="9144000"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9900" b="0" u="sng"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WILES</a:t>
            </a:r>
            <a:endParaRPr lang="en-US" sz="19900" b="0" u="sng"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3943251"/>
            <a:ext cx="9144000" cy="185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Literally means </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strategy</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0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r>
            <a:br>
              <a:rPr lang="en-US" sz="80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or </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plan of attack!</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endParaRPr lang="en-US" sz="8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endParaRPr>
          </a:p>
        </p:txBody>
      </p:sp>
    </p:spTree>
    <p:extLst>
      <p:ext uri="{BB962C8B-B14F-4D97-AF65-F5344CB8AC3E}">
        <p14:creationId xmlns:p14="http://schemas.microsoft.com/office/powerpoint/2010/main" val="3071844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59413"/>
            <a:ext cx="9144000" cy="323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To Stand And Fight Effectively And Victoriously,</a:t>
            </a:r>
            <a:br>
              <a:rPr lang="en-US" sz="96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96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Identify The Enemy</a:t>
            </a:r>
            <a:endParaRPr lang="en-US" sz="96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01632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rot="170434">
            <a:off x="4356207" y="3776367"/>
            <a:ext cx="4298528" cy="246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5000"/>
              </a:lnSpc>
              <a:spcAft>
                <a:spcPct val="40000"/>
              </a:spcAft>
              <a:buClr>
                <a:srgbClr val="FFFF99"/>
              </a:buClr>
            </a:pPr>
            <a:r>
              <a:rPr lang="en-US" sz="8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Who, or What</a:t>
            </a:r>
            <a:br>
              <a:rPr lang="en-US" sz="8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is EARL?</a:t>
            </a:r>
          </a:p>
        </p:txBody>
      </p:sp>
      <p:sp>
        <p:nvSpPr>
          <p:cNvPr id="4" name="Rectangle 3"/>
          <p:cNvSpPr>
            <a:spLocks noChangeArrowheads="1"/>
          </p:cNvSpPr>
          <p:nvPr/>
        </p:nvSpPr>
        <p:spPr bwMode="auto">
          <a:xfrm>
            <a:off x="-1" y="1288476"/>
            <a:ext cx="3086101" cy="396790"/>
          </a:xfrm>
          <a:prstGeom prst="rect">
            <a:avLst/>
          </a:prstGeom>
          <a:solidFill>
            <a:schemeClr val="tx1"/>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6" name="Rectangle 5"/>
          <p:cNvSpPr>
            <a:spLocks noChangeArrowheads="1"/>
          </p:cNvSpPr>
          <p:nvPr/>
        </p:nvSpPr>
        <p:spPr bwMode="auto">
          <a:xfrm>
            <a:off x="-2" y="2645587"/>
            <a:ext cx="3086101" cy="396790"/>
          </a:xfrm>
          <a:prstGeom prst="rect">
            <a:avLst/>
          </a:prstGeom>
          <a:solidFill>
            <a:schemeClr val="tx1"/>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8" name="Rectangle 7"/>
          <p:cNvSpPr>
            <a:spLocks noChangeArrowheads="1"/>
          </p:cNvSpPr>
          <p:nvPr/>
        </p:nvSpPr>
        <p:spPr bwMode="auto">
          <a:xfrm>
            <a:off x="-3" y="3981916"/>
            <a:ext cx="3086101" cy="396790"/>
          </a:xfrm>
          <a:prstGeom prst="rect">
            <a:avLst/>
          </a:prstGeom>
          <a:solidFill>
            <a:schemeClr val="tx1"/>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10" name="Rectangle 9"/>
          <p:cNvSpPr>
            <a:spLocks noChangeArrowheads="1"/>
          </p:cNvSpPr>
          <p:nvPr/>
        </p:nvSpPr>
        <p:spPr bwMode="auto">
          <a:xfrm>
            <a:off x="-4" y="5336722"/>
            <a:ext cx="3086101" cy="396790"/>
          </a:xfrm>
          <a:prstGeom prst="rect">
            <a:avLst/>
          </a:prstGeom>
          <a:solidFill>
            <a:schemeClr val="tx1"/>
          </a:solidFill>
          <a:ln>
            <a:noFill/>
          </a:ln>
          <a:effectLst>
            <a:glow rad="228600">
              <a:schemeClr val="accent4">
                <a:satMod val="175000"/>
                <a:alpha val="40000"/>
              </a:schemeClr>
            </a:glow>
          </a:effectLst>
          <a:extLst/>
        </p:spPr>
        <p:txBody>
          <a:bodyPr wrap="none" anchor="ctr"/>
          <a:lstStyle/>
          <a:p>
            <a:endParaRPr lang="en-US" sz="4400" b="0" spc="-150">
              <a:solidFill>
                <a:srgbClr val="FFFFFF"/>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 y="746372"/>
            <a:ext cx="1483466" cy="1480998"/>
          </a:xfrm>
          <a:prstGeom prst="rect">
            <a:avLst/>
          </a:prstGeom>
          <a:effectLst>
            <a:glow rad="508000">
              <a:schemeClr val="accent4">
                <a:satMod val="175000"/>
                <a:alpha val="50000"/>
              </a:schemeClr>
            </a:glow>
          </a:effectLst>
        </p:spPr>
      </p:pic>
      <p:sp>
        <p:nvSpPr>
          <p:cNvPr id="5" name="Text Box 2"/>
          <p:cNvSpPr txBox="1">
            <a:spLocks noChangeArrowheads="1"/>
          </p:cNvSpPr>
          <p:nvPr/>
        </p:nvSpPr>
        <p:spPr bwMode="auto">
          <a:xfrm>
            <a:off x="363683" y="405622"/>
            <a:ext cx="87803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E</a:t>
            </a:r>
            <a:r>
              <a:rPr lang="en-US" sz="9600" b="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nemy</a:t>
            </a:r>
            <a:endParaRPr lang="en-US" sz="9600" b="0" dirty="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03483"/>
            <a:ext cx="1483466" cy="1480998"/>
          </a:xfrm>
          <a:prstGeom prst="rect">
            <a:avLst/>
          </a:prstGeom>
          <a:effectLst>
            <a:glow rad="508000">
              <a:schemeClr val="accent4">
                <a:satMod val="175000"/>
                <a:alpha val="50000"/>
              </a:schemeClr>
            </a:glo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 y="3439812"/>
            <a:ext cx="1483466" cy="1480998"/>
          </a:xfrm>
          <a:prstGeom prst="rect">
            <a:avLst/>
          </a:prstGeom>
          <a:effectLst>
            <a:glow rad="508000">
              <a:schemeClr val="accent4">
                <a:satMod val="175000"/>
                <a:alpha val="50000"/>
              </a:schemeClr>
            </a:glo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 y="4818623"/>
            <a:ext cx="1483466" cy="1480998"/>
          </a:xfrm>
          <a:prstGeom prst="rect">
            <a:avLst/>
          </a:prstGeom>
          <a:effectLst>
            <a:glow rad="508000">
              <a:schemeClr val="accent4">
                <a:satMod val="175000"/>
                <a:alpha val="50000"/>
              </a:schemeClr>
            </a:glow>
          </a:effectLst>
        </p:spPr>
      </p:pic>
      <p:sp>
        <p:nvSpPr>
          <p:cNvPr id="7" name="Text Box 2"/>
          <p:cNvSpPr txBox="1">
            <a:spLocks noChangeArrowheads="1"/>
          </p:cNvSpPr>
          <p:nvPr/>
        </p:nvSpPr>
        <p:spPr bwMode="auto">
          <a:xfrm>
            <a:off x="363682" y="1762733"/>
            <a:ext cx="87803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A</a:t>
            </a:r>
            <a:r>
              <a:rPr lang="en-US" sz="9600" b="0" dirty="0" smtClean="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ttack</a:t>
            </a:r>
            <a:endParaRPr lang="en-US" sz="9600" b="0" dirty="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9" name="Text Box 2"/>
          <p:cNvSpPr txBox="1">
            <a:spLocks noChangeArrowheads="1"/>
          </p:cNvSpPr>
          <p:nvPr/>
        </p:nvSpPr>
        <p:spPr bwMode="auto">
          <a:xfrm>
            <a:off x="363681" y="3120647"/>
            <a:ext cx="87803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R</a:t>
            </a:r>
            <a:r>
              <a:rPr lang="en-US" sz="9600" b="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obs</a:t>
            </a:r>
            <a:endParaRPr lang="en-US" sz="9600" b="0" dirty="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1" name="Text Box 2"/>
          <p:cNvSpPr txBox="1">
            <a:spLocks noChangeArrowheads="1"/>
          </p:cNvSpPr>
          <p:nvPr/>
        </p:nvSpPr>
        <p:spPr bwMode="auto">
          <a:xfrm>
            <a:off x="363680" y="4475453"/>
            <a:ext cx="87803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L</a:t>
            </a:r>
            <a:r>
              <a:rPr lang="en-US" sz="9600" b="0" dirty="0" smtClean="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ife</a:t>
            </a:r>
            <a:endParaRPr lang="en-US" sz="9600" b="0" dirty="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5420298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3" presetClass="entr" presetSubtype="3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strVal val="4*#ppt_w"/>
                                          </p:val>
                                        </p:tav>
                                        <p:tav tm="100000">
                                          <p:val>
                                            <p:strVal val="#ppt_w"/>
                                          </p:val>
                                        </p:tav>
                                      </p:tavLst>
                                    </p:anim>
                                    <p:anim calcmode="lin" valueType="num">
                                      <p:cBhvr>
                                        <p:cTn id="21" dur="75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3" presetClass="entr" presetSubtype="3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750" fill="hold"/>
                                        <p:tgtEl>
                                          <p:spTgt spid="13"/>
                                        </p:tgtEl>
                                        <p:attrNameLst>
                                          <p:attrName>ppt_w</p:attrName>
                                        </p:attrNameLst>
                                      </p:cBhvr>
                                      <p:tavLst>
                                        <p:tav tm="0">
                                          <p:val>
                                            <p:strVal val="4*#ppt_w"/>
                                          </p:val>
                                        </p:tav>
                                        <p:tav tm="100000">
                                          <p:val>
                                            <p:strVal val="#ppt_w"/>
                                          </p:val>
                                        </p:tav>
                                      </p:tavLst>
                                    </p:anim>
                                    <p:anim calcmode="lin" valueType="num">
                                      <p:cBhvr>
                                        <p:cTn id="35" dur="75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par>
                                <p:cTn id="46" presetID="23" presetClass="entr" presetSubtype="32"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750" fill="hold"/>
                                        <p:tgtEl>
                                          <p:spTgt spid="14"/>
                                        </p:tgtEl>
                                        <p:attrNameLst>
                                          <p:attrName>ppt_w</p:attrName>
                                        </p:attrNameLst>
                                      </p:cBhvr>
                                      <p:tavLst>
                                        <p:tav tm="0">
                                          <p:val>
                                            <p:strVal val="4*#ppt_w"/>
                                          </p:val>
                                        </p:tav>
                                        <p:tav tm="100000">
                                          <p:val>
                                            <p:strVal val="#ppt_w"/>
                                          </p:val>
                                        </p:tav>
                                      </p:tavLst>
                                    </p:anim>
                                    <p:anim calcmode="lin" valueType="num">
                                      <p:cBhvr>
                                        <p:cTn id="49" dur="75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par>
                                <p:cTn id="60" presetID="23" presetClass="entr" presetSubtype="32"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750" fill="hold"/>
                                        <p:tgtEl>
                                          <p:spTgt spid="15"/>
                                        </p:tgtEl>
                                        <p:attrNameLst>
                                          <p:attrName>ppt_w</p:attrName>
                                        </p:attrNameLst>
                                      </p:cBhvr>
                                      <p:tavLst>
                                        <p:tav tm="0">
                                          <p:val>
                                            <p:strVal val="4*#ppt_w"/>
                                          </p:val>
                                        </p:tav>
                                        <p:tav tm="100000">
                                          <p:val>
                                            <p:strVal val="#ppt_w"/>
                                          </p:val>
                                        </p:tav>
                                      </p:tavLst>
                                    </p:anim>
                                    <p:anim calcmode="lin" valueType="num">
                                      <p:cBhvr>
                                        <p:cTn id="63" dur="75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8" grpId="0" animBg="1"/>
      <p:bldP spid="10" grpId="0" animBg="1"/>
      <p:bldP spid="5" grpId="0"/>
      <p:bldP spid="7"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10201"/>
            <a:ext cx="9144000" cy="509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For me, to live life</a:t>
            </a:r>
            <a:b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with purpose </a:t>
            </a: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and experience my full potential... </a:t>
            </a:r>
            <a:endParaRPr lang="en-US" sz="115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376025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2634" y="464574"/>
            <a:ext cx="5938733" cy="5928852"/>
          </a:xfrm>
          <a:prstGeom prst="rect">
            <a:avLst/>
          </a:prstGeom>
        </p:spPr>
      </p:pic>
      <p:sp>
        <p:nvSpPr>
          <p:cNvPr id="2" name="Text Box 2"/>
          <p:cNvSpPr txBox="1">
            <a:spLocks noChangeArrowheads="1"/>
          </p:cNvSpPr>
          <p:nvPr/>
        </p:nvSpPr>
        <p:spPr bwMode="auto">
          <a:xfrm>
            <a:off x="0" y="2235843"/>
            <a:ext cx="9144000" cy="299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2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DEAL WITH INNER CONFLICT</a:t>
            </a:r>
            <a:endParaRPr lang="en-US" sz="132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995846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ppt_w"/>
                                          </p:val>
                                        </p:tav>
                                        <p:tav tm="100000">
                                          <p:val>
                                            <p:strVal val="#ppt_w"/>
                                          </p:val>
                                        </p:tav>
                                      </p:tavLst>
                                    </p:anim>
                                    <p:anim calcmode="lin" valueType="num">
                                      <p:cBhvr>
                                        <p:cTn id="8" dur="10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53" presetClass="exit" presetSubtype="32" fill="hold" nodeType="afterEffect">
                                  <p:stCondLst>
                                    <p:cond delay="0"/>
                                  </p:stCondLst>
                                  <p:childTnLst>
                                    <p:anim calcmode="lin" valueType="num">
                                      <p:cBhvr>
                                        <p:cTn id="11" dur="1000"/>
                                        <p:tgtEl>
                                          <p:spTgt spid="3"/>
                                        </p:tgtEl>
                                        <p:attrNameLst>
                                          <p:attrName>ppt_w</p:attrName>
                                        </p:attrNameLst>
                                      </p:cBhvr>
                                      <p:tavLst>
                                        <p:tav tm="0">
                                          <p:val>
                                            <p:strVal val="ppt_w"/>
                                          </p:val>
                                        </p:tav>
                                        <p:tav tm="100000">
                                          <p:val>
                                            <p:fltVal val="0"/>
                                          </p:val>
                                        </p:tav>
                                      </p:tavLst>
                                    </p:anim>
                                    <p:anim calcmode="lin" valueType="num">
                                      <p:cBhvr>
                                        <p:cTn id="12" dur="1000"/>
                                        <p:tgtEl>
                                          <p:spTgt spid="3"/>
                                        </p:tgtEl>
                                        <p:attrNameLst>
                                          <p:attrName>ppt_h</p:attrName>
                                        </p:attrNameLst>
                                      </p:cBhvr>
                                      <p:tavLst>
                                        <p:tav tm="0">
                                          <p:val>
                                            <p:strVal val="ppt_h"/>
                                          </p:val>
                                        </p:tav>
                                        <p:tav tm="100000">
                                          <p:val>
                                            <p:fltVal val="0"/>
                                          </p:val>
                                        </p:tav>
                                      </p:tavLst>
                                    </p:anim>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8739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9550" y="1153470"/>
            <a:ext cx="8724901" cy="455106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9" y="1166843"/>
            <a:ext cx="8616043" cy="452431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a:t>
            </a: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10:9-21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a:solidFill>
                  <a:srgbClr val="FFC000"/>
                </a:solidFill>
                <a:latin typeface="Teen" pitchFamily="2" charset="0"/>
              </a:rPr>
              <a:t>9</a:t>
            </a:r>
            <a:r>
              <a:rPr lang="en-US" b="0" dirty="0">
                <a:solidFill>
                  <a:schemeClr val="bg1"/>
                </a:solidFill>
                <a:latin typeface="Teen" pitchFamily="2" charset="0"/>
              </a:rPr>
              <a:t>I am the door: by me if any man enter in, he shall be saved, and shall go in and out, and find pasture. </a:t>
            </a:r>
          </a:p>
          <a:p>
            <a:pPr>
              <a:lnSpc>
                <a:spcPct val="80000"/>
              </a:lnSpc>
            </a:pPr>
            <a:r>
              <a:rPr lang="en-US" b="0" baseline="30000" dirty="0" smtClean="0">
                <a:solidFill>
                  <a:srgbClr val="FFC000"/>
                </a:solidFill>
                <a:latin typeface="Teen" pitchFamily="2" charset="0"/>
              </a:rPr>
              <a:t>10</a:t>
            </a:r>
            <a:r>
              <a:rPr lang="en-US" b="0" dirty="0" smtClean="0">
                <a:solidFill>
                  <a:schemeClr val="bg1"/>
                </a:solidFill>
                <a:latin typeface="Teen" pitchFamily="2" charset="0"/>
              </a:rPr>
              <a:t>The </a:t>
            </a:r>
            <a:r>
              <a:rPr lang="en-US" b="0" dirty="0">
                <a:solidFill>
                  <a:schemeClr val="bg1"/>
                </a:solidFill>
                <a:latin typeface="Teen" pitchFamily="2" charset="0"/>
              </a:rPr>
              <a:t>thief cometh not, but for to steal, and to kill, and to destroy: I am come that they might have life, and that they might have it more abundantly. </a:t>
            </a:r>
          </a:p>
        </p:txBody>
      </p:sp>
    </p:spTree>
    <p:extLst>
      <p:ext uri="{BB962C8B-B14F-4D97-AF65-F5344CB8AC3E}">
        <p14:creationId xmlns:p14="http://schemas.microsoft.com/office/powerpoint/2010/main" val="1718410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174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1. </a:t>
            </a:r>
            <a:r>
              <a:rPr lang="en-US" sz="7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BELIEVE THERE IS AN ENEMY WHO IS AT WAR ON THE INSIDE OF ME</a:t>
            </a:r>
            <a:endParaRPr lang="en-US" sz="7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3838354" y="1672294"/>
            <a:ext cx="5305646"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...in my *WARD!</a:t>
            </a:r>
            <a:endParaRPr lang="en-US" sz="96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3485577"/>
            <a:ext cx="9144000" cy="31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Being Ignorant</a:t>
            </a:r>
            <a:b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Ain</a:t>
            </a: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a:t>
            </a: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t>
            </a: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Gonna</a:t>
            </a: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Cut It!</a:t>
            </a:r>
            <a:endParaRPr lang="en-US" sz="138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27586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750" fill="hold"/>
                                        <p:tgtEl>
                                          <p:spTgt spid="3"/>
                                        </p:tgtEl>
                                        <p:attrNameLst>
                                          <p:attrName>ppt_w</p:attrName>
                                        </p:attrNameLst>
                                      </p:cBhvr>
                                      <p:tavLst>
                                        <p:tav tm="0">
                                          <p:val>
                                            <p:fltVal val="0"/>
                                          </p:val>
                                        </p:tav>
                                        <p:tav tm="100000">
                                          <p:val>
                                            <p:strVal val="#ppt_w"/>
                                          </p:val>
                                        </p:tav>
                                      </p:tavLst>
                                    </p:anim>
                                    <p:anim calcmode="lin" valueType="num">
                                      <p:cBhvr>
                                        <p:cTn id="15" dur="750" fill="hold"/>
                                        <p:tgtEl>
                                          <p:spTgt spid="3"/>
                                        </p:tgtEl>
                                        <p:attrNameLst>
                                          <p:attrName>ppt_h</p:attrName>
                                        </p:attrNameLst>
                                      </p:cBhvr>
                                      <p:tavLst>
                                        <p:tav tm="0">
                                          <p:val>
                                            <p:fltVal val="0"/>
                                          </p:val>
                                        </p:tav>
                                        <p:tav tm="100000">
                                          <p:val>
                                            <p:strVal val="#ppt_h"/>
                                          </p:val>
                                        </p:tav>
                                      </p:tavLst>
                                    </p:anim>
                                    <p:animEffect transition="in" filter="fade">
                                      <p:cBhvr>
                                        <p:cTn id="16" dur="75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174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1. </a:t>
            </a:r>
            <a:r>
              <a:rPr lang="en-US" sz="7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BELIEVE THERE IS AN ENEMY WHO IS AT WAR ON THE INSIDE OF ME</a:t>
            </a:r>
            <a:endParaRPr lang="en-US" sz="7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2626198"/>
            <a:ext cx="8724901" cy="2099568"/>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2632885"/>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Corinthians 2:11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Lest Satan should get an advantage of us: for we are not ignorant of his devices.</a:t>
            </a:r>
          </a:p>
        </p:txBody>
      </p:sp>
    </p:spTree>
    <p:extLst>
      <p:ext uri="{BB962C8B-B14F-4D97-AF65-F5344CB8AC3E}">
        <p14:creationId xmlns:p14="http://schemas.microsoft.com/office/powerpoint/2010/main" val="2839336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202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2. </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REALIZE THAT I DON</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 HAVE HOME FIELD ADVANTAGE</a:t>
            </a:r>
            <a:endParaRPr lang="en-US" sz="88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3485577"/>
            <a:ext cx="9144000" cy="31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Being Unprepared</a:t>
            </a:r>
            <a:b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Ain</a:t>
            </a: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a:t>
            </a: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t>
            </a: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Gonna</a:t>
            </a: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Cut It!</a:t>
            </a:r>
            <a:endParaRPr lang="en-US" sz="138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492551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202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2. </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REALIZE THAT I DON</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 HAVE HOME FIELD ADVANTAGE</a:t>
            </a:r>
            <a:endParaRPr lang="en-US" sz="88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2911421"/>
            <a:ext cx="9144000" cy="336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0000" b="0" dirty="0" err="1"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satan</a:t>
            </a:r>
            <a:r>
              <a:rPr lang="en-US" sz="100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is the god of this world, and I am fighting</a:t>
            </a:r>
            <a:br>
              <a:rPr lang="en-US" sz="100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00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on enemy soil</a:t>
            </a:r>
            <a:endParaRPr lang="en-US" sz="100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915222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202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2. </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REALIZE THAT I DON</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 HAVE HOME FIELD ADVANTAGE</a:t>
            </a:r>
            <a:endParaRPr lang="en-US" sz="88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3254321"/>
            <a:ext cx="9144000" cy="228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00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world I live in, is the domain of the devil!</a:t>
            </a:r>
            <a:endParaRPr lang="en-US" sz="100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065386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202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2. </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REALIZE THAT I DON</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 HAVE HOME FIELD ADVANTAGE</a:t>
            </a:r>
            <a:endParaRPr lang="en-US" sz="88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Rectangle 3"/>
          <p:cNvSpPr>
            <a:spLocks noChangeArrowheads="1"/>
          </p:cNvSpPr>
          <p:nvPr/>
        </p:nvSpPr>
        <p:spPr bwMode="auto">
          <a:xfrm>
            <a:off x="209550" y="2584634"/>
            <a:ext cx="8724901" cy="3568688"/>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263979" y="2591321"/>
            <a:ext cx="8616043" cy="356200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Ephesians 6:12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For we wrestle not against flesh and blood, but against principalities, against powers, against the rulers of the darkness of this world, against spiritual wickedness in high places. </a:t>
            </a:r>
          </a:p>
        </p:txBody>
      </p:sp>
    </p:spTree>
    <p:extLst>
      <p:ext uri="{BB962C8B-B14F-4D97-AF65-F5344CB8AC3E}">
        <p14:creationId xmlns:p14="http://schemas.microsoft.com/office/powerpoint/2010/main" val="4168016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202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2. </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REALIZE THAT I DON</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 HAVE HOME FIELD ADVANTAGE</a:t>
            </a:r>
            <a:endParaRPr lang="en-US" sz="88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6" name="Rectangle 5"/>
          <p:cNvSpPr>
            <a:spLocks noChangeArrowheads="1"/>
          </p:cNvSpPr>
          <p:nvPr/>
        </p:nvSpPr>
        <p:spPr bwMode="auto">
          <a:xfrm>
            <a:off x="-1" y="2803410"/>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7" name="Text Box 2"/>
          <p:cNvSpPr txBox="1">
            <a:spLocks noChangeArrowheads="1"/>
          </p:cNvSpPr>
          <p:nvPr/>
        </p:nvSpPr>
        <p:spPr bwMode="auto">
          <a:xfrm>
            <a:off x="862445" y="2237420"/>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PRINCIPALITIES: </a:t>
            </a:r>
            <a:r>
              <a:rPr lang="en-US" sz="68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Head Officers</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8" name="Rectangle 7"/>
          <p:cNvSpPr>
            <a:spLocks noChangeArrowheads="1"/>
          </p:cNvSpPr>
          <p:nvPr/>
        </p:nvSpPr>
        <p:spPr bwMode="auto">
          <a:xfrm>
            <a:off x="-2" y="3703317"/>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9" name="Text Box 2"/>
          <p:cNvSpPr txBox="1">
            <a:spLocks noChangeArrowheads="1"/>
          </p:cNvSpPr>
          <p:nvPr/>
        </p:nvSpPr>
        <p:spPr bwMode="auto">
          <a:xfrm>
            <a:off x="862444" y="3137327"/>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POWERS: </a:t>
            </a:r>
            <a:r>
              <a:rPr lang="en-US" sz="68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Staff Officers</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0" name="Rectangle 9"/>
          <p:cNvSpPr>
            <a:spLocks noChangeArrowheads="1"/>
          </p:cNvSpPr>
          <p:nvPr/>
        </p:nvSpPr>
        <p:spPr bwMode="auto">
          <a:xfrm>
            <a:off x="-3" y="4582442"/>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11" name="Text Box 2"/>
          <p:cNvSpPr txBox="1">
            <a:spLocks noChangeArrowheads="1"/>
          </p:cNvSpPr>
          <p:nvPr/>
        </p:nvSpPr>
        <p:spPr bwMode="auto">
          <a:xfrm>
            <a:off x="862443" y="4038037"/>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RULERS: </a:t>
            </a:r>
            <a:r>
              <a:rPr lang="en-US" sz="68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Divisional Commanders</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2" name="Rectangle 11"/>
          <p:cNvSpPr>
            <a:spLocks noChangeArrowheads="1"/>
          </p:cNvSpPr>
          <p:nvPr/>
        </p:nvSpPr>
        <p:spPr bwMode="auto">
          <a:xfrm>
            <a:off x="-4" y="5469653"/>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13" name="Text Box 2"/>
          <p:cNvSpPr txBox="1">
            <a:spLocks noChangeArrowheads="1"/>
          </p:cNvSpPr>
          <p:nvPr/>
        </p:nvSpPr>
        <p:spPr bwMode="auto">
          <a:xfrm>
            <a:off x="862442" y="4925248"/>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SPIRITUAL WICKEDNESS: </a:t>
            </a:r>
            <a:r>
              <a:rPr lang="en-US" sz="68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Foot Soldiers</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4273667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202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2. </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REALIZE THAT I DON</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 HAVE HOME FIELD ADVANTAGE</a:t>
            </a:r>
            <a:endParaRPr lang="en-US" sz="88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2626998"/>
            <a:ext cx="9144000" cy="388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8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All I have to do is look around this world and I can see the brutality and the carnage left by </a:t>
            </a:r>
            <a:r>
              <a:rPr lang="en-US" sz="8800" b="0" dirty="0" err="1"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satan</a:t>
            </a:r>
            <a:r>
              <a:rPr lang="en-US" sz="8800" b="0" dirty="0" err="1"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800" b="0" dirty="0" err="1"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a:t>
            </a:r>
            <a:r>
              <a:rPr lang="en-US" sz="88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forces</a:t>
            </a:r>
            <a:endParaRPr lang="en-US" sz="88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550871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220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3. </a:t>
            </a:r>
            <a: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REALIZE THE</a:t>
            </a:r>
            <a:b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INTENSITY OF THE CONFLICT</a:t>
            </a:r>
            <a:endParaRPr lang="en-US" sz="96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3485577"/>
            <a:ext cx="9144000" cy="31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Being Passive </a:t>
            </a:r>
            <a:b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Ain</a:t>
            </a: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a:t>
            </a: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t>
            </a:r>
            <a:r>
              <a:rPr lang="en-US" sz="13800" b="0" dirty="0" err="1"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Gonna</a:t>
            </a: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Cut It!</a:t>
            </a:r>
            <a:endParaRPr lang="en-US" sz="138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509171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220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3. </a:t>
            </a:r>
            <a: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REALIZE THE</a:t>
            </a:r>
            <a:b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INTENSITY OF THE CONFLICT</a:t>
            </a:r>
            <a:endParaRPr lang="en-US" sz="96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Rectangle 3"/>
          <p:cNvSpPr>
            <a:spLocks noChangeArrowheads="1"/>
          </p:cNvSpPr>
          <p:nvPr/>
        </p:nvSpPr>
        <p:spPr bwMode="auto">
          <a:xfrm>
            <a:off x="209550" y="2584634"/>
            <a:ext cx="8724901" cy="3568688"/>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263979" y="2591321"/>
            <a:ext cx="8616043" cy="356200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Ephesians 6:12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For we wrestle not against flesh and blood, but against principalities, against powers, against the rulers of the darkness of this world, against spiritual wickedness in high places. </a:t>
            </a:r>
          </a:p>
        </p:txBody>
      </p:sp>
    </p:spTree>
    <p:extLst>
      <p:ext uri="{BB962C8B-B14F-4D97-AF65-F5344CB8AC3E}">
        <p14:creationId xmlns:p14="http://schemas.microsoft.com/office/powerpoint/2010/main" val="996237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8867" y="921215"/>
            <a:ext cx="8724901" cy="501557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8" y="920621"/>
            <a:ext cx="8616043" cy="501675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a:t>
            </a: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10:9-21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11</a:t>
            </a:r>
            <a:r>
              <a:rPr lang="en-US" b="0" dirty="0" smtClean="0">
                <a:solidFill>
                  <a:schemeClr val="bg1"/>
                </a:solidFill>
                <a:latin typeface="Teen" pitchFamily="2" charset="0"/>
              </a:rPr>
              <a:t>I </a:t>
            </a:r>
            <a:r>
              <a:rPr lang="en-US" b="0" dirty="0">
                <a:solidFill>
                  <a:schemeClr val="bg1"/>
                </a:solidFill>
                <a:latin typeface="Teen" pitchFamily="2" charset="0"/>
              </a:rPr>
              <a:t>am the good shepherd: the good shepherd </a:t>
            </a:r>
            <a:r>
              <a:rPr lang="en-US" b="0" dirty="0" err="1">
                <a:solidFill>
                  <a:schemeClr val="bg1"/>
                </a:solidFill>
                <a:latin typeface="Teen" pitchFamily="2" charset="0"/>
              </a:rPr>
              <a:t>giveth</a:t>
            </a:r>
            <a:r>
              <a:rPr lang="en-US" b="0" dirty="0">
                <a:solidFill>
                  <a:schemeClr val="bg1"/>
                </a:solidFill>
                <a:latin typeface="Teen" pitchFamily="2" charset="0"/>
              </a:rPr>
              <a:t> his life for the sheep. </a:t>
            </a:r>
          </a:p>
          <a:p>
            <a:pPr>
              <a:lnSpc>
                <a:spcPct val="80000"/>
              </a:lnSpc>
            </a:pPr>
            <a:r>
              <a:rPr lang="en-US" b="0" baseline="30000" dirty="0" smtClean="0">
                <a:solidFill>
                  <a:srgbClr val="FFC000"/>
                </a:solidFill>
                <a:latin typeface="Teen" pitchFamily="2" charset="0"/>
              </a:rPr>
              <a:t>12</a:t>
            </a:r>
            <a:r>
              <a:rPr lang="en-US" b="0" dirty="0" smtClean="0">
                <a:solidFill>
                  <a:schemeClr val="bg1"/>
                </a:solidFill>
                <a:latin typeface="Teen" pitchFamily="2" charset="0"/>
              </a:rPr>
              <a:t>But </a:t>
            </a:r>
            <a:r>
              <a:rPr lang="en-US" b="0" dirty="0">
                <a:solidFill>
                  <a:schemeClr val="bg1"/>
                </a:solidFill>
                <a:latin typeface="Teen" pitchFamily="2" charset="0"/>
              </a:rPr>
              <a:t>he that is an hireling, and not the shepherd, whose own the sheep are not, </a:t>
            </a:r>
            <a:r>
              <a:rPr lang="en-US" b="0" dirty="0" err="1">
                <a:solidFill>
                  <a:schemeClr val="bg1"/>
                </a:solidFill>
                <a:latin typeface="Teen" pitchFamily="2" charset="0"/>
              </a:rPr>
              <a:t>seeth</a:t>
            </a:r>
            <a:r>
              <a:rPr lang="en-US" b="0" dirty="0">
                <a:solidFill>
                  <a:schemeClr val="bg1"/>
                </a:solidFill>
                <a:latin typeface="Teen" pitchFamily="2" charset="0"/>
              </a:rPr>
              <a:t> the wolf coming, and </a:t>
            </a:r>
            <a:r>
              <a:rPr lang="en-US" b="0" dirty="0" err="1">
                <a:solidFill>
                  <a:schemeClr val="bg1"/>
                </a:solidFill>
                <a:latin typeface="Teen" pitchFamily="2" charset="0"/>
              </a:rPr>
              <a:t>leaveth</a:t>
            </a:r>
            <a:r>
              <a:rPr lang="en-US" b="0" dirty="0">
                <a:solidFill>
                  <a:schemeClr val="bg1"/>
                </a:solidFill>
                <a:latin typeface="Teen" pitchFamily="2" charset="0"/>
              </a:rPr>
              <a:t> the sheep, and </a:t>
            </a:r>
            <a:r>
              <a:rPr lang="en-US" b="0" dirty="0" err="1">
                <a:solidFill>
                  <a:schemeClr val="bg1"/>
                </a:solidFill>
                <a:latin typeface="Teen" pitchFamily="2" charset="0"/>
              </a:rPr>
              <a:t>fleeth</a:t>
            </a:r>
            <a:r>
              <a:rPr lang="en-US" b="0" dirty="0">
                <a:solidFill>
                  <a:schemeClr val="bg1"/>
                </a:solidFill>
                <a:latin typeface="Teen" pitchFamily="2" charset="0"/>
              </a:rPr>
              <a:t>: and the wolf </a:t>
            </a:r>
            <a:r>
              <a:rPr lang="en-US" b="0" dirty="0" err="1">
                <a:solidFill>
                  <a:schemeClr val="bg1"/>
                </a:solidFill>
                <a:latin typeface="Teen" pitchFamily="2" charset="0"/>
              </a:rPr>
              <a:t>catcheth</a:t>
            </a:r>
            <a:r>
              <a:rPr lang="en-US" b="0" dirty="0">
                <a:solidFill>
                  <a:schemeClr val="bg1"/>
                </a:solidFill>
                <a:latin typeface="Teen" pitchFamily="2" charset="0"/>
              </a:rPr>
              <a:t> them, and </a:t>
            </a:r>
            <a:r>
              <a:rPr lang="en-US" b="0" dirty="0" err="1">
                <a:solidFill>
                  <a:schemeClr val="bg1"/>
                </a:solidFill>
                <a:latin typeface="Teen" pitchFamily="2" charset="0"/>
              </a:rPr>
              <a:t>scattereth</a:t>
            </a:r>
            <a:r>
              <a:rPr lang="en-US" b="0" dirty="0">
                <a:solidFill>
                  <a:schemeClr val="bg1"/>
                </a:solidFill>
                <a:latin typeface="Teen" pitchFamily="2" charset="0"/>
              </a:rPr>
              <a:t> the sheep. </a:t>
            </a:r>
          </a:p>
        </p:txBody>
      </p:sp>
    </p:spTree>
    <p:extLst>
      <p:ext uri="{BB962C8B-B14F-4D97-AF65-F5344CB8AC3E}">
        <p14:creationId xmlns:p14="http://schemas.microsoft.com/office/powerpoint/2010/main" val="1449112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220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3. </a:t>
            </a:r>
            <a: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REALIZE THE</a:t>
            </a:r>
            <a:b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INTENSITY OF THE CONFLICT</a:t>
            </a:r>
            <a:endParaRPr lang="en-US" sz="96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6" name="Rectangle 5"/>
          <p:cNvSpPr>
            <a:spLocks noChangeArrowheads="1"/>
          </p:cNvSpPr>
          <p:nvPr/>
        </p:nvSpPr>
        <p:spPr bwMode="auto">
          <a:xfrm>
            <a:off x="-1" y="4976142"/>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7" name="Text Box 2"/>
          <p:cNvSpPr txBox="1">
            <a:spLocks noChangeArrowheads="1"/>
          </p:cNvSpPr>
          <p:nvPr/>
        </p:nvSpPr>
        <p:spPr bwMode="auto">
          <a:xfrm>
            <a:off x="1153391" y="4410152"/>
            <a:ext cx="799060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A Firm Grip</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8" name="Rectangle 7"/>
          <p:cNvSpPr>
            <a:spLocks noChangeArrowheads="1"/>
          </p:cNvSpPr>
          <p:nvPr/>
        </p:nvSpPr>
        <p:spPr bwMode="auto">
          <a:xfrm>
            <a:off x="-2" y="5876049"/>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9" name="Text Box 2"/>
          <p:cNvSpPr txBox="1">
            <a:spLocks noChangeArrowheads="1"/>
          </p:cNvSpPr>
          <p:nvPr/>
        </p:nvSpPr>
        <p:spPr bwMode="auto">
          <a:xfrm>
            <a:off x="1153390" y="5310059"/>
            <a:ext cx="799060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A Pressing Hand</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1" name="Text Box 2"/>
          <p:cNvSpPr txBox="1">
            <a:spLocks noChangeArrowheads="1"/>
          </p:cNvSpPr>
          <p:nvPr/>
        </p:nvSpPr>
        <p:spPr bwMode="auto">
          <a:xfrm>
            <a:off x="363680" y="2706733"/>
            <a:ext cx="8780315" cy="184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70000"/>
              </a:lnSpc>
              <a:spcAft>
                <a:spcPct val="40000"/>
              </a:spcAft>
              <a:buClr>
                <a:srgbClr val="FFFF99"/>
              </a:buClr>
            </a:pP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word </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wrestle</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 speaks</a:t>
            </a:r>
            <a:b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b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of ‘</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great intensity!</a:t>
            </a:r>
            <a:r>
              <a:rPr lang="en-US" sz="8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endParaRPr lang="en-US" sz="8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endParaRPr>
          </a:p>
        </p:txBody>
      </p:sp>
    </p:spTree>
    <p:extLst>
      <p:ext uri="{BB962C8B-B14F-4D97-AF65-F5344CB8AC3E}">
        <p14:creationId xmlns:p14="http://schemas.microsoft.com/office/powerpoint/2010/main" val="4266047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03706"/>
            <a:ext cx="9144000" cy="220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3. </a:t>
            </a:r>
            <a: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MUST REALIZE THE</a:t>
            </a:r>
            <a:b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96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INTENSITY OF THE CONFLICT</a:t>
            </a:r>
            <a:endParaRPr lang="en-US" sz="96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0" name="Text Box 2"/>
          <p:cNvSpPr txBox="1">
            <a:spLocks noChangeArrowheads="1"/>
          </p:cNvSpPr>
          <p:nvPr/>
        </p:nvSpPr>
        <p:spPr bwMode="auto">
          <a:xfrm>
            <a:off x="0" y="2669530"/>
            <a:ext cx="9144000" cy="388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8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 is straining with every ounce of strength, and using any tactical maneuver to pin me to the ground</a:t>
            </a:r>
            <a:endParaRPr lang="en-US" sz="88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585992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2670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412726"/>
            <a:ext cx="91440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THERE IS AN ENEMY</a:t>
            </a:r>
            <a:endParaRPr lang="en-US" sz="138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1681591"/>
            <a:ext cx="9144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THERE IS A BATTLE</a:t>
            </a:r>
            <a:endParaRPr lang="en-US" sz="11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Rectangle 3"/>
          <p:cNvSpPr>
            <a:spLocks noChangeArrowheads="1"/>
          </p:cNvSpPr>
          <p:nvPr/>
        </p:nvSpPr>
        <p:spPr bwMode="auto">
          <a:xfrm>
            <a:off x="-1" y="3813545"/>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5" name="Text Box 2"/>
          <p:cNvSpPr txBox="1">
            <a:spLocks noChangeArrowheads="1"/>
          </p:cNvSpPr>
          <p:nvPr/>
        </p:nvSpPr>
        <p:spPr bwMode="auto">
          <a:xfrm>
            <a:off x="862445" y="3247555"/>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The BATTLE is against me</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6" name="Rectangle 5"/>
          <p:cNvSpPr>
            <a:spLocks noChangeArrowheads="1"/>
          </p:cNvSpPr>
          <p:nvPr/>
        </p:nvSpPr>
        <p:spPr bwMode="auto">
          <a:xfrm>
            <a:off x="-2" y="4713452"/>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7" name="Text Box 2"/>
          <p:cNvSpPr txBox="1">
            <a:spLocks noChangeArrowheads="1"/>
          </p:cNvSpPr>
          <p:nvPr/>
        </p:nvSpPr>
        <p:spPr bwMode="auto">
          <a:xfrm>
            <a:off x="862444" y="4147462"/>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The BATTLE is fought inside of me</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8" name="Rectangle 7"/>
          <p:cNvSpPr>
            <a:spLocks noChangeArrowheads="1"/>
          </p:cNvSpPr>
          <p:nvPr/>
        </p:nvSpPr>
        <p:spPr bwMode="auto">
          <a:xfrm>
            <a:off x="-3" y="5592577"/>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9" name="Text Box 2"/>
          <p:cNvSpPr txBox="1">
            <a:spLocks noChangeArrowheads="1"/>
          </p:cNvSpPr>
          <p:nvPr/>
        </p:nvSpPr>
        <p:spPr bwMode="auto">
          <a:xfrm>
            <a:off x="862443" y="5048172"/>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The BATTLE is in enemy territory</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89927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412726"/>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BATTLE IS INTENSE!</a:t>
            </a:r>
            <a:endParaRPr lang="en-US" sz="125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2868882"/>
            <a:ext cx="9144000" cy="323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Believing Anything Else</a:t>
            </a:r>
            <a:b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Is Surrender And That</a:t>
            </a:r>
            <a:b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9600" b="0" dirty="0" err="1"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Ain</a:t>
            </a:r>
            <a:r>
              <a:rPr lang="en-US" sz="9600" b="0" dirty="0" err="1"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9600" b="0" dirty="0" err="1"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a:t>
            </a:r>
            <a: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t>
            </a:r>
            <a:r>
              <a:rPr lang="en-US" sz="9600" b="0" dirty="0" err="1"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Gonna</a:t>
            </a:r>
            <a: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Cut It!</a:t>
            </a:r>
            <a:endParaRPr lang="en-US" sz="96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514261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9550" y="289581"/>
            <a:ext cx="8724901" cy="505270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263979" y="296267"/>
            <a:ext cx="8616043" cy="503932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Ephesians 6:11-12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11</a:t>
            </a:r>
            <a:r>
              <a:rPr lang="en-US" b="0" dirty="0" smtClean="0">
                <a:solidFill>
                  <a:schemeClr val="bg1"/>
                </a:solidFill>
                <a:latin typeface="Teen" pitchFamily="2" charset="0"/>
              </a:rPr>
              <a:t>Put </a:t>
            </a:r>
            <a:r>
              <a:rPr lang="en-US" b="0" dirty="0">
                <a:solidFill>
                  <a:schemeClr val="bg1"/>
                </a:solidFill>
                <a:latin typeface="Teen" pitchFamily="2" charset="0"/>
              </a:rPr>
              <a:t>on the whole </a:t>
            </a:r>
            <a:r>
              <a:rPr lang="en-US" b="0" dirty="0" err="1">
                <a:solidFill>
                  <a:schemeClr val="bg1"/>
                </a:solidFill>
                <a:latin typeface="Teen" pitchFamily="2" charset="0"/>
              </a:rPr>
              <a:t>armour</a:t>
            </a:r>
            <a:r>
              <a:rPr lang="en-US" b="0" dirty="0">
                <a:solidFill>
                  <a:schemeClr val="bg1"/>
                </a:solidFill>
                <a:latin typeface="Teen" pitchFamily="2" charset="0"/>
              </a:rPr>
              <a:t> of God, that ye may be able to stand against the wiles of the devil</a:t>
            </a:r>
            <a:r>
              <a:rPr lang="en-US" b="0" dirty="0" smtClean="0">
                <a:solidFill>
                  <a:schemeClr val="bg1"/>
                </a:solidFill>
                <a:latin typeface="Teen" pitchFamily="2" charset="0"/>
              </a:rPr>
              <a:t>.</a:t>
            </a:r>
            <a:br>
              <a:rPr lang="en-US" b="0" dirty="0" smtClean="0">
                <a:solidFill>
                  <a:schemeClr val="bg1"/>
                </a:solidFill>
                <a:latin typeface="Teen" pitchFamily="2" charset="0"/>
              </a:rPr>
            </a:br>
            <a:r>
              <a:rPr lang="en-US" b="0" baseline="30000" dirty="0">
                <a:solidFill>
                  <a:srgbClr val="FFC000"/>
                </a:solidFill>
                <a:latin typeface="Teen" pitchFamily="2" charset="0"/>
              </a:rPr>
              <a:t>12</a:t>
            </a:r>
            <a:r>
              <a:rPr lang="en-US" b="0" dirty="0">
                <a:solidFill>
                  <a:schemeClr val="bg1"/>
                </a:solidFill>
                <a:latin typeface="Teen" pitchFamily="2" charset="0"/>
              </a:rPr>
              <a:t>For we wrestle not against flesh and blood, but against principalities, against powers, against the rulers of the darkness of this world, against spiritual wickedness in high places</a:t>
            </a:r>
            <a:r>
              <a:rPr lang="en-US" b="0" dirty="0" smtClean="0">
                <a:solidFill>
                  <a:schemeClr val="bg1"/>
                </a:solidFill>
                <a:latin typeface="Teen" pitchFamily="2" charset="0"/>
              </a:rPr>
              <a:t>. </a:t>
            </a:r>
            <a:endParaRPr lang="en-US" b="0" dirty="0">
              <a:solidFill>
                <a:schemeClr val="bg1"/>
              </a:solidFill>
              <a:latin typeface="Teen" pitchFamily="2" charset="0"/>
            </a:endParaRPr>
          </a:p>
        </p:txBody>
      </p:sp>
      <p:sp>
        <p:nvSpPr>
          <p:cNvPr id="6" name="Text Box 2"/>
          <p:cNvSpPr txBox="1">
            <a:spLocks noChangeArrowheads="1"/>
          </p:cNvSpPr>
          <p:nvPr/>
        </p:nvSpPr>
        <p:spPr bwMode="auto">
          <a:xfrm>
            <a:off x="1679944" y="4908889"/>
            <a:ext cx="7485321" cy="202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word AGAINST</a:t>
            </a:r>
            <a:br>
              <a:rPr lang="en-US" sz="8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8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is repeated 6 times!</a:t>
            </a:r>
            <a:endParaRPr lang="en-US" sz="8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197371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9550" y="289581"/>
            <a:ext cx="8724901" cy="505270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263979" y="296267"/>
            <a:ext cx="8616043" cy="501675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Ephesians 6:11-12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11</a:t>
            </a:r>
            <a:r>
              <a:rPr lang="en-US" b="0" dirty="0" smtClean="0">
                <a:solidFill>
                  <a:schemeClr val="bg1"/>
                </a:solidFill>
                <a:latin typeface="Teen" pitchFamily="2" charset="0"/>
              </a:rPr>
              <a:t>Put </a:t>
            </a:r>
            <a:r>
              <a:rPr lang="en-US" b="0" dirty="0">
                <a:solidFill>
                  <a:schemeClr val="bg1"/>
                </a:solidFill>
                <a:latin typeface="Teen" pitchFamily="2" charset="0"/>
              </a:rPr>
              <a:t>on the whole </a:t>
            </a:r>
            <a:r>
              <a:rPr lang="en-US" b="0" dirty="0" err="1">
                <a:solidFill>
                  <a:schemeClr val="bg1"/>
                </a:solidFill>
                <a:latin typeface="Teen" pitchFamily="2" charset="0"/>
              </a:rPr>
              <a:t>armour</a:t>
            </a:r>
            <a:r>
              <a:rPr lang="en-US" b="0" dirty="0">
                <a:solidFill>
                  <a:schemeClr val="bg1"/>
                </a:solidFill>
                <a:latin typeface="Teen" pitchFamily="2" charset="0"/>
              </a:rPr>
              <a:t> of God, </a:t>
            </a:r>
            <a:r>
              <a:rPr lang="en-US" i="1" dirty="0">
                <a:solidFill>
                  <a:schemeClr val="bg1"/>
                </a:solidFill>
                <a:latin typeface="Teen" pitchFamily="2" charset="0"/>
              </a:rPr>
              <a:t>that ye may be able </a:t>
            </a:r>
            <a:r>
              <a:rPr lang="en-US" b="0" dirty="0">
                <a:solidFill>
                  <a:schemeClr val="bg1"/>
                </a:solidFill>
                <a:latin typeface="Teen" pitchFamily="2" charset="0"/>
              </a:rPr>
              <a:t>to </a:t>
            </a:r>
            <a:r>
              <a:rPr lang="en-US" b="0" dirty="0" smtClean="0">
                <a:solidFill>
                  <a:schemeClr val="bg1"/>
                </a:solidFill>
                <a:latin typeface="Teen" pitchFamily="2" charset="0"/>
              </a:rPr>
              <a:t>stand</a:t>
            </a:r>
            <a:br>
              <a:rPr lang="en-US" b="0" dirty="0" smtClean="0">
                <a:solidFill>
                  <a:schemeClr val="bg1"/>
                </a:solidFill>
                <a:latin typeface="Teen" pitchFamily="2" charset="0"/>
              </a:rPr>
            </a:br>
            <a:r>
              <a:rPr lang="en-US" i="1" dirty="0" smtClean="0">
                <a:solidFill>
                  <a:srgbClr val="00FFFF"/>
                </a:solidFill>
                <a:latin typeface="Teen" pitchFamily="2" charset="0"/>
              </a:rPr>
              <a:t>against</a:t>
            </a:r>
            <a:r>
              <a:rPr lang="en-US" b="0" dirty="0" smtClean="0">
                <a:solidFill>
                  <a:schemeClr val="bg1"/>
                </a:solidFill>
                <a:latin typeface="Teen" pitchFamily="2" charset="0"/>
              </a:rPr>
              <a:t> </a:t>
            </a:r>
            <a:r>
              <a:rPr lang="en-US" b="0" dirty="0">
                <a:solidFill>
                  <a:schemeClr val="bg1"/>
                </a:solidFill>
                <a:latin typeface="Teen" pitchFamily="2" charset="0"/>
              </a:rPr>
              <a:t>the wiles of the devil</a:t>
            </a:r>
            <a:r>
              <a:rPr lang="en-US" b="0" dirty="0" smtClean="0">
                <a:solidFill>
                  <a:schemeClr val="bg1"/>
                </a:solidFill>
                <a:latin typeface="Teen" pitchFamily="2" charset="0"/>
              </a:rPr>
              <a:t>.</a:t>
            </a:r>
            <a:br>
              <a:rPr lang="en-US" b="0" dirty="0" smtClean="0">
                <a:solidFill>
                  <a:schemeClr val="bg1"/>
                </a:solidFill>
                <a:latin typeface="Teen" pitchFamily="2" charset="0"/>
              </a:rPr>
            </a:br>
            <a:r>
              <a:rPr lang="en-US" b="0" baseline="30000" dirty="0">
                <a:solidFill>
                  <a:srgbClr val="FFC000"/>
                </a:solidFill>
                <a:latin typeface="Teen" pitchFamily="2" charset="0"/>
              </a:rPr>
              <a:t>12</a:t>
            </a:r>
            <a:r>
              <a:rPr lang="en-US" b="0" dirty="0">
                <a:solidFill>
                  <a:schemeClr val="bg1"/>
                </a:solidFill>
                <a:latin typeface="Teen" pitchFamily="2" charset="0"/>
              </a:rPr>
              <a:t>For we wrestle not </a:t>
            </a:r>
            <a:r>
              <a:rPr lang="en-US" i="1" dirty="0">
                <a:solidFill>
                  <a:srgbClr val="00FFFF"/>
                </a:solidFill>
                <a:latin typeface="Teen" pitchFamily="2" charset="0"/>
              </a:rPr>
              <a:t>against</a:t>
            </a:r>
            <a:r>
              <a:rPr lang="en-US" b="0" dirty="0">
                <a:solidFill>
                  <a:schemeClr val="bg1"/>
                </a:solidFill>
                <a:latin typeface="Teen" pitchFamily="2" charset="0"/>
              </a:rPr>
              <a:t> flesh and blood, but </a:t>
            </a:r>
            <a:r>
              <a:rPr lang="en-US" i="1" dirty="0">
                <a:solidFill>
                  <a:srgbClr val="00FFFF"/>
                </a:solidFill>
                <a:latin typeface="Teen" pitchFamily="2" charset="0"/>
              </a:rPr>
              <a:t>against</a:t>
            </a:r>
            <a:r>
              <a:rPr lang="en-US" b="0" dirty="0">
                <a:solidFill>
                  <a:schemeClr val="bg1"/>
                </a:solidFill>
                <a:latin typeface="Teen" pitchFamily="2" charset="0"/>
              </a:rPr>
              <a:t> principalities, </a:t>
            </a:r>
            <a:r>
              <a:rPr lang="en-US" i="1" dirty="0">
                <a:solidFill>
                  <a:srgbClr val="00FFFF"/>
                </a:solidFill>
                <a:latin typeface="Teen" pitchFamily="2" charset="0"/>
              </a:rPr>
              <a:t>against</a:t>
            </a:r>
            <a:r>
              <a:rPr lang="en-US" b="0" dirty="0">
                <a:solidFill>
                  <a:schemeClr val="bg1"/>
                </a:solidFill>
                <a:latin typeface="Teen" pitchFamily="2" charset="0"/>
              </a:rPr>
              <a:t> powers, </a:t>
            </a:r>
            <a:r>
              <a:rPr lang="en-US" i="1" dirty="0">
                <a:solidFill>
                  <a:srgbClr val="00FFFF"/>
                </a:solidFill>
                <a:latin typeface="Teen" pitchFamily="2" charset="0"/>
              </a:rPr>
              <a:t>against</a:t>
            </a:r>
            <a:r>
              <a:rPr lang="en-US" b="0" dirty="0">
                <a:solidFill>
                  <a:schemeClr val="bg1"/>
                </a:solidFill>
                <a:latin typeface="Teen" pitchFamily="2" charset="0"/>
              </a:rPr>
              <a:t> the rulers of the darkness of this world, </a:t>
            </a:r>
            <a:r>
              <a:rPr lang="en-US" i="1" dirty="0">
                <a:solidFill>
                  <a:srgbClr val="00FFFF"/>
                </a:solidFill>
                <a:latin typeface="Teen" pitchFamily="2" charset="0"/>
              </a:rPr>
              <a:t>against</a:t>
            </a:r>
            <a:r>
              <a:rPr lang="en-US" b="0" dirty="0">
                <a:solidFill>
                  <a:schemeClr val="bg1"/>
                </a:solidFill>
                <a:latin typeface="Teen" pitchFamily="2" charset="0"/>
              </a:rPr>
              <a:t> spiritual wickedness in high places</a:t>
            </a:r>
            <a:r>
              <a:rPr lang="en-US" b="0" dirty="0" smtClean="0">
                <a:solidFill>
                  <a:schemeClr val="bg1"/>
                </a:solidFill>
                <a:latin typeface="Teen" pitchFamily="2" charset="0"/>
              </a:rPr>
              <a:t>. </a:t>
            </a:r>
            <a:endParaRPr lang="en-US" b="0" dirty="0">
              <a:solidFill>
                <a:schemeClr val="bg1"/>
              </a:solidFill>
              <a:latin typeface="Teen" pitchFamily="2" charset="0"/>
            </a:endParaRPr>
          </a:p>
        </p:txBody>
      </p:sp>
      <p:sp>
        <p:nvSpPr>
          <p:cNvPr id="6" name="Text Box 2"/>
          <p:cNvSpPr txBox="1">
            <a:spLocks noChangeArrowheads="1"/>
          </p:cNvSpPr>
          <p:nvPr/>
        </p:nvSpPr>
        <p:spPr bwMode="auto">
          <a:xfrm>
            <a:off x="1679944" y="4960844"/>
            <a:ext cx="7485321"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COUNT THEM!</a:t>
            </a:r>
            <a:endParaRPr lang="en-US" sz="11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96114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1431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180761"/>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PERSONALITY</a:t>
            </a:r>
            <a:endParaRPr lang="en-US" sz="11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2626242" y="820318"/>
            <a:ext cx="6517758"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115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He Deceives...</a:t>
            </a:r>
            <a:endParaRPr lang="en-US" sz="115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2584634"/>
            <a:ext cx="8724901" cy="3568688"/>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2591321"/>
            <a:ext cx="8616043" cy="353943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Revelation 12:9</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And the great dragon was cast out, that old serpent, called the Devil, and Satan, which </a:t>
            </a:r>
            <a:r>
              <a:rPr lang="en-US" b="0" dirty="0" err="1">
                <a:solidFill>
                  <a:schemeClr val="bg1"/>
                </a:solidFill>
                <a:latin typeface="Teen" pitchFamily="2" charset="0"/>
              </a:rPr>
              <a:t>deceiveth</a:t>
            </a:r>
            <a:r>
              <a:rPr lang="en-US" b="0" dirty="0">
                <a:solidFill>
                  <a:schemeClr val="bg1"/>
                </a:solidFill>
                <a:latin typeface="Teen" pitchFamily="2" charset="0"/>
              </a:rPr>
              <a:t> the whole world: he was cast out into the earth, and his angels were cast out with him.</a:t>
            </a:r>
          </a:p>
        </p:txBody>
      </p:sp>
    </p:spTree>
    <p:extLst>
      <p:ext uri="{BB962C8B-B14F-4D97-AF65-F5344CB8AC3E}">
        <p14:creationId xmlns:p14="http://schemas.microsoft.com/office/powerpoint/2010/main" val="2052420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180761"/>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PERSONALITY</a:t>
            </a:r>
            <a:endParaRPr lang="en-US" sz="11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1967920"/>
            <a:ext cx="8724901" cy="4531002"/>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1974607"/>
            <a:ext cx="8616043" cy="452431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8:44a</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Ye are of your father the devil, and the lusts of your father ye will do. He was a murderer from the beginning, </a:t>
            </a:r>
            <a:r>
              <a:rPr lang="en-US" b="0" dirty="0">
                <a:solidFill>
                  <a:schemeClr val="bg2">
                    <a:lumMod val="50000"/>
                  </a:schemeClr>
                </a:solidFill>
                <a:latin typeface="Teen" pitchFamily="2" charset="0"/>
              </a:rPr>
              <a:t>and abode not in the truth, because there is no truth in him. When he </a:t>
            </a:r>
            <a:r>
              <a:rPr lang="en-US" b="0" dirty="0" err="1">
                <a:solidFill>
                  <a:schemeClr val="bg2">
                    <a:lumMod val="50000"/>
                  </a:schemeClr>
                </a:solidFill>
                <a:latin typeface="Teen" pitchFamily="2" charset="0"/>
              </a:rPr>
              <a:t>speaketh</a:t>
            </a:r>
            <a:r>
              <a:rPr lang="en-US" b="0" dirty="0">
                <a:solidFill>
                  <a:schemeClr val="bg2">
                    <a:lumMod val="50000"/>
                  </a:schemeClr>
                </a:solidFill>
                <a:latin typeface="Teen" pitchFamily="2" charset="0"/>
              </a:rPr>
              <a:t> a lie, he </a:t>
            </a:r>
            <a:r>
              <a:rPr lang="en-US" b="0" dirty="0" err="1">
                <a:solidFill>
                  <a:schemeClr val="bg2">
                    <a:lumMod val="50000"/>
                  </a:schemeClr>
                </a:solidFill>
                <a:latin typeface="Teen" pitchFamily="2" charset="0"/>
              </a:rPr>
              <a:t>speaketh</a:t>
            </a:r>
            <a:r>
              <a:rPr lang="en-US" b="0" dirty="0">
                <a:solidFill>
                  <a:schemeClr val="bg2">
                    <a:lumMod val="50000"/>
                  </a:schemeClr>
                </a:solidFill>
                <a:latin typeface="Teen" pitchFamily="2" charset="0"/>
              </a:rPr>
              <a:t> of his own: for he is a liar, and the father of it. </a:t>
            </a:r>
          </a:p>
        </p:txBody>
      </p:sp>
      <p:sp>
        <p:nvSpPr>
          <p:cNvPr id="4" name="Text Box 2"/>
          <p:cNvSpPr txBox="1">
            <a:spLocks noChangeArrowheads="1"/>
          </p:cNvSpPr>
          <p:nvPr/>
        </p:nvSpPr>
        <p:spPr bwMode="auto">
          <a:xfrm>
            <a:off x="2626242" y="820318"/>
            <a:ext cx="6517758"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115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He Kills...</a:t>
            </a:r>
            <a:endParaRPr lang="en-US" sz="115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828364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8867" y="1153470"/>
            <a:ext cx="8724901" cy="455106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8" y="1166843"/>
            <a:ext cx="8616043" cy="452431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a:t>
            </a: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10:9-21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13</a:t>
            </a:r>
            <a:r>
              <a:rPr lang="en-US" b="0" dirty="0" smtClean="0">
                <a:solidFill>
                  <a:schemeClr val="bg1"/>
                </a:solidFill>
                <a:latin typeface="Teen" pitchFamily="2" charset="0"/>
              </a:rPr>
              <a:t>The </a:t>
            </a:r>
            <a:r>
              <a:rPr lang="en-US" b="0" dirty="0">
                <a:solidFill>
                  <a:schemeClr val="bg1"/>
                </a:solidFill>
                <a:latin typeface="Teen" pitchFamily="2" charset="0"/>
              </a:rPr>
              <a:t>hireling </a:t>
            </a:r>
            <a:r>
              <a:rPr lang="en-US" b="0" dirty="0" err="1">
                <a:solidFill>
                  <a:schemeClr val="bg1"/>
                </a:solidFill>
                <a:latin typeface="Teen" pitchFamily="2" charset="0"/>
              </a:rPr>
              <a:t>fleeth</a:t>
            </a:r>
            <a:r>
              <a:rPr lang="en-US" b="0" dirty="0">
                <a:solidFill>
                  <a:schemeClr val="bg1"/>
                </a:solidFill>
                <a:latin typeface="Teen" pitchFamily="2" charset="0"/>
              </a:rPr>
              <a:t>, because he is an hireling, and </a:t>
            </a:r>
            <a:r>
              <a:rPr lang="en-US" b="0" dirty="0" err="1">
                <a:solidFill>
                  <a:schemeClr val="bg1"/>
                </a:solidFill>
                <a:latin typeface="Teen" pitchFamily="2" charset="0"/>
              </a:rPr>
              <a:t>careth</a:t>
            </a:r>
            <a:r>
              <a:rPr lang="en-US" b="0" dirty="0">
                <a:solidFill>
                  <a:schemeClr val="bg1"/>
                </a:solidFill>
                <a:latin typeface="Teen" pitchFamily="2" charset="0"/>
              </a:rPr>
              <a:t> not for the sheep. </a:t>
            </a:r>
          </a:p>
          <a:p>
            <a:pPr>
              <a:lnSpc>
                <a:spcPct val="80000"/>
              </a:lnSpc>
            </a:pPr>
            <a:r>
              <a:rPr lang="en-US" b="0" baseline="30000" dirty="0" smtClean="0">
                <a:solidFill>
                  <a:srgbClr val="FFC000"/>
                </a:solidFill>
                <a:latin typeface="Teen" pitchFamily="2" charset="0"/>
              </a:rPr>
              <a:t>14</a:t>
            </a:r>
            <a:r>
              <a:rPr lang="en-US" b="0" dirty="0" smtClean="0">
                <a:solidFill>
                  <a:schemeClr val="bg1"/>
                </a:solidFill>
                <a:latin typeface="Teen" pitchFamily="2" charset="0"/>
              </a:rPr>
              <a:t>I </a:t>
            </a:r>
            <a:r>
              <a:rPr lang="en-US" b="0" dirty="0">
                <a:solidFill>
                  <a:schemeClr val="bg1"/>
                </a:solidFill>
                <a:latin typeface="Teen" pitchFamily="2" charset="0"/>
              </a:rPr>
              <a:t>am the good shepherd, and know my sheep, and am known of mine. </a:t>
            </a:r>
          </a:p>
          <a:p>
            <a:pPr>
              <a:lnSpc>
                <a:spcPct val="80000"/>
              </a:lnSpc>
            </a:pPr>
            <a:r>
              <a:rPr lang="en-US" b="0" baseline="30000" dirty="0" smtClean="0">
                <a:solidFill>
                  <a:srgbClr val="FFC000"/>
                </a:solidFill>
                <a:latin typeface="Teen" pitchFamily="2" charset="0"/>
              </a:rPr>
              <a:t>15</a:t>
            </a:r>
            <a:r>
              <a:rPr lang="en-US" b="0" dirty="0" smtClean="0">
                <a:solidFill>
                  <a:schemeClr val="bg1"/>
                </a:solidFill>
                <a:latin typeface="Teen" pitchFamily="2" charset="0"/>
              </a:rPr>
              <a:t>As </a:t>
            </a:r>
            <a:r>
              <a:rPr lang="en-US" b="0" dirty="0">
                <a:solidFill>
                  <a:schemeClr val="bg1"/>
                </a:solidFill>
                <a:latin typeface="Teen" pitchFamily="2" charset="0"/>
              </a:rPr>
              <a:t>the Father </a:t>
            </a:r>
            <a:r>
              <a:rPr lang="en-US" b="0" dirty="0" err="1">
                <a:solidFill>
                  <a:schemeClr val="bg1"/>
                </a:solidFill>
                <a:latin typeface="Teen" pitchFamily="2" charset="0"/>
              </a:rPr>
              <a:t>knoweth</a:t>
            </a:r>
            <a:r>
              <a:rPr lang="en-US" b="0" dirty="0">
                <a:solidFill>
                  <a:schemeClr val="bg1"/>
                </a:solidFill>
                <a:latin typeface="Teen" pitchFamily="2" charset="0"/>
              </a:rPr>
              <a:t> me, even so know I the Father: and I lay down my life for the sheep. </a:t>
            </a:r>
          </a:p>
        </p:txBody>
      </p:sp>
    </p:spTree>
    <p:extLst>
      <p:ext uri="{BB962C8B-B14F-4D97-AF65-F5344CB8AC3E}">
        <p14:creationId xmlns:p14="http://schemas.microsoft.com/office/powerpoint/2010/main" val="3201902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180761"/>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PERSONALITY</a:t>
            </a:r>
            <a:endParaRPr lang="en-US" sz="11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1967920"/>
            <a:ext cx="8724901" cy="4531002"/>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1974607"/>
            <a:ext cx="8616043" cy="452431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8:44b</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2">
                    <a:lumMod val="50000"/>
                  </a:schemeClr>
                </a:solidFill>
                <a:latin typeface="Teen" pitchFamily="2" charset="0"/>
              </a:rPr>
              <a:t>Ye are of your father the devil, and the lusts of your father ye will do. He was a murderer from the beginning, </a:t>
            </a:r>
            <a:r>
              <a:rPr lang="en-US" b="0" dirty="0">
                <a:solidFill>
                  <a:schemeClr val="bg1"/>
                </a:solidFill>
                <a:latin typeface="Teen" pitchFamily="2" charset="0"/>
              </a:rPr>
              <a:t>and abode not in the truth, because there is no truth in him. When he </a:t>
            </a:r>
            <a:r>
              <a:rPr lang="en-US" b="0" dirty="0" err="1">
                <a:solidFill>
                  <a:schemeClr val="bg1"/>
                </a:solidFill>
                <a:latin typeface="Teen" pitchFamily="2" charset="0"/>
              </a:rPr>
              <a:t>speaketh</a:t>
            </a:r>
            <a:r>
              <a:rPr lang="en-US" b="0" dirty="0">
                <a:solidFill>
                  <a:schemeClr val="bg1"/>
                </a:solidFill>
                <a:latin typeface="Teen" pitchFamily="2" charset="0"/>
              </a:rPr>
              <a:t> a lie, he </a:t>
            </a:r>
            <a:r>
              <a:rPr lang="en-US" b="0" dirty="0" err="1">
                <a:solidFill>
                  <a:schemeClr val="bg1"/>
                </a:solidFill>
                <a:latin typeface="Teen" pitchFamily="2" charset="0"/>
              </a:rPr>
              <a:t>speaketh</a:t>
            </a:r>
            <a:r>
              <a:rPr lang="en-US" b="0" dirty="0">
                <a:solidFill>
                  <a:schemeClr val="bg1"/>
                </a:solidFill>
                <a:latin typeface="Teen" pitchFamily="2" charset="0"/>
              </a:rPr>
              <a:t> of his own: for he is a liar, and the father of it. </a:t>
            </a:r>
          </a:p>
        </p:txBody>
      </p:sp>
      <p:sp>
        <p:nvSpPr>
          <p:cNvPr id="4" name="Text Box 2"/>
          <p:cNvSpPr txBox="1">
            <a:spLocks noChangeArrowheads="1"/>
          </p:cNvSpPr>
          <p:nvPr/>
        </p:nvSpPr>
        <p:spPr bwMode="auto">
          <a:xfrm>
            <a:off x="2626242" y="820318"/>
            <a:ext cx="6517758"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115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He Lies...</a:t>
            </a:r>
            <a:endParaRPr lang="en-US" sz="115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870010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180761"/>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PERSONALITY</a:t>
            </a:r>
            <a:endParaRPr lang="en-US" sz="11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3137550"/>
            <a:ext cx="8724901" cy="259201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3144237"/>
            <a:ext cx="8616043" cy="258532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Matthew 4:3</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And when the tempter came to him, he said, If thou be the Son of God, command that these stones be made bread.</a:t>
            </a:r>
          </a:p>
        </p:txBody>
      </p:sp>
      <p:sp>
        <p:nvSpPr>
          <p:cNvPr id="4" name="Text Box 2"/>
          <p:cNvSpPr txBox="1">
            <a:spLocks noChangeArrowheads="1"/>
          </p:cNvSpPr>
          <p:nvPr/>
        </p:nvSpPr>
        <p:spPr bwMode="auto">
          <a:xfrm>
            <a:off x="2626242" y="820318"/>
            <a:ext cx="6517758"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115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He Tempts...</a:t>
            </a:r>
            <a:endParaRPr lang="en-US" sz="115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779447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180761"/>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PERSONALITY</a:t>
            </a:r>
            <a:endParaRPr lang="en-US" sz="11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2839825"/>
            <a:ext cx="8724901" cy="3546117"/>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2846513"/>
            <a:ext cx="8616043" cy="353943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Revelation 9:11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And they had a king over them, which is the angel of the bottomless pit, whose name in the Hebrew tongue is </a:t>
            </a:r>
            <a:r>
              <a:rPr lang="en-US" b="0" dirty="0" err="1">
                <a:solidFill>
                  <a:schemeClr val="bg1"/>
                </a:solidFill>
                <a:latin typeface="Teen" pitchFamily="2" charset="0"/>
              </a:rPr>
              <a:t>Abaddon</a:t>
            </a:r>
            <a:r>
              <a:rPr lang="en-US" b="0" dirty="0">
                <a:solidFill>
                  <a:schemeClr val="bg1"/>
                </a:solidFill>
                <a:latin typeface="Teen" pitchFamily="2" charset="0"/>
              </a:rPr>
              <a:t>, but in the Greek tongue hath his name </a:t>
            </a:r>
            <a:r>
              <a:rPr lang="en-US" b="0" dirty="0" err="1">
                <a:solidFill>
                  <a:schemeClr val="bg1"/>
                </a:solidFill>
                <a:latin typeface="Teen" pitchFamily="2" charset="0"/>
              </a:rPr>
              <a:t>Apollyon</a:t>
            </a:r>
            <a:r>
              <a:rPr lang="en-US" b="0" dirty="0">
                <a:solidFill>
                  <a:schemeClr val="bg1"/>
                </a:solidFill>
                <a:latin typeface="Teen" pitchFamily="2" charset="0"/>
              </a:rPr>
              <a:t>.</a:t>
            </a:r>
          </a:p>
        </p:txBody>
      </p:sp>
      <p:sp>
        <p:nvSpPr>
          <p:cNvPr id="4" name="Text Box 2"/>
          <p:cNvSpPr txBox="1">
            <a:spLocks noChangeArrowheads="1"/>
          </p:cNvSpPr>
          <p:nvPr/>
        </p:nvSpPr>
        <p:spPr bwMode="auto">
          <a:xfrm>
            <a:off x="2626242" y="820318"/>
            <a:ext cx="6517758"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115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He Destroys...</a:t>
            </a:r>
            <a:endParaRPr lang="en-US" sz="115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990302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180761"/>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PERSONALITY</a:t>
            </a:r>
            <a:endParaRPr lang="en-US" sz="11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2574000"/>
            <a:ext cx="8724901" cy="403856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2580688"/>
            <a:ext cx="8616043" cy="403187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Revelation 12:10</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And I heard a loud voice saying in heaven, Now is come salvation, and strength, and the kingdom of our God, and the power of his Christ: for the accuser of our brethren is cast down, which accused them before our God day and night.</a:t>
            </a:r>
          </a:p>
        </p:txBody>
      </p:sp>
      <p:sp>
        <p:nvSpPr>
          <p:cNvPr id="4" name="Text Box 2"/>
          <p:cNvSpPr txBox="1">
            <a:spLocks noChangeArrowheads="1"/>
          </p:cNvSpPr>
          <p:nvPr/>
        </p:nvSpPr>
        <p:spPr bwMode="auto">
          <a:xfrm>
            <a:off x="2626242" y="820318"/>
            <a:ext cx="6517758"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115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He Accuses...</a:t>
            </a:r>
            <a:endParaRPr lang="en-US" sz="115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686658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180761"/>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1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PERSONALITY</a:t>
            </a:r>
            <a:endParaRPr lang="en-US" sz="11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3190714"/>
            <a:ext cx="8724901" cy="259201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3197402"/>
            <a:ext cx="8616043" cy="258532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1 Peter 5:8</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Be sober, be vigilant; because your adversary the devil, as a roaring lion, </a:t>
            </a:r>
            <a:r>
              <a:rPr lang="en-US" b="0" dirty="0" err="1">
                <a:solidFill>
                  <a:schemeClr val="bg1"/>
                </a:solidFill>
                <a:latin typeface="Teen" pitchFamily="2" charset="0"/>
              </a:rPr>
              <a:t>walketh</a:t>
            </a:r>
            <a:r>
              <a:rPr lang="en-US" b="0" dirty="0">
                <a:solidFill>
                  <a:schemeClr val="bg1"/>
                </a:solidFill>
                <a:latin typeface="Teen" pitchFamily="2" charset="0"/>
              </a:rPr>
              <a:t> about, seeking whom he may devour:</a:t>
            </a:r>
          </a:p>
        </p:txBody>
      </p:sp>
      <p:sp>
        <p:nvSpPr>
          <p:cNvPr id="4" name="Text Box 2"/>
          <p:cNvSpPr txBox="1">
            <a:spLocks noChangeArrowheads="1"/>
          </p:cNvSpPr>
          <p:nvPr/>
        </p:nvSpPr>
        <p:spPr bwMode="auto">
          <a:xfrm>
            <a:off x="2626242" y="820318"/>
            <a:ext cx="6517758"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115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He Devours...</a:t>
            </a:r>
            <a:endParaRPr lang="en-US" sz="115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930077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44559"/>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POWER</a:t>
            </a:r>
            <a:endParaRPr lang="en-US" sz="132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2009553" y="852217"/>
            <a:ext cx="71344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Prince Of The World</a:t>
            </a:r>
            <a:endParaRPr lang="en-US" sz="96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3180082"/>
            <a:ext cx="8724901" cy="2099568"/>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318676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13:31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Therefore, when he was gone out, Jesus said, Now is the Son of man glorified, and God is glorified in him.</a:t>
            </a:r>
          </a:p>
        </p:txBody>
      </p:sp>
    </p:spTree>
    <p:extLst>
      <p:ext uri="{BB962C8B-B14F-4D97-AF65-F5344CB8AC3E}">
        <p14:creationId xmlns:p14="http://schemas.microsoft.com/office/powerpoint/2010/main" val="3829050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44559"/>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POWER</a:t>
            </a:r>
            <a:endParaRPr lang="en-US" sz="132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1020727" y="852217"/>
            <a:ext cx="812327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8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Prince Of The Power Of The Air</a:t>
            </a:r>
            <a:endParaRPr lang="en-US" sz="8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2680330"/>
            <a:ext cx="8724901" cy="3546117"/>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2687018"/>
            <a:ext cx="8616043" cy="353943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Ephesians 2:2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Wherein in time past ye walked according to the course of this world, according to the prince of the power of the air, the spirit that now </a:t>
            </a:r>
            <a:r>
              <a:rPr lang="en-US" b="0" dirty="0" err="1">
                <a:solidFill>
                  <a:schemeClr val="bg1"/>
                </a:solidFill>
                <a:latin typeface="Teen" pitchFamily="2" charset="0"/>
              </a:rPr>
              <a:t>worketh</a:t>
            </a:r>
            <a:r>
              <a:rPr lang="en-US" b="0" dirty="0">
                <a:solidFill>
                  <a:schemeClr val="bg1"/>
                </a:solidFill>
                <a:latin typeface="Teen" pitchFamily="2" charset="0"/>
              </a:rPr>
              <a:t> in the children of disobedience:</a:t>
            </a:r>
          </a:p>
        </p:txBody>
      </p:sp>
    </p:spTree>
    <p:extLst>
      <p:ext uri="{BB962C8B-B14F-4D97-AF65-F5344CB8AC3E}">
        <p14:creationId xmlns:p14="http://schemas.microsoft.com/office/powerpoint/2010/main" val="3121963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44559"/>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POWER</a:t>
            </a:r>
            <a:endParaRPr lang="en-US" sz="132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2009553" y="852217"/>
            <a:ext cx="71344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Prince Of Darkness</a:t>
            </a:r>
            <a:endParaRPr lang="en-US" sz="96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2733495"/>
            <a:ext cx="8724901" cy="3546117"/>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2740183"/>
            <a:ext cx="8616043" cy="353943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Ephesians 6:12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For we wrestle not against flesh and blood, but against principalities, against powers, against the rulers of the darkness of this world, against spiritual wickedness in high places.</a:t>
            </a:r>
          </a:p>
        </p:txBody>
      </p:sp>
    </p:spTree>
    <p:extLst>
      <p:ext uri="{BB962C8B-B14F-4D97-AF65-F5344CB8AC3E}">
        <p14:creationId xmlns:p14="http://schemas.microsoft.com/office/powerpoint/2010/main" val="210875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44559"/>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POWER</a:t>
            </a:r>
            <a:endParaRPr lang="en-US" sz="132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2009553" y="852217"/>
            <a:ext cx="71344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god Of This World</a:t>
            </a:r>
            <a:endParaRPr lang="en-US" sz="96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2733495"/>
            <a:ext cx="8724901" cy="3546117"/>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2740183"/>
            <a:ext cx="8616043" cy="353943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Corinthians 4:4</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In whom the god of this world hath blinded the minds of them which believe not, lest the light of the glorious gospel of Christ, who is the image of God, should shine unto them.</a:t>
            </a:r>
          </a:p>
        </p:txBody>
      </p:sp>
    </p:spTree>
    <p:extLst>
      <p:ext uri="{BB962C8B-B14F-4D97-AF65-F5344CB8AC3E}">
        <p14:creationId xmlns:p14="http://schemas.microsoft.com/office/powerpoint/2010/main" val="2769178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44559"/>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POWER</a:t>
            </a:r>
            <a:endParaRPr lang="en-US" sz="132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2009553" y="852217"/>
            <a:ext cx="71344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 Roaring Lion</a:t>
            </a:r>
            <a:endParaRPr lang="en-US" sz="96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3116283"/>
            <a:ext cx="8724901" cy="259201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3122971"/>
            <a:ext cx="8616043" cy="258532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Corinthians 4:4</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Be sober, be vigilant; because your adversary the devil, as a roaring lion, </a:t>
            </a:r>
            <a:r>
              <a:rPr lang="en-US" b="0" dirty="0" err="1">
                <a:solidFill>
                  <a:schemeClr val="bg1"/>
                </a:solidFill>
                <a:latin typeface="Teen" pitchFamily="2" charset="0"/>
              </a:rPr>
              <a:t>walketh</a:t>
            </a:r>
            <a:r>
              <a:rPr lang="en-US" b="0" dirty="0">
                <a:solidFill>
                  <a:schemeClr val="bg1"/>
                </a:solidFill>
                <a:latin typeface="Teen" pitchFamily="2" charset="0"/>
              </a:rPr>
              <a:t> about, seeking whom he may devour:</a:t>
            </a:r>
          </a:p>
        </p:txBody>
      </p:sp>
    </p:spTree>
    <p:extLst>
      <p:ext uri="{BB962C8B-B14F-4D97-AF65-F5344CB8AC3E}">
        <p14:creationId xmlns:p14="http://schemas.microsoft.com/office/powerpoint/2010/main" val="2739061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8867" y="1153470"/>
            <a:ext cx="8724901" cy="455106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8" y="1166843"/>
            <a:ext cx="8616043" cy="452431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a:t>
            </a: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10:9-21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16</a:t>
            </a:r>
            <a:r>
              <a:rPr lang="en-US" b="0" dirty="0" smtClean="0">
                <a:solidFill>
                  <a:schemeClr val="bg1"/>
                </a:solidFill>
                <a:latin typeface="Teen" pitchFamily="2" charset="0"/>
              </a:rPr>
              <a:t>And </a:t>
            </a:r>
            <a:r>
              <a:rPr lang="en-US" b="0" dirty="0">
                <a:solidFill>
                  <a:schemeClr val="bg1"/>
                </a:solidFill>
                <a:latin typeface="Teen" pitchFamily="2" charset="0"/>
              </a:rPr>
              <a:t>other sheep I have, which are not of this fold: them also I must bring, and they shall hear my voice; and there shall be one fold, and one shepherd. </a:t>
            </a:r>
          </a:p>
          <a:p>
            <a:pPr>
              <a:lnSpc>
                <a:spcPct val="80000"/>
              </a:lnSpc>
            </a:pPr>
            <a:r>
              <a:rPr lang="en-US" b="0" baseline="30000" dirty="0" smtClean="0">
                <a:solidFill>
                  <a:srgbClr val="FFC000"/>
                </a:solidFill>
                <a:latin typeface="Teen" pitchFamily="2" charset="0"/>
              </a:rPr>
              <a:t>17</a:t>
            </a:r>
            <a:r>
              <a:rPr lang="en-US" b="0" dirty="0" smtClean="0">
                <a:solidFill>
                  <a:schemeClr val="bg1"/>
                </a:solidFill>
                <a:latin typeface="Teen" pitchFamily="2" charset="0"/>
              </a:rPr>
              <a:t>Therefore </a:t>
            </a:r>
            <a:r>
              <a:rPr lang="en-US" b="0" dirty="0">
                <a:solidFill>
                  <a:schemeClr val="bg1"/>
                </a:solidFill>
                <a:latin typeface="Teen" pitchFamily="2" charset="0"/>
              </a:rPr>
              <a:t>doth my Father love me, because I lay down my life, that I might take it again. </a:t>
            </a:r>
          </a:p>
        </p:txBody>
      </p:sp>
    </p:spTree>
    <p:extLst>
      <p:ext uri="{BB962C8B-B14F-4D97-AF65-F5344CB8AC3E}">
        <p14:creationId xmlns:p14="http://schemas.microsoft.com/office/powerpoint/2010/main" val="408913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44559"/>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POWER</a:t>
            </a:r>
            <a:endParaRPr lang="en-US" sz="132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2009553" y="852217"/>
            <a:ext cx="71344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 Great Dragon</a:t>
            </a:r>
            <a:endParaRPr lang="en-US" sz="96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2956788"/>
            <a:ext cx="8724901" cy="3053676"/>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2963476"/>
            <a:ext cx="8616043" cy="304698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Revelation 12:3</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And there appeared another wonder in heaven; and behold a great red dragon, having seven heads and ten horns, and seven crowns upon his heads.</a:t>
            </a:r>
          </a:p>
        </p:txBody>
      </p:sp>
    </p:spTree>
    <p:extLst>
      <p:ext uri="{BB962C8B-B14F-4D97-AF65-F5344CB8AC3E}">
        <p14:creationId xmlns:p14="http://schemas.microsoft.com/office/powerpoint/2010/main" val="2748239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44559"/>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32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POWER</a:t>
            </a:r>
            <a:endParaRPr lang="en-US" sz="132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2009553" y="852217"/>
            <a:ext cx="71344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96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 Great Dragon</a:t>
            </a:r>
            <a:endParaRPr lang="en-US" sz="96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209550" y="3116283"/>
            <a:ext cx="8724901" cy="259201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3979" y="3122971"/>
            <a:ext cx="8616043" cy="258532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Revelation 12:7</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And there was war in heaven: Michael and his angels fought against the dragon; and the dragon fought and his angels,</a:t>
            </a:r>
          </a:p>
        </p:txBody>
      </p:sp>
    </p:spTree>
    <p:extLst>
      <p:ext uri="{BB962C8B-B14F-4D97-AF65-F5344CB8AC3E}">
        <p14:creationId xmlns:p14="http://schemas.microsoft.com/office/powerpoint/2010/main" val="550979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938653"/>
            <a:ext cx="9144000" cy="323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 is hell-bent on destroying my life, my purpose and my happiness!</a:t>
            </a:r>
            <a:endParaRPr lang="en-US" sz="96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298469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215111"/>
            <a:ext cx="9144000" cy="261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 distracts, disrupts and discourages</a:t>
            </a:r>
            <a:endParaRPr lang="en-US" sz="115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88748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012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 y="1118049"/>
            <a:ext cx="9144000" cy="202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PRETENDING I DON</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 HAVE INNER CONFLICT IS SURRENDER...</a:t>
            </a:r>
            <a:endParaRPr lang="en-US" sz="88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Rectangle 2"/>
          <p:cNvSpPr>
            <a:spLocks noChangeArrowheads="1"/>
          </p:cNvSpPr>
          <p:nvPr/>
        </p:nvSpPr>
        <p:spPr bwMode="auto">
          <a:xfrm>
            <a:off x="-5" y="3717753"/>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4" name="Text Box 2"/>
          <p:cNvSpPr txBox="1">
            <a:spLocks noChangeArrowheads="1"/>
          </p:cNvSpPr>
          <p:nvPr/>
        </p:nvSpPr>
        <p:spPr bwMode="auto">
          <a:xfrm>
            <a:off x="862441" y="3151763"/>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Surrender To Excuse Making</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6" y="4617660"/>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6" name="Text Box 2"/>
          <p:cNvSpPr txBox="1">
            <a:spLocks noChangeArrowheads="1"/>
          </p:cNvSpPr>
          <p:nvPr/>
        </p:nvSpPr>
        <p:spPr bwMode="auto">
          <a:xfrm>
            <a:off x="862440" y="4051670"/>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Surrender To Bad Attitudes</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7" name="Rectangle 6"/>
          <p:cNvSpPr>
            <a:spLocks noChangeArrowheads="1"/>
          </p:cNvSpPr>
          <p:nvPr/>
        </p:nvSpPr>
        <p:spPr bwMode="auto">
          <a:xfrm>
            <a:off x="-7" y="5496785"/>
            <a:ext cx="5709685" cy="277232"/>
          </a:xfrm>
          <a:prstGeom prst="rect">
            <a:avLst/>
          </a:prstGeom>
          <a:solidFill>
            <a:schemeClr val="accent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8" name="Text Box 2"/>
          <p:cNvSpPr txBox="1">
            <a:spLocks noChangeArrowheads="1"/>
          </p:cNvSpPr>
          <p:nvPr/>
        </p:nvSpPr>
        <p:spPr bwMode="auto">
          <a:xfrm>
            <a:off x="862439" y="4952380"/>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Surrender To Poor Decisions</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537099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Box 2"/>
          <p:cNvSpPr txBox="1">
            <a:spLocks noChangeArrowheads="1"/>
          </p:cNvSpPr>
          <p:nvPr/>
        </p:nvSpPr>
        <p:spPr bwMode="auto">
          <a:xfrm>
            <a:off x="0" y="2215111"/>
            <a:ext cx="9144000" cy="261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That is not life, and that is not acceptable!</a:t>
            </a:r>
            <a:endParaRPr lang="en-US" sz="115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672525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114497"/>
            <a:ext cx="9144000" cy="509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will never have a life that is overflowing and that I can live to the fullest, unless...</a:t>
            </a:r>
            <a:endParaRPr lang="en-US" sz="115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009346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Box 2"/>
          <p:cNvSpPr txBox="1">
            <a:spLocks noChangeArrowheads="1"/>
          </p:cNvSpPr>
          <p:nvPr/>
        </p:nvSpPr>
        <p:spPr bwMode="auto">
          <a:xfrm>
            <a:off x="0" y="3807793"/>
            <a:ext cx="9144000" cy="31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DEAL WITH</a:t>
            </a:r>
            <a:b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INNER CONFLICT!</a:t>
            </a:r>
            <a:endParaRPr lang="en-US" sz="138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901215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 y="1288476"/>
            <a:ext cx="3086101" cy="396790"/>
          </a:xfrm>
          <a:prstGeom prst="rect">
            <a:avLst/>
          </a:prstGeom>
          <a:solidFill>
            <a:schemeClr val="tx1"/>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4" name="Rectangle 3"/>
          <p:cNvSpPr>
            <a:spLocks noChangeArrowheads="1"/>
          </p:cNvSpPr>
          <p:nvPr/>
        </p:nvSpPr>
        <p:spPr bwMode="auto">
          <a:xfrm>
            <a:off x="-2" y="2645587"/>
            <a:ext cx="3086101" cy="396790"/>
          </a:xfrm>
          <a:prstGeom prst="rect">
            <a:avLst/>
          </a:prstGeom>
          <a:solidFill>
            <a:schemeClr val="tx1"/>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5" name="Rectangle 4"/>
          <p:cNvSpPr>
            <a:spLocks noChangeArrowheads="1"/>
          </p:cNvSpPr>
          <p:nvPr/>
        </p:nvSpPr>
        <p:spPr bwMode="auto">
          <a:xfrm>
            <a:off x="-3" y="3981916"/>
            <a:ext cx="3086101" cy="396790"/>
          </a:xfrm>
          <a:prstGeom prst="rect">
            <a:avLst/>
          </a:prstGeom>
          <a:solidFill>
            <a:schemeClr val="tx1"/>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6" name="Rectangle 5"/>
          <p:cNvSpPr>
            <a:spLocks noChangeArrowheads="1"/>
          </p:cNvSpPr>
          <p:nvPr/>
        </p:nvSpPr>
        <p:spPr bwMode="auto">
          <a:xfrm>
            <a:off x="-4" y="5336722"/>
            <a:ext cx="3086101" cy="396790"/>
          </a:xfrm>
          <a:prstGeom prst="rect">
            <a:avLst/>
          </a:prstGeom>
          <a:solidFill>
            <a:schemeClr val="tx1"/>
          </a:solidFill>
          <a:ln>
            <a:noFill/>
          </a:ln>
          <a:effectLst>
            <a:glow rad="228600">
              <a:schemeClr val="accent4">
                <a:satMod val="175000"/>
                <a:alpha val="40000"/>
              </a:schemeClr>
            </a:glow>
          </a:effectLst>
          <a:extLst/>
        </p:spPr>
        <p:txBody>
          <a:bodyPr wrap="none" anchor="ctr"/>
          <a:lstStyle/>
          <a:p>
            <a:endParaRPr lang="en-US" sz="4400" b="0" spc="-150">
              <a:solidFill>
                <a:srgbClr val="FFFFFF"/>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 y="746372"/>
            <a:ext cx="1483466" cy="1480998"/>
          </a:xfrm>
          <a:prstGeom prst="rect">
            <a:avLst/>
          </a:prstGeom>
          <a:effectLst>
            <a:glow rad="508000">
              <a:schemeClr val="accent4">
                <a:satMod val="175000"/>
                <a:alpha val="50000"/>
              </a:schemeClr>
            </a:glow>
          </a:effectLst>
        </p:spPr>
      </p:pic>
      <p:sp>
        <p:nvSpPr>
          <p:cNvPr id="8" name="Text Box 2"/>
          <p:cNvSpPr txBox="1">
            <a:spLocks noChangeArrowheads="1"/>
          </p:cNvSpPr>
          <p:nvPr/>
        </p:nvSpPr>
        <p:spPr bwMode="auto">
          <a:xfrm>
            <a:off x="363683" y="405622"/>
            <a:ext cx="87803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E</a:t>
            </a:r>
            <a:r>
              <a:rPr lang="en-US" sz="9600" b="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nemy</a:t>
            </a:r>
            <a:endParaRPr lang="en-US" sz="9600" b="0" dirty="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03483"/>
            <a:ext cx="1483466" cy="1480998"/>
          </a:xfrm>
          <a:prstGeom prst="rect">
            <a:avLst/>
          </a:prstGeom>
          <a:effectLst>
            <a:glow rad="508000">
              <a:schemeClr val="accent4">
                <a:satMod val="175000"/>
                <a:alpha val="50000"/>
              </a:schemeClr>
            </a:glo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 y="3439812"/>
            <a:ext cx="1483466" cy="1480998"/>
          </a:xfrm>
          <a:prstGeom prst="rect">
            <a:avLst/>
          </a:prstGeom>
          <a:effectLst>
            <a:glow rad="508000">
              <a:schemeClr val="accent4">
                <a:satMod val="175000"/>
                <a:alpha val="50000"/>
              </a:schemeClr>
            </a:glo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 y="4818623"/>
            <a:ext cx="1483466" cy="1480998"/>
          </a:xfrm>
          <a:prstGeom prst="rect">
            <a:avLst/>
          </a:prstGeom>
          <a:effectLst>
            <a:glow rad="508000">
              <a:schemeClr val="accent4">
                <a:satMod val="175000"/>
                <a:alpha val="50000"/>
              </a:schemeClr>
            </a:glow>
          </a:effectLst>
        </p:spPr>
      </p:pic>
      <p:sp>
        <p:nvSpPr>
          <p:cNvPr id="12" name="Text Box 2"/>
          <p:cNvSpPr txBox="1">
            <a:spLocks noChangeArrowheads="1"/>
          </p:cNvSpPr>
          <p:nvPr/>
        </p:nvSpPr>
        <p:spPr bwMode="auto">
          <a:xfrm>
            <a:off x="363682" y="1762733"/>
            <a:ext cx="87803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A</a:t>
            </a:r>
            <a:r>
              <a:rPr lang="en-US" sz="9600" b="0" dirty="0" smtClean="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ttack</a:t>
            </a:r>
            <a:endParaRPr lang="en-US" sz="9600" b="0" dirty="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3" name="Text Box 2"/>
          <p:cNvSpPr txBox="1">
            <a:spLocks noChangeArrowheads="1"/>
          </p:cNvSpPr>
          <p:nvPr/>
        </p:nvSpPr>
        <p:spPr bwMode="auto">
          <a:xfrm>
            <a:off x="363681" y="3120647"/>
            <a:ext cx="87803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R</a:t>
            </a:r>
            <a:r>
              <a:rPr lang="en-US" sz="9600" b="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obs</a:t>
            </a:r>
            <a:endParaRPr lang="en-US" sz="9600" b="0" dirty="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4" name="Text Box 2"/>
          <p:cNvSpPr txBox="1">
            <a:spLocks noChangeArrowheads="1"/>
          </p:cNvSpPr>
          <p:nvPr/>
        </p:nvSpPr>
        <p:spPr bwMode="auto">
          <a:xfrm>
            <a:off x="363680" y="4475453"/>
            <a:ext cx="87803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L</a:t>
            </a:r>
            <a:r>
              <a:rPr lang="en-US" sz="9600" b="0" dirty="0" smtClean="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ife</a:t>
            </a:r>
            <a:endParaRPr lang="en-US" sz="9600" b="0" dirty="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559253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strVal val="4*#ppt_w"/>
                                          </p:val>
                                        </p:tav>
                                        <p:tav tm="100000">
                                          <p:val>
                                            <p:strVal val="#ppt_w"/>
                                          </p:val>
                                        </p:tav>
                                      </p:tavLst>
                                    </p:anim>
                                    <p:anim calcmode="lin" valueType="num">
                                      <p:cBhvr>
                                        <p:cTn id="16" dur="75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3" presetClass="entr" presetSubtype="3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strVal val="4*#ppt_w"/>
                                          </p:val>
                                        </p:tav>
                                        <p:tav tm="100000">
                                          <p:val>
                                            <p:strVal val="#ppt_w"/>
                                          </p:val>
                                        </p:tav>
                                      </p:tavLst>
                                    </p:anim>
                                    <p:anim calcmode="lin" valueType="num">
                                      <p:cBhvr>
                                        <p:cTn id="30" dur="75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par>
                                <p:cTn id="41" presetID="23" presetClass="entr" presetSubtype="32"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strVal val="4*#ppt_w"/>
                                          </p:val>
                                        </p:tav>
                                        <p:tav tm="100000">
                                          <p:val>
                                            <p:strVal val="#ppt_w"/>
                                          </p:val>
                                        </p:tav>
                                      </p:tavLst>
                                    </p:anim>
                                    <p:anim calcmode="lin" valueType="num">
                                      <p:cBhvr>
                                        <p:cTn id="44" dur="75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0-#ppt_w/2"/>
                                          </p:val>
                                        </p:tav>
                                        <p:tav tm="100000">
                                          <p:val>
                                            <p:strVal val="#ppt_x"/>
                                          </p:val>
                                        </p:tav>
                                      </p:tavLst>
                                    </p:anim>
                                    <p:anim calcmode="lin" valueType="num">
                                      <p:cBhvr additive="base">
                                        <p:cTn id="54" dur="500" fill="hold"/>
                                        <p:tgtEl>
                                          <p:spTgt spid="6"/>
                                        </p:tgtEl>
                                        <p:attrNameLst>
                                          <p:attrName>ppt_y</p:attrName>
                                        </p:attrNameLst>
                                      </p:cBhvr>
                                      <p:tavLst>
                                        <p:tav tm="0">
                                          <p:val>
                                            <p:strVal val="#ppt_y"/>
                                          </p:val>
                                        </p:tav>
                                        <p:tav tm="100000">
                                          <p:val>
                                            <p:strVal val="#ppt_y"/>
                                          </p:val>
                                        </p:tav>
                                      </p:tavLst>
                                    </p:anim>
                                  </p:childTnLst>
                                </p:cTn>
                              </p:par>
                              <p:par>
                                <p:cTn id="55" presetID="23" presetClass="entr" presetSubtype="3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750" fill="hold"/>
                                        <p:tgtEl>
                                          <p:spTgt spid="11"/>
                                        </p:tgtEl>
                                        <p:attrNameLst>
                                          <p:attrName>ppt_w</p:attrName>
                                        </p:attrNameLst>
                                      </p:cBhvr>
                                      <p:tavLst>
                                        <p:tav tm="0">
                                          <p:val>
                                            <p:strVal val="4*#ppt_w"/>
                                          </p:val>
                                        </p:tav>
                                        <p:tav tm="100000">
                                          <p:val>
                                            <p:strVal val="#ppt_w"/>
                                          </p:val>
                                        </p:tav>
                                      </p:tavLst>
                                    </p:anim>
                                    <p:anim calcmode="lin" valueType="num">
                                      <p:cBhvr>
                                        <p:cTn id="58" dur="75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8867" y="1153470"/>
            <a:ext cx="8724901" cy="455106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8" y="1166843"/>
            <a:ext cx="8616043" cy="452431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a:t>
            </a: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10:9-21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18</a:t>
            </a:r>
            <a:r>
              <a:rPr lang="en-US" b="0" dirty="0" smtClean="0">
                <a:solidFill>
                  <a:schemeClr val="bg1"/>
                </a:solidFill>
                <a:latin typeface="Teen" pitchFamily="2" charset="0"/>
              </a:rPr>
              <a:t>No </a:t>
            </a:r>
            <a:r>
              <a:rPr lang="en-US" b="0" dirty="0">
                <a:solidFill>
                  <a:schemeClr val="bg1"/>
                </a:solidFill>
                <a:latin typeface="Teen" pitchFamily="2" charset="0"/>
              </a:rPr>
              <a:t>man </a:t>
            </a:r>
            <a:r>
              <a:rPr lang="en-US" b="0" dirty="0" err="1">
                <a:solidFill>
                  <a:schemeClr val="bg1"/>
                </a:solidFill>
                <a:latin typeface="Teen" pitchFamily="2" charset="0"/>
              </a:rPr>
              <a:t>taketh</a:t>
            </a:r>
            <a:r>
              <a:rPr lang="en-US" b="0" dirty="0">
                <a:solidFill>
                  <a:schemeClr val="bg1"/>
                </a:solidFill>
                <a:latin typeface="Teen" pitchFamily="2" charset="0"/>
              </a:rPr>
              <a:t> it from me, but I lay it down of myself. I have power to lay it down, and I have power to take it again. This commandment have I received of my Father. </a:t>
            </a:r>
          </a:p>
          <a:p>
            <a:pPr>
              <a:lnSpc>
                <a:spcPct val="80000"/>
              </a:lnSpc>
            </a:pPr>
            <a:r>
              <a:rPr lang="en-US" b="0" baseline="30000" dirty="0" smtClean="0">
                <a:solidFill>
                  <a:srgbClr val="FFC000"/>
                </a:solidFill>
                <a:latin typeface="Teen" pitchFamily="2" charset="0"/>
              </a:rPr>
              <a:t>19</a:t>
            </a:r>
            <a:r>
              <a:rPr lang="en-US" b="0" dirty="0" smtClean="0">
                <a:solidFill>
                  <a:schemeClr val="bg1"/>
                </a:solidFill>
                <a:latin typeface="Teen" pitchFamily="2" charset="0"/>
              </a:rPr>
              <a:t>There </a:t>
            </a:r>
            <a:r>
              <a:rPr lang="en-US" b="0" dirty="0">
                <a:solidFill>
                  <a:schemeClr val="bg1"/>
                </a:solidFill>
                <a:latin typeface="Teen" pitchFamily="2" charset="0"/>
              </a:rPr>
              <a:t>was a division therefore again among the Jews for these sayings</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355970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6709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9325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8867" y="1906100"/>
            <a:ext cx="8724901" cy="304580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8" y="1905506"/>
            <a:ext cx="8616043" cy="3046988"/>
          </a:xfrm>
          <a:prstGeom prst="rect">
            <a:avLst/>
          </a:prstGeom>
          <a:noFill/>
          <a:ln w="9525">
            <a:noFill/>
            <a:miter lim="800000"/>
            <a:headEnd/>
            <a:tailEnd/>
          </a:ln>
          <a:effectLst/>
        </p:spPr>
        <p:txBody>
          <a:bodyPr wrap="square">
            <a:spAutoFit/>
          </a:bodyPr>
          <a:lstStyle/>
          <a:p>
            <a:pPr>
              <a:lnSpc>
                <a:spcPct val="80000"/>
              </a:lnSpc>
            </a:pPr>
            <a:r>
              <a:rPr lang="en-US" b="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a:t>
            </a: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10:9-21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20</a:t>
            </a:r>
            <a:r>
              <a:rPr lang="en-US" b="0" dirty="0" smtClean="0">
                <a:solidFill>
                  <a:schemeClr val="bg1"/>
                </a:solidFill>
                <a:latin typeface="Teen" pitchFamily="2" charset="0"/>
              </a:rPr>
              <a:t>And </a:t>
            </a:r>
            <a:r>
              <a:rPr lang="en-US" b="0" dirty="0">
                <a:solidFill>
                  <a:schemeClr val="bg1"/>
                </a:solidFill>
                <a:latin typeface="Teen" pitchFamily="2" charset="0"/>
              </a:rPr>
              <a:t>many of them said, He hath a devil, and is mad; why hear ye him? </a:t>
            </a:r>
          </a:p>
          <a:p>
            <a:pPr>
              <a:lnSpc>
                <a:spcPct val="80000"/>
              </a:lnSpc>
            </a:pPr>
            <a:r>
              <a:rPr lang="en-US" b="0" baseline="30000" dirty="0" smtClean="0">
                <a:solidFill>
                  <a:srgbClr val="FFC000"/>
                </a:solidFill>
                <a:latin typeface="Teen" pitchFamily="2" charset="0"/>
              </a:rPr>
              <a:t>21</a:t>
            </a:r>
            <a:r>
              <a:rPr lang="en-US" b="0" dirty="0" smtClean="0">
                <a:solidFill>
                  <a:schemeClr val="bg1"/>
                </a:solidFill>
                <a:latin typeface="Teen" pitchFamily="2" charset="0"/>
              </a:rPr>
              <a:t>Others </a:t>
            </a:r>
            <a:r>
              <a:rPr lang="en-US" b="0" dirty="0">
                <a:solidFill>
                  <a:schemeClr val="bg1"/>
                </a:solidFill>
                <a:latin typeface="Teen" pitchFamily="2" charset="0"/>
              </a:rPr>
              <a:t>said, These are not the words of him that hath a devil. Can a devil open the eyes of the blind?</a:t>
            </a:r>
          </a:p>
        </p:txBody>
      </p:sp>
    </p:spTree>
    <p:extLst>
      <p:ext uri="{BB962C8B-B14F-4D97-AF65-F5344CB8AC3E}">
        <p14:creationId xmlns:p14="http://schemas.microsoft.com/office/powerpoint/2010/main" val="1055954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417148"/>
            <a:ext cx="9144000" cy="275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21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Jesus Christ Is My Savior And My Lord</a:t>
            </a:r>
            <a:endParaRPr lang="en-US" sz="151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406945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45279</TotalTime>
  <Words>729</Words>
  <Application>Microsoft Office PowerPoint</Application>
  <PresentationFormat>On-screen Show (4:3)</PresentationFormat>
  <Paragraphs>208</Paragraphs>
  <Slides>71</Slides>
  <Notes>71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71</vt:i4>
      </vt:variant>
    </vt:vector>
  </HeadingPairs>
  <TitlesOfParts>
    <vt:vector size="79" baseType="lpstr">
      <vt:lpstr>Arial</vt:lpstr>
      <vt:lpstr>CHANTAL</vt:lpstr>
      <vt:lpstr>Sakkal Majalla</vt:lpstr>
      <vt:lpstr>Teen</vt:lpstr>
      <vt:lpstr>Libel Suit</vt:lpstr>
      <vt:lpstr>Tempus Sans ITC</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3502</cp:revision>
  <dcterms:created xsi:type="dcterms:W3CDTF">2005-02-19T02:02:57Z</dcterms:created>
  <dcterms:modified xsi:type="dcterms:W3CDTF">2012-05-01T15:46:03Z</dcterms:modified>
</cp:coreProperties>
</file>